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77" r:id="rId2"/>
    <p:sldMasterId id="2147483958" r:id="rId3"/>
  </p:sldMasterIdLst>
  <p:notesMasterIdLst>
    <p:notesMasterId r:id="rId67"/>
  </p:notesMasterIdLst>
  <p:handoutMasterIdLst>
    <p:handoutMasterId r:id="rId68"/>
  </p:handoutMasterIdLst>
  <p:sldIdLst>
    <p:sldId id="284" r:id="rId4"/>
    <p:sldId id="458" r:id="rId5"/>
    <p:sldId id="461" r:id="rId6"/>
    <p:sldId id="460" r:id="rId7"/>
    <p:sldId id="479" r:id="rId8"/>
    <p:sldId id="452" r:id="rId9"/>
    <p:sldId id="454" r:id="rId10"/>
    <p:sldId id="457" r:id="rId11"/>
    <p:sldId id="453" r:id="rId12"/>
    <p:sldId id="433" r:id="rId13"/>
    <p:sldId id="462" r:id="rId14"/>
    <p:sldId id="481" r:id="rId15"/>
    <p:sldId id="476" r:id="rId16"/>
    <p:sldId id="472" r:id="rId17"/>
    <p:sldId id="475" r:id="rId18"/>
    <p:sldId id="482" r:id="rId19"/>
    <p:sldId id="477" r:id="rId20"/>
    <p:sldId id="473" r:id="rId21"/>
    <p:sldId id="474" r:id="rId22"/>
    <p:sldId id="478" r:id="rId23"/>
    <p:sldId id="438" r:id="rId24"/>
    <p:sldId id="443" r:id="rId25"/>
    <p:sldId id="405" r:id="rId26"/>
    <p:sldId id="406" r:id="rId27"/>
    <p:sldId id="413" r:id="rId28"/>
    <p:sldId id="414" r:id="rId29"/>
    <p:sldId id="444" r:id="rId30"/>
    <p:sldId id="409" r:id="rId31"/>
    <p:sldId id="410" r:id="rId32"/>
    <p:sldId id="420" r:id="rId33"/>
    <p:sldId id="421" r:id="rId34"/>
    <p:sldId id="422" r:id="rId35"/>
    <p:sldId id="423" r:id="rId36"/>
    <p:sldId id="424" r:id="rId37"/>
    <p:sldId id="412" r:id="rId38"/>
    <p:sldId id="425" r:id="rId39"/>
    <p:sldId id="426" r:id="rId40"/>
    <p:sldId id="428" r:id="rId41"/>
    <p:sldId id="449" r:id="rId42"/>
    <p:sldId id="450" r:id="rId43"/>
    <p:sldId id="415" r:id="rId44"/>
    <p:sldId id="439" r:id="rId45"/>
    <p:sldId id="419" r:id="rId46"/>
    <p:sldId id="276" r:id="rId47"/>
    <p:sldId id="403" r:id="rId48"/>
    <p:sldId id="429" r:id="rId49"/>
    <p:sldId id="431" r:id="rId50"/>
    <p:sldId id="390" r:id="rId51"/>
    <p:sldId id="399" r:id="rId52"/>
    <p:sldId id="389" r:id="rId53"/>
    <p:sldId id="463" r:id="rId54"/>
    <p:sldId id="464" r:id="rId55"/>
    <p:sldId id="465" r:id="rId56"/>
    <p:sldId id="466" r:id="rId57"/>
    <p:sldId id="467" r:id="rId58"/>
    <p:sldId id="468" r:id="rId59"/>
    <p:sldId id="469" r:id="rId60"/>
    <p:sldId id="470" r:id="rId61"/>
    <p:sldId id="471" r:id="rId62"/>
    <p:sldId id="456" r:id="rId63"/>
    <p:sldId id="378" r:id="rId64"/>
    <p:sldId id="387" r:id="rId65"/>
    <p:sldId id="385" r:id="rId66"/>
  </p:sldIdLst>
  <p:sldSz cx="9906000" cy="6858000" type="A4"/>
  <p:notesSz cx="9926638" cy="6797675"/>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9900"/>
    <a:srgbClr val="FFCC00"/>
    <a:srgbClr val="FFCC66"/>
    <a:srgbClr val="6699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4600"/>
  </p:normalViewPr>
  <p:slideViewPr>
    <p:cSldViewPr>
      <p:cViewPr varScale="1">
        <p:scale>
          <a:sx n="108" d="100"/>
          <a:sy n="108" d="100"/>
        </p:scale>
        <p:origin x="1158" y="102"/>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1543" cy="339884"/>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2797" y="0"/>
            <a:ext cx="4301543" cy="339884"/>
          </a:xfrm>
          <a:prstGeom prst="rect">
            <a:avLst/>
          </a:prstGeom>
        </p:spPr>
        <p:txBody>
          <a:bodyPr vert="horz" lIns="91001" tIns="45501" rIns="91001" bIns="45501" rtlCol="0"/>
          <a:lstStyle>
            <a:lvl1pPr algn="r">
              <a:defRPr sz="1200"/>
            </a:lvl1pPr>
          </a:lstStyle>
          <a:p>
            <a:fld id="{895D7DE8-0753-48E8-9B3C-31E3E6DFF09B}" type="datetimeFigureOut">
              <a:rPr kumimoji="1" lang="ja-JP" altLang="en-US" smtClean="0"/>
              <a:pPr/>
              <a:t>2017/10/20</a:t>
            </a:fld>
            <a:endParaRPr kumimoji="1" lang="ja-JP" altLang="en-US"/>
          </a:p>
        </p:txBody>
      </p:sp>
      <p:sp>
        <p:nvSpPr>
          <p:cNvPr id="4" name="フッター プレースホルダ 3"/>
          <p:cNvSpPr>
            <a:spLocks noGrp="1"/>
          </p:cNvSpPr>
          <p:nvPr>
            <p:ph type="ftr" sz="quarter" idx="2"/>
          </p:nvPr>
        </p:nvSpPr>
        <p:spPr>
          <a:xfrm>
            <a:off x="0" y="6456612"/>
            <a:ext cx="4301543" cy="339884"/>
          </a:xfrm>
          <a:prstGeom prst="rect">
            <a:avLst/>
          </a:prstGeom>
        </p:spPr>
        <p:txBody>
          <a:bodyPr vert="horz" lIns="91001" tIns="45501" rIns="91001" bIns="4550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2797" y="6456612"/>
            <a:ext cx="4301543" cy="339884"/>
          </a:xfrm>
          <a:prstGeom prst="rect">
            <a:avLst/>
          </a:prstGeom>
        </p:spPr>
        <p:txBody>
          <a:bodyPr vert="horz" lIns="91001" tIns="45501" rIns="91001" bIns="45501" rtlCol="0" anchor="b"/>
          <a:lstStyle>
            <a:lvl1pPr algn="r">
              <a:defRPr sz="1200"/>
            </a:lvl1pPr>
          </a:lstStyle>
          <a:p>
            <a:fld id="{A861F8DD-A94C-44C5-BBB0-6EC39BE09153}" type="slidenum">
              <a:rPr kumimoji="1" lang="ja-JP" altLang="en-US" smtClean="0"/>
              <a:pPr/>
              <a:t>‹#›</a:t>
            </a:fld>
            <a:endParaRPr kumimoji="1" lang="ja-JP" altLang="en-US"/>
          </a:p>
        </p:txBody>
      </p:sp>
    </p:spTree>
    <p:extLst>
      <p:ext uri="{BB962C8B-B14F-4D97-AF65-F5344CB8AC3E}">
        <p14:creationId xmlns:p14="http://schemas.microsoft.com/office/powerpoint/2010/main" val="2101990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1543" cy="339884"/>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 2"/>
          <p:cNvSpPr>
            <a:spLocks noGrp="1"/>
          </p:cNvSpPr>
          <p:nvPr>
            <p:ph type="dt" idx="1"/>
          </p:nvPr>
        </p:nvSpPr>
        <p:spPr>
          <a:xfrm>
            <a:off x="5622797" y="0"/>
            <a:ext cx="4301543" cy="339884"/>
          </a:xfrm>
          <a:prstGeom prst="rect">
            <a:avLst/>
          </a:prstGeom>
        </p:spPr>
        <p:txBody>
          <a:bodyPr vert="horz" lIns="91001" tIns="45501" rIns="91001" bIns="45501" rtlCol="0"/>
          <a:lstStyle>
            <a:lvl1pPr algn="r">
              <a:defRPr sz="1200"/>
            </a:lvl1pPr>
          </a:lstStyle>
          <a:p>
            <a:fld id="{ED0B660D-C24F-467A-B5B2-CA86CFB88870}" type="datetimeFigureOut">
              <a:rPr kumimoji="1" lang="ja-JP" altLang="en-US" smtClean="0"/>
              <a:pPr/>
              <a:t>2017/10/20</a:t>
            </a:fld>
            <a:endParaRPr kumimoji="1" lang="ja-JP" altLang="en-US"/>
          </a:p>
        </p:txBody>
      </p:sp>
      <p:sp>
        <p:nvSpPr>
          <p:cNvPr id="4" name="スライド イメージ プレースホルダ 3"/>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 4"/>
          <p:cNvSpPr>
            <a:spLocks noGrp="1"/>
          </p:cNvSpPr>
          <p:nvPr>
            <p:ph type="body" sz="quarter" idx="3"/>
          </p:nvPr>
        </p:nvSpPr>
        <p:spPr>
          <a:xfrm>
            <a:off x="992664" y="3228896"/>
            <a:ext cx="7941310" cy="3058954"/>
          </a:xfrm>
          <a:prstGeom prst="rect">
            <a:avLst/>
          </a:prstGeom>
        </p:spPr>
        <p:txBody>
          <a:bodyPr vert="horz" lIns="91001" tIns="45501" rIns="91001" bIns="4550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456612"/>
            <a:ext cx="4301543" cy="339884"/>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2797" y="6456612"/>
            <a:ext cx="4301543" cy="339884"/>
          </a:xfrm>
          <a:prstGeom prst="rect">
            <a:avLst/>
          </a:prstGeom>
        </p:spPr>
        <p:txBody>
          <a:bodyPr vert="horz" lIns="91001" tIns="45501" rIns="91001" bIns="45501" rtlCol="0" anchor="b"/>
          <a:lstStyle>
            <a:lvl1pPr algn="r">
              <a:defRPr sz="1200"/>
            </a:lvl1pPr>
          </a:lstStyle>
          <a:p>
            <a:fld id="{11118D45-F984-416A-816D-D5A9ABD6FBEA}" type="slidenum">
              <a:rPr kumimoji="1" lang="ja-JP" altLang="en-US" smtClean="0"/>
              <a:pPr/>
              <a:t>‹#›</a:t>
            </a:fld>
            <a:endParaRPr kumimoji="1" lang="ja-JP" altLang="en-US"/>
          </a:p>
        </p:txBody>
      </p:sp>
    </p:spTree>
    <p:extLst>
      <p:ext uri="{BB962C8B-B14F-4D97-AF65-F5344CB8AC3E}">
        <p14:creationId xmlns:p14="http://schemas.microsoft.com/office/powerpoint/2010/main" val="96251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871BD-9FD3-4FA9-88D1-4068E5172419}" type="slidenum">
              <a:rPr lang="ja-JP" altLang="en-US" smtClean="0"/>
              <a:pPr/>
              <a:t>1</a:t>
            </a:fld>
            <a:endParaRPr lang="en-US" altLang="ja-JP"/>
          </a:p>
        </p:txBody>
      </p:sp>
    </p:spTree>
    <p:extLst>
      <p:ext uri="{BB962C8B-B14F-4D97-AF65-F5344CB8AC3E}">
        <p14:creationId xmlns:p14="http://schemas.microsoft.com/office/powerpoint/2010/main" val="371250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25</a:t>
            </a:fld>
            <a:endParaRPr kumimoji="1" lang="ja-JP" altLang="en-US"/>
          </a:p>
        </p:txBody>
      </p:sp>
    </p:spTree>
    <p:extLst>
      <p:ext uri="{BB962C8B-B14F-4D97-AF65-F5344CB8AC3E}">
        <p14:creationId xmlns:p14="http://schemas.microsoft.com/office/powerpoint/2010/main" val="147260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26</a:t>
            </a:fld>
            <a:endParaRPr kumimoji="1" lang="ja-JP" altLang="en-US"/>
          </a:p>
        </p:txBody>
      </p:sp>
    </p:spTree>
    <p:extLst>
      <p:ext uri="{BB962C8B-B14F-4D97-AF65-F5344CB8AC3E}">
        <p14:creationId xmlns:p14="http://schemas.microsoft.com/office/powerpoint/2010/main" val="30902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126C42-A95A-4CAF-A1EB-DB501A251F65}" type="slidenum">
              <a:rPr kumimoji="1" lang="ja-JP" altLang="en-US" smtClean="0"/>
              <a:pPr/>
              <a:t>27</a:t>
            </a:fld>
            <a:endParaRPr kumimoji="1" lang="ja-JP" altLang="en-US"/>
          </a:p>
        </p:txBody>
      </p:sp>
    </p:spTree>
    <p:extLst>
      <p:ext uri="{BB962C8B-B14F-4D97-AF65-F5344CB8AC3E}">
        <p14:creationId xmlns:p14="http://schemas.microsoft.com/office/powerpoint/2010/main" val="94711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28</a:t>
            </a:fld>
            <a:endParaRPr kumimoji="1" lang="ja-JP" altLang="en-US"/>
          </a:p>
        </p:txBody>
      </p:sp>
    </p:spTree>
    <p:extLst>
      <p:ext uri="{BB962C8B-B14F-4D97-AF65-F5344CB8AC3E}">
        <p14:creationId xmlns:p14="http://schemas.microsoft.com/office/powerpoint/2010/main" val="231017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29</a:t>
            </a:fld>
            <a:endParaRPr kumimoji="1" lang="ja-JP" altLang="en-US"/>
          </a:p>
        </p:txBody>
      </p:sp>
    </p:spTree>
    <p:extLst>
      <p:ext uri="{BB962C8B-B14F-4D97-AF65-F5344CB8AC3E}">
        <p14:creationId xmlns:p14="http://schemas.microsoft.com/office/powerpoint/2010/main" val="354918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30</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a:t>山部歯科医院・摂食機能研究会</a:t>
            </a:r>
          </a:p>
        </p:txBody>
      </p:sp>
    </p:spTree>
    <p:extLst>
      <p:ext uri="{BB962C8B-B14F-4D97-AF65-F5344CB8AC3E}">
        <p14:creationId xmlns:p14="http://schemas.microsoft.com/office/powerpoint/2010/main" val="207983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a:t>山部歯科医院・摂食機能研究会</a:t>
            </a:r>
          </a:p>
        </p:txBody>
      </p:sp>
    </p:spTree>
    <p:extLst>
      <p:ext uri="{BB962C8B-B14F-4D97-AF65-F5344CB8AC3E}">
        <p14:creationId xmlns:p14="http://schemas.microsoft.com/office/powerpoint/2010/main" val="143876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32</a:t>
            </a:fld>
            <a:endParaRPr kumimoji="1" lang="ja-JP" altLang="en-US"/>
          </a:p>
        </p:txBody>
      </p:sp>
    </p:spTree>
    <p:extLst>
      <p:ext uri="{BB962C8B-B14F-4D97-AF65-F5344CB8AC3E}">
        <p14:creationId xmlns:p14="http://schemas.microsoft.com/office/powerpoint/2010/main" val="425532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33</a:t>
            </a:fld>
            <a:endParaRPr kumimoji="1" lang="ja-JP" altLang="en-US"/>
          </a:p>
        </p:txBody>
      </p:sp>
    </p:spTree>
    <p:extLst>
      <p:ext uri="{BB962C8B-B14F-4D97-AF65-F5344CB8AC3E}">
        <p14:creationId xmlns:p14="http://schemas.microsoft.com/office/powerpoint/2010/main" val="123418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34</a:t>
            </a:fld>
            <a:endParaRPr kumimoji="1" lang="ja-JP" altLang="en-US"/>
          </a:p>
        </p:txBody>
      </p:sp>
    </p:spTree>
    <p:extLst>
      <p:ext uri="{BB962C8B-B14F-4D97-AF65-F5344CB8AC3E}">
        <p14:creationId xmlns:p14="http://schemas.microsoft.com/office/powerpoint/2010/main" val="80945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726C954-2A8A-4194-8DD8-DD5528AD96E4}" type="slidenum">
              <a:rPr kumimoji="1" lang="ja-JP" altLang="en-US" smtClean="0"/>
              <a:pPr/>
              <a:t>10</a:t>
            </a:fld>
            <a:endParaRPr kumimoji="1" lang="ja-JP" altLang="en-US"/>
          </a:p>
        </p:txBody>
      </p:sp>
    </p:spTree>
    <p:extLst>
      <p:ext uri="{BB962C8B-B14F-4D97-AF65-F5344CB8AC3E}">
        <p14:creationId xmlns:p14="http://schemas.microsoft.com/office/powerpoint/2010/main" val="2565777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35</a:t>
            </a:fld>
            <a:endParaRPr kumimoji="1" lang="ja-JP" altLang="en-US"/>
          </a:p>
        </p:txBody>
      </p:sp>
    </p:spTree>
    <p:extLst>
      <p:ext uri="{BB962C8B-B14F-4D97-AF65-F5344CB8AC3E}">
        <p14:creationId xmlns:p14="http://schemas.microsoft.com/office/powerpoint/2010/main" val="51261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36</a:t>
            </a:fld>
            <a:endParaRPr kumimoji="1" lang="ja-JP" altLang="en-US"/>
          </a:p>
        </p:txBody>
      </p:sp>
    </p:spTree>
    <p:extLst>
      <p:ext uri="{BB962C8B-B14F-4D97-AF65-F5344CB8AC3E}">
        <p14:creationId xmlns:p14="http://schemas.microsoft.com/office/powerpoint/2010/main" val="303123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37</a:t>
            </a:fld>
            <a:endParaRPr kumimoji="1" lang="ja-JP" altLang="en-US"/>
          </a:p>
        </p:txBody>
      </p:sp>
    </p:spTree>
    <p:extLst>
      <p:ext uri="{BB962C8B-B14F-4D97-AF65-F5344CB8AC3E}">
        <p14:creationId xmlns:p14="http://schemas.microsoft.com/office/powerpoint/2010/main" val="29281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46043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41</a:t>
            </a:fld>
            <a:endParaRPr kumimoji="1" lang="ja-JP" altLang="en-US"/>
          </a:p>
        </p:txBody>
      </p:sp>
    </p:spTree>
    <p:extLst>
      <p:ext uri="{BB962C8B-B14F-4D97-AF65-F5344CB8AC3E}">
        <p14:creationId xmlns:p14="http://schemas.microsoft.com/office/powerpoint/2010/main" val="2268424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42</a:t>
            </a:fld>
            <a:endParaRPr kumimoji="1" lang="ja-JP" altLang="en-US"/>
          </a:p>
        </p:txBody>
      </p:sp>
    </p:spTree>
    <p:extLst>
      <p:ext uri="{BB962C8B-B14F-4D97-AF65-F5344CB8AC3E}">
        <p14:creationId xmlns:p14="http://schemas.microsoft.com/office/powerpoint/2010/main" val="380383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43</a:t>
            </a:fld>
            <a:endParaRPr kumimoji="1" lang="ja-JP" altLang="en-US"/>
          </a:p>
        </p:txBody>
      </p:sp>
    </p:spTree>
    <p:extLst>
      <p:ext uri="{BB962C8B-B14F-4D97-AF65-F5344CB8AC3E}">
        <p14:creationId xmlns:p14="http://schemas.microsoft.com/office/powerpoint/2010/main" val="1925177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126C42-A95A-4CAF-A1EB-DB501A251F65}" type="slidenum">
              <a:rPr kumimoji="1" lang="ja-JP" altLang="en-US" smtClean="0"/>
              <a:pPr/>
              <a:t>44</a:t>
            </a:fld>
            <a:endParaRPr kumimoji="1" lang="ja-JP" altLang="en-US"/>
          </a:p>
        </p:txBody>
      </p:sp>
    </p:spTree>
    <p:extLst>
      <p:ext uri="{BB962C8B-B14F-4D97-AF65-F5344CB8AC3E}">
        <p14:creationId xmlns:p14="http://schemas.microsoft.com/office/powerpoint/2010/main" val="2865857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126C42-A95A-4CAF-A1EB-DB501A251F65}" type="slidenum">
              <a:rPr kumimoji="1" lang="ja-JP" altLang="en-US" smtClean="0"/>
              <a:pPr/>
              <a:t>45</a:t>
            </a:fld>
            <a:endParaRPr kumimoji="1" lang="ja-JP" altLang="en-US"/>
          </a:p>
        </p:txBody>
      </p:sp>
    </p:spTree>
    <p:extLst>
      <p:ext uri="{BB962C8B-B14F-4D97-AF65-F5344CB8AC3E}">
        <p14:creationId xmlns:p14="http://schemas.microsoft.com/office/powerpoint/2010/main" val="198139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46</a:t>
            </a:fld>
            <a:endParaRPr kumimoji="1" lang="ja-JP" altLang="en-US"/>
          </a:p>
        </p:txBody>
      </p:sp>
    </p:spTree>
    <p:extLst>
      <p:ext uri="{BB962C8B-B14F-4D97-AF65-F5344CB8AC3E}">
        <p14:creationId xmlns:p14="http://schemas.microsoft.com/office/powerpoint/2010/main" val="425484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11</a:t>
            </a:fld>
            <a:endParaRPr kumimoji="1" lang="ja-JP" altLang="en-US"/>
          </a:p>
        </p:txBody>
      </p:sp>
    </p:spTree>
    <p:extLst>
      <p:ext uri="{BB962C8B-B14F-4D97-AF65-F5344CB8AC3E}">
        <p14:creationId xmlns:p14="http://schemas.microsoft.com/office/powerpoint/2010/main" val="4229517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47</a:t>
            </a:fld>
            <a:endParaRPr kumimoji="1" lang="ja-JP" altLang="en-US"/>
          </a:p>
        </p:txBody>
      </p:sp>
    </p:spTree>
    <p:extLst>
      <p:ext uri="{BB962C8B-B14F-4D97-AF65-F5344CB8AC3E}">
        <p14:creationId xmlns:p14="http://schemas.microsoft.com/office/powerpoint/2010/main" val="418263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48</a:t>
            </a:fld>
            <a:endParaRPr kumimoji="1" lang="ja-JP" altLang="en-US"/>
          </a:p>
        </p:txBody>
      </p:sp>
    </p:spTree>
    <p:extLst>
      <p:ext uri="{BB962C8B-B14F-4D97-AF65-F5344CB8AC3E}">
        <p14:creationId xmlns:p14="http://schemas.microsoft.com/office/powerpoint/2010/main" val="2324085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351AD7-2428-4CD5-B019-572CE13133BE}" type="slidenum">
              <a:rPr kumimoji="1" lang="ja-JP" altLang="en-US" smtClean="0"/>
              <a:pPr/>
              <a:t>49</a:t>
            </a:fld>
            <a:endParaRPr kumimoji="1" lang="ja-JP" altLang="en-US"/>
          </a:p>
        </p:txBody>
      </p:sp>
    </p:spTree>
    <p:extLst>
      <p:ext uri="{BB962C8B-B14F-4D97-AF65-F5344CB8AC3E}">
        <p14:creationId xmlns:p14="http://schemas.microsoft.com/office/powerpoint/2010/main" val="3596442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50</a:t>
            </a:fld>
            <a:endParaRPr kumimoji="1" lang="ja-JP" altLang="en-US"/>
          </a:p>
        </p:txBody>
      </p:sp>
    </p:spTree>
    <p:extLst>
      <p:ext uri="{BB962C8B-B14F-4D97-AF65-F5344CB8AC3E}">
        <p14:creationId xmlns:p14="http://schemas.microsoft.com/office/powerpoint/2010/main" val="372294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61</a:t>
            </a:fld>
            <a:endParaRPr kumimoji="1" lang="ja-JP" altLang="en-US"/>
          </a:p>
        </p:txBody>
      </p:sp>
    </p:spTree>
    <p:extLst>
      <p:ext uri="{BB962C8B-B14F-4D97-AF65-F5344CB8AC3E}">
        <p14:creationId xmlns:p14="http://schemas.microsoft.com/office/powerpoint/2010/main" val="2403539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871BD-9FD3-4FA9-88D1-4068E5172419}" type="slidenum">
              <a:rPr lang="ja-JP" altLang="en-US" smtClean="0"/>
              <a:pPr/>
              <a:t>62</a:t>
            </a:fld>
            <a:endParaRPr lang="en-US" altLang="ja-JP"/>
          </a:p>
        </p:txBody>
      </p:sp>
    </p:spTree>
    <p:extLst>
      <p:ext uri="{BB962C8B-B14F-4D97-AF65-F5344CB8AC3E}">
        <p14:creationId xmlns:p14="http://schemas.microsoft.com/office/powerpoint/2010/main" val="584042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8A5A764-E4BE-4603-B4F4-24346A91E9B2}" type="slidenum">
              <a:rPr kumimoji="1" lang="ja-JP" altLang="en-US" smtClean="0"/>
              <a:pPr/>
              <a:t>63</a:t>
            </a:fld>
            <a:endParaRPr kumimoji="1" lang="ja-JP" altLang="en-US"/>
          </a:p>
        </p:txBody>
      </p:sp>
    </p:spTree>
    <p:extLst>
      <p:ext uri="{BB962C8B-B14F-4D97-AF65-F5344CB8AC3E}">
        <p14:creationId xmlns:p14="http://schemas.microsoft.com/office/powerpoint/2010/main" val="371410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18</a:t>
            </a:fld>
            <a:endParaRPr kumimoji="1" lang="ja-JP" altLang="en-US"/>
          </a:p>
        </p:txBody>
      </p:sp>
    </p:spTree>
    <p:extLst>
      <p:ext uri="{BB962C8B-B14F-4D97-AF65-F5344CB8AC3E}">
        <p14:creationId xmlns:p14="http://schemas.microsoft.com/office/powerpoint/2010/main" val="25088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70250" y="468313"/>
            <a:ext cx="3386138" cy="234315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871BD-9FD3-4FA9-88D1-4068E5172419}" type="slidenum">
              <a:rPr lang="ja-JP" altLang="en-US" smtClean="0"/>
              <a:pPr/>
              <a:t>20</a:t>
            </a:fld>
            <a:endParaRPr lang="en-US" altLang="ja-JP"/>
          </a:p>
        </p:txBody>
      </p:sp>
    </p:spTree>
    <p:extLst>
      <p:ext uri="{BB962C8B-B14F-4D97-AF65-F5344CB8AC3E}">
        <p14:creationId xmlns:p14="http://schemas.microsoft.com/office/powerpoint/2010/main" val="364022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21</a:t>
            </a:fld>
            <a:endParaRPr kumimoji="1" lang="ja-JP" altLang="en-US"/>
          </a:p>
        </p:txBody>
      </p:sp>
    </p:spTree>
    <p:extLst>
      <p:ext uri="{BB962C8B-B14F-4D97-AF65-F5344CB8AC3E}">
        <p14:creationId xmlns:p14="http://schemas.microsoft.com/office/powerpoint/2010/main" val="363814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22</a:t>
            </a:fld>
            <a:endParaRPr kumimoji="1" lang="ja-JP" altLang="en-US"/>
          </a:p>
        </p:txBody>
      </p:sp>
    </p:spTree>
    <p:extLst>
      <p:ext uri="{BB962C8B-B14F-4D97-AF65-F5344CB8AC3E}">
        <p14:creationId xmlns:p14="http://schemas.microsoft.com/office/powerpoint/2010/main" val="327905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1118D45-F984-416A-816D-D5A9ABD6FBEA}" type="slidenum">
              <a:rPr kumimoji="1" lang="ja-JP" altLang="en-US" smtClean="0"/>
              <a:pPr/>
              <a:t>23</a:t>
            </a:fld>
            <a:endParaRPr kumimoji="1" lang="ja-JP" altLang="en-US"/>
          </a:p>
        </p:txBody>
      </p:sp>
    </p:spTree>
    <p:extLst>
      <p:ext uri="{BB962C8B-B14F-4D97-AF65-F5344CB8AC3E}">
        <p14:creationId xmlns:p14="http://schemas.microsoft.com/office/powerpoint/2010/main" val="132926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95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126C42-A95A-4CAF-A1EB-DB501A251F65}" type="slidenum">
              <a:rPr kumimoji="1" lang="ja-JP" altLang="en-US" smtClean="0"/>
              <a:pPr/>
              <a:t>24</a:t>
            </a:fld>
            <a:endParaRPr kumimoji="1" lang="ja-JP" altLang="en-US"/>
          </a:p>
        </p:txBody>
      </p:sp>
    </p:spTree>
    <p:extLst>
      <p:ext uri="{BB962C8B-B14F-4D97-AF65-F5344CB8AC3E}">
        <p14:creationId xmlns:p14="http://schemas.microsoft.com/office/powerpoint/2010/main" val="2318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408" name="Picture 8" descr="e_0"/>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102403" name="Rectangle 3"/>
          <p:cNvSpPr>
            <a:spLocks noGrp="1" noChangeArrowheads="1"/>
          </p:cNvSpPr>
          <p:nvPr>
            <p:ph type="ctrTitle"/>
          </p:nvPr>
        </p:nvSpPr>
        <p:spPr>
          <a:xfrm>
            <a:off x="742950" y="2130433"/>
            <a:ext cx="8420100" cy="1470025"/>
          </a:xfrm>
        </p:spPr>
        <p:txBody>
          <a:bodyPr/>
          <a:lstStyle>
            <a:lvl1pPr algn="ctr">
              <a:defRPr/>
            </a:lvl1pPr>
          </a:lstStyle>
          <a:p>
            <a:r>
              <a:rPr lang="ja-JP" altLang="en-US"/>
              <a:t>マスタ タイトルの書式設定</a:t>
            </a:r>
          </a:p>
        </p:txBody>
      </p:sp>
      <p:sp>
        <p:nvSpPr>
          <p:cNvPr id="102404" name="Rectangle 4"/>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02405" name="Rectangle 5"/>
          <p:cNvSpPr>
            <a:spLocks noGrp="1" noChangeArrowheads="1"/>
          </p:cNvSpPr>
          <p:nvPr>
            <p:ph type="dt" sz="half" idx="2"/>
          </p:nvPr>
        </p:nvSpPr>
        <p:spPr>
          <a:xfrm>
            <a:off x="495300" y="6245225"/>
            <a:ext cx="2311400" cy="476250"/>
          </a:xfrm>
        </p:spPr>
        <p:txBody>
          <a:bodyPr/>
          <a:lstStyle>
            <a:lvl1pPr>
              <a:defRPr/>
            </a:lvl1pPr>
          </a:lstStyle>
          <a:p>
            <a:fld id="{23BB8AC7-B053-4A3F-974E-EAC28279302B}" type="datetime1">
              <a:rPr lang="ja-JP" altLang="en-US" smtClean="0"/>
              <a:pPr/>
              <a:t>2017/10/20</a:t>
            </a:fld>
            <a:endParaRPr lang="en-US" altLang="ja-JP"/>
          </a:p>
        </p:txBody>
      </p:sp>
      <p:sp>
        <p:nvSpPr>
          <p:cNvPr id="102406" name="Rectangle 6"/>
          <p:cNvSpPr>
            <a:spLocks noGrp="1" noChangeArrowheads="1"/>
          </p:cNvSpPr>
          <p:nvPr>
            <p:ph type="ftr" sz="quarter" idx="3"/>
          </p:nvPr>
        </p:nvSpPr>
        <p:spPr>
          <a:xfrm>
            <a:off x="3384550" y="6245225"/>
            <a:ext cx="3136900" cy="476250"/>
          </a:xfrm>
        </p:spPr>
        <p:txBody>
          <a:bodyPr/>
          <a:lstStyle>
            <a:lvl1pPr>
              <a:defRPr/>
            </a:lvl1pPr>
          </a:lstStyle>
          <a:p>
            <a:r>
              <a:rPr lang="ja-JP" altLang="en-US"/>
              <a:t>長崎嚥下リハビリテーション研究会定例研修会</a:t>
            </a:r>
            <a:endParaRPr lang="en-US" altLang="ja-JP"/>
          </a:p>
        </p:txBody>
      </p:sp>
      <p:sp>
        <p:nvSpPr>
          <p:cNvPr id="102407" name="Rectangle 7"/>
          <p:cNvSpPr>
            <a:spLocks noGrp="1" noChangeArrowheads="1"/>
          </p:cNvSpPr>
          <p:nvPr>
            <p:ph type="sldNum" sz="quarter" idx="4"/>
          </p:nvPr>
        </p:nvSpPr>
        <p:spPr>
          <a:xfrm>
            <a:off x="7099300" y="6245225"/>
            <a:ext cx="2311400" cy="476250"/>
          </a:xfrm>
        </p:spPr>
        <p:txBody>
          <a:bodyPr/>
          <a:lstStyle>
            <a:lvl1pPr>
              <a:defRPr/>
            </a:lvl1pPr>
          </a:lstStyle>
          <a:p>
            <a:fld id="{3361196C-A71C-47B2-9E12-2295F6AAAF90}"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C1E0EC5-3DA6-491D-A9D9-C101BA41CA3A}"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4DB5E98-C87E-4C2C-A900-07D25E9051C0}"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40629" y="274646"/>
            <a:ext cx="1870075"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930400" y="274646"/>
            <a:ext cx="5457825"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6904BCE-2A1B-4148-BFD2-B30FA5155A5F}"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909A56F-12FB-46C9-9F24-47E06F0B457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5888"/>
            <a:ext cx="8915400" cy="8937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0733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47589" y="1125547"/>
            <a:ext cx="4375150" cy="2352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47589" y="3630622"/>
            <a:ext cx="4375150" cy="2352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8"/>
          <p:cNvSpPr>
            <a:spLocks noGrp="1" noChangeArrowheads="1"/>
          </p:cNvSpPr>
          <p:nvPr>
            <p:ph type="dt" sz="half" idx="10"/>
          </p:nvPr>
        </p:nvSpPr>
        <p:spPr>
          <a:ln/>
        </p:spPr>
        <p:txBody>
          <a:bodyPr/>
          <a:lstStyle>
            <a:lvl1pPr>
              <a:defRPr/>
            </a:lvl1pPr>
          </a:lstStyle>
          <a:p>
            <a:pPr>
              <a:defRPr/>
            </a:pPr>
            <a:fld id="{227A4B8B-37E4-46A4-B889-909A8B8D30C6}" type="datetime1">
              <a:rPr lang="ja-JP" altLang="en-US" smtClean="0"/>
              <a:pPr>
                <a:defRPr/>
              </a:pPr>
              <a:t>2017/10/20</a:t>
            </a:fld>
            <a:endParaRPr lang="en-US" altLang="ja-JP"/>
          </a:p>
        </p:txBody>
      </p:sp>
      <p:sp>
        <p:nvSpPr>
          <p:cNvPr id="7" name="Rectangle 19"/>
          <p:cNvSpPr>
            <a:spLocks noGrp="1" noChangeArrowheads="1"/>
          </p:cNvSpPr>
          <p:nvPr>
            <p:ph type="ftr" sz="quarter" idx="11"/>
          </p:nvPr>
        </p:nvSpPr>
        <p:spPr>
          <a:ln/>
        </p:spPr>
        <p:txBody>
          <a:bodyPr/>
          <a:lstStyle>
            <a:lvl1pPr>
              <a:defRPr/>
            </a:lvl1pPr>
          </a:lstStyle>
          <a:p>
            <a:pPr>
              <a:defRPr/>
            </a:pPr>
            <a:r>
              <a:rPr lang="ja-JP" altLang="en-US"/>
              <a:t>長崎嚥下リハビリテーション研究会定例研修会</a:t>
            </a:r>
            <a:endParaRPr lang="en-US" altLang="ja-JP"/>
          </a:p>
        </p:txBody>
      </p:sp>
      <p:sp>
        <p:nvSpPr>
          <p:cNvPr id="8" name="Rectangle 20"/>
          <p:cNvSpPr>
            <a:spLocks noGrp="1" noChangeArrowheads="1"/>
          </p:cNvSpPr>
          <p:nvPr>
            <p:ph type="sldNum" sz="quarter" idx="12"/>
          </p:nvPr>
        </p:nvSpPr>
        <p:spPr>
          <a:ln/>
        </p:spPr>
        <p:txBody>
          <a:bodyPr/>
          <a:lstStyle>
            <a:lvl1pPr>
              <a:defRPr/>
            </a:lvl1pPr>
          </a:lstStyle>
          <a:p>
            <a:pPr>
              <a:defRPr/>
            </a:pPr>
            <a:fld id="{FC1D0D94-9FE1-4347-B3C5-4B76D1DF085C}" type="slidenum">
              <a:rPr lang="ja-JP" altLang="en-US"/>
              <a:pPr>
                <a:defRPr/>
              </a:pPr>
              <a:t>‹#›</a:t>
            </a:fld>
            <a:endParaRPr lang="en-US" altLang="ja-JP"/>
          </a:p>
        </p:txBody>
      </p:sp>
    </p:spTree>
  </p:cSld>
  <p:clrMapOvr>
    <a:masterClrMapping/>
  </p:clrMapOvr>
  <p:transition spd="med">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5888"/>
            <a:ext cx="8915400" cy="8937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0733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4758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8"/>
          <p:cNvSpPr>
            <a:spLocks noGrp="1" noChangeArrowheads="1"/>
          </p:cNvSpPr>
          <p:nvPr>
            <p:ph type="dt" sz="half" idx="10"/>
          </p:nvPr>
        </p:nvSpPr>
        <p:spPr>
          <a:ln/>
        </p:spPr>
        <p:txBody>
          <a:bodyPr/>
          <a:lstStyle>
            <a:lvl1pPr>
              <a:defRPr/>
            </a:lvl1pPr>
          </a:lstStyle>
          <a:p>
            <a:pPr>
              <a:defRPr/>
            </a:pPr>
            <a:fld id="{150BC738-99D6-4124-B74C-722C8AD18804}" type="datetime1">
              <a:rPr lang="ja-JP" altLang="en-US" smtClean="0"/>
              <a:pPr>
                <a:defRPr/>
              </a:pPr>
              <a:t>2017/10/20</a:t>
            </a:fld>
            <a:endParaRPr lang="en-US" altLang="ja-JP"/>
          </a:p>
        </p:txBody>
      </p:sp>
      <p:sp>
        <p:nvSpPr>
          <p:cNvPr id="6" name="Rectangle 19"/>
          <p:cNvSpPr>
            <a:spLocks noGrp="1" noChangeArrowheads="1"/>
          </p:cNvSpPr>
          <p:nvPr>
            <p:ph type="ftr" sz="quarter" idx="11"/>
          </p:nvPr>
        </p:nvSpPr>
        <p:spPr>
          <a:ln/>
        </p:spPr>
        <p:txBody>
          <a:bodyPr/>
          <a:lstStyle>
            <a:lvl1pPr>
              <a:defRPr/>
            </a:lvl1pPr>
          </a:lstStyle>
          <a:p>
            <a:pPr>
              <a:defRPr/>
            </a:pPr>
            <a:r>
              <a:rPr lang="ja-JP" altLang="en-US"/>
              <a:t>長崎嚥下リハビリテーション研究会定例研修会</a:t>
            </a:r>
            <a:endParaRPr lang="en-US" altLang="ja-JP"/>
          </a:p>
        </p:txBody>
      </p:sp>
      <p:sp>
        <p:nvSpPr>
          <p:cNvPr id="7" name="Rectangle 20"/>
          <p:cNvSpPr>
            <a:spLocks noGrp="1" noChangeArrowheads="1"/>
          </p:cNvSpPr>
          <p:nvPr>
            <p:ph type="sldNum" sz="quarter" idx="12"/>
          </p:nvPr>
        </p:nvSpPr>
        <p:spPr>
          <a:ln/>
        </p:spPr>
        <p:txBody>
          <a:bodyPr/>
          <a:lstStyle>
            <a:lvl1pPr>
              <a:defRPr/>
            </a:lvl1pPr>
          </a:lstStyle>
          <a:p>
            <a:pPr>
              <a:defRPr/>
            </a:pPr>
            <a:fld id="{4CEF5B0F-3658-4426-9D24-274327608CE4}" type="slidenum">
              <a:rPr lang="ja-JP" altLang="en-US"/>
              <a:pPr>
                <a:defRPr/>
              </a:pPr>
              <a:t>‹#›</a:t>
            </a:fld>
            <a:endParaRPr lang="en-US" altLang="ja-JP"/>
          </a:p>
        </p:txBody>
      </p:sp>
    </p:spTree>
  </p:cSld>
  <p:clrMapOvr>
    <a:masterClrMapping/>
  </p:clrMapOvr>
  <p:transition spd="med">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155700" y="304802"/>
            <a:ext cx="8172450" cy="1431925"/>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1155700" y="19812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324475" y="19812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1155700" y="41148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324475" y="41148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1155700" y="6248400"/>
            <a:ext cx="2063750" cy="457200"/>
          </a:xfrm>
        </p:spPr>
        <p:txBody>
          <a:bodyPr/>
          <a:lstStyle>
            <a:lvl1pPr>
              <a:defRPr/>
            </a:lvl1pPr>
          </a:lstStyle>
          <a:p>
            <a:pPr>
              <a:defRPr/>
            </a:pPr>
            <a:fld id="{C5CC424F-AA8A-4137-9884-BE6C4C343DED}" type="datetime1">
              <a:rPr lang="ja-JP" altLang="en-US" smtClean="0"/>
              <a:pPr>
                <a:defRPr/>
              </a:pPr>
              <a:t>2017/10/20</a:t>
            </a:fld>
            <a:endParaRPr lang="en-US" altLang="ja-JP"/>
          </a:p>
        </p:txBody>
      </p:sp>
      <p:sp>
        <p:nvSpPr>
          <p:cNvPr id="8" name="フッター プレースホルダ 7"/>
          <p:cNvSpPr>
            <a:spLocks noGrp="1"/>
          </p:cNvSpPr>
          <p:nvPr>
            <p:ph type="ftr" sz="quarter" idx="11"/>
          </p:nvPr>
        </p:nvSpPr>
        <p:spPr>
          <a:xfrm>
            <a:off x="3714750" y="6248400"/>
            <a:ext cx="3136900" cy="457200"/>
          </a:xfrm>
        </p:spPr>
        <p:txBody>
          <a:bodyPr/>
          <a:lstStyle>
            <a:lvl1pPr>
              <a:defRPr/>
            </a:lvl1pPr>
          </a:lstStyle>
          <a:p>
            <a:pPr>
              <a:defRPr/>
            </a:pPr>
            <a:r>
              <a:rPr lang="ja-JP" altLang="en-US"/>
              <a:t>長崎嚥下リハビリテーション研究会定例研修会</a:t>
            </a:r>
            <a:endParaRPr lang="en-US" altLang="ja-JP"/>
          </a:p>
        </p:txBody>
      </p:sp>
      <p:sp>
        <p:nvSpPr>
          <p:cNvPr id="9" name="スライド番号プレースホルダ 8"/>
          <p:cNvSpPr>
            <a:spLocks noGrp="1"/>
          </p:cNvSpPr>
          <p:nvPr>
            <p:ph type="sldNum" sz="quarter" idx="12"/>
          </p:nvPr>
        </p:nvSpPr>
        <p:spPr>
          <a:xfrm>
            <a:off x="7264400" y="6248400"/>
            <a:ext cx="2063750" cy="457200"/>
          </a:xfrm>
        </p:spPr>
        <p:txBody>
          <a:bodyPr/>
          <a:lstStyle>
            <a:lvl1pPr>
              <a:defRPr/>
            </a:lvl1pPr>
          </a:lstStyle>
          <a:p>
            <a:pPr>
              <a:defRPr/>
            </a:pPr>
            <a:fld id="{EFE52132-72B0-4ADA-9E34-D376E72C991B}"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408" name="Picture 8" descr="e_0"/>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102403" name="Rectangle 3"/>
          <p:cNvSpPr>
            <a:spLocks noGrp="1" noChangeArrowheads="1"/>
          </p:cNvSpPr>
          <p:nvPr>
            <p:ph type="ctrTitle"/>
          </p:nvPr>
        </p:nvSpPr>
        <p:spPr>
          <a:xfrm>
            <a:off x="742950" y="2130427"/>
            <a:ext cx="8420100" cy="1470025"/>
          </a:xfrm>
        </p:spPr>
        <p:txBody>
          <a:bodyPr/>
          <a:lstStyle>
            <a:lvl1pPr algn="ctr">
              <a:defRPr/>
            </a:lvl1pPr>
          </a:lstStyle>
          <a:p>
            <a:r>
              <a:rPr lang="ja-JP" altLang="en-US"/>
              <a:t>マスタ タイトルの書式設定</a:t>
            </a:r>
          </a:p>
        </p:txBody>
      </p:sp>
      <p:sp>
        <p:nvSpPr>
          <p:cNvPr id="102404" name="Rectangle 4"/>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102405" name="Rectangle 5"/>
          <p:cNvSpPr>
            <a:spLocks noGrp="1" noChangeArrowheads="1"/>
          </p:cNvSpPr>
          <p:nvPr>
            <p:ph type="dt" sz="half" idx="2"/>
          </p:nvPr>
        </p:nvSpPr>
        <p:spPr>
          <a:xfrm>
            <a:off x="495300" y="6245225"/>
            <a:ext cx="2311400" cy="476250"/>
          </a:xfrm>
        </p:spPr>
        <p:txBody>
          <a:bodyPr/>
          <a:lstStyle>
            <a:lvl1pPr>
              <a:defRPr/>
            </a:lvl1pPr>
          </a:lstStyle>
          <a:p>
            <a:fld id="{5C9245EE-88CC-47FD-B182-D05D3B774573}" type="datetime1">
              <a:rPr lang="ja-JP" altLang="en-US" smtClean="0"/>
              <a:pPr/>
              <a:t>2017/10/20</a:t>
            </a:fld>
            <a:endParaRPr lang="en-US" altLang="ja-JP"/>
          </a:p>
        </p:txBody>
      </p:sp>
      <p:sp>
        <p:nvSpPr>
          <p:cNvPr id="102406" name="Rectangle 6"/>
          <p:cNvSpPr>
            <a:spLocks noGrp="1" noChangeArrowheads="1"/>
          </p:cNvSpPr>
          <p:nvPr>
            <p:ph type="ftr" sz="quarter" idx="3"/>
          </p:nvPr>
        </p:nvSpPr>
        <p:spPr>
          <a:xfrm>
            <a:off x="3384550" y="6245225"/>
            <a:ext cx="3136900" cy="476250"/>
          </a:xfrm>
        </p:spPr>
        <p:txBody>
          <a:bodyPr/>
          <a:lstStyle>
            <a:lvl1pPr>
              <a:defRPr/>
            </a:lvl1pPr>
          </a:lstStyle>
          <a:p>
            <a:r>
              <a:rPr lang="ja-JP" altLang="en-US"/>
              <a:t>長崎嚥下リハビリテーション研究会定例研修会</a:t>
            </a:r>
            <a:endParaRPr lang="en-US" altLang="ja-JP"/>
          </a:p>
        </p:txBody>
      </p:sp>
      <p:sp>
        <p:nvSpPr>
          <p:cNvPr id="102407" name="Rectangle 7"/>
          <p:cNvSpPr>
            <a:spLocks noGrp="1" noChangeArrowheads="1"/>
          </p:cNvSpPr>
          <p:nvPr>
            <p:ph type="sldNum" sz="quarter" idx="4"/>
          </p:nvPr>
        </p:nvSpPr>
        <p:spPr>
          <a:xfrm>
            <a:off x="7099300" y="6245225"/>
            <a:ext cx="2311400" cy="476250"/>
          </a:xfrm>
        </p:spPr>
        <p:txBody>
          <a:bodyPr/>
          <a:lstStyle>
            <a:lvl1pPr>
              <a:defRPr/>
            </a:lvl1pPr>
          </a:lstStyle>
          <a:p>
            <a:fld id="{3361196C-A71C-47B2-9E12-2295F6AAAF90}" type="slidenum">
              <a:rPr lang="en-US" altLang="ja-JP" smtClean="0"/>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08DFC58D-4112-48EC-877C-9E43FD4279EF}" type="datetime1">
              <a:rPr lang="ja-JP" altLang="en-US" smtClean="0"/>
              <a:pPr/>
              <a:t>2017/10/20</a:t>
            </a:fld>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F49F01ED-581B-4AE8-AE8C-944D8F376957}" type="slidenum">
              <a:rPr lang="en-US" altLang="ja-JP" smtClean="0"/>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DAC7B299-4A43-4A16-8DA2-BD7C2601E7E6}"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2B73EF0F-5C22-4DB5-BAC4-6FFA2A986FA2}" type="slidenum">
              <a:rPr lang="en-US" altLang="ja-JP" smtClean="0"/>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930401" y="1600202"/>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746750" y="1600202"/>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E9536AB6-42FF-4527-A383-E96E30AE29BE}"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5DA2182-8681-4BCC-AC72-3D047A030C4B}" type="slidenum">
              <a:rPr lang="en-US" altLang="ja-JP" smtClean="0"/>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8020AB00-B927-4AE0-945A-D9BB4B9FA9AE}"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CB429522-6965-43E4-A287-5A92CD3BF885}"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FC33214A-9AC5-4A12-8F5C-6BFC1F63F3EF}"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49F01ED-581B-4AE8-AE8C-944D8F376957}"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C1B1CF6F-1B73-4BD6-913B-2363C3000EF1}" type="datetime1">
              <a:rPr lang="ja-JP" altLang="en-US" smtClean="0"/>
              <a:pPr/>
              <a:t>2017/10/20</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FB108593-F83B-496F-8E84-0AC6BA650D32}" type="slidenum">
              <a:rPr lang="en-US" altLang="ja-JP" smtClean="0"/>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F37D0971-6FAE-4E90-B65D-7B9D51990C69}" type="datetime1">
              <a:rPr lang="ja-JP" altLang="en-US" smtClean="0"/>
              <a:pPr/>
              <a:t>2017/10/20</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5AA01E78-011B-448B-A2E5-47BB18B22136}" type="slidenum">
              <a:rPr lang="en-US" altLang="ja-JP" smtClean="0"/>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2389E715-A748-4195-AC36-7985416CC1D2}"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9515EC4-ABFF-451D-858E-2A33590F1B2D}" type="slidenum">
              <a:rPr lang="en-US" altLang="ja-JP" smtClean="0"/>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09300F44-F6DC-431F-A326-08F42D50E668}"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DB4188-BB98-46EE-ADBA-BF73E7B8581E}" type="slidenum">
              <a:rPr lang="en-US" altLang="ja-JP" smtClean="0"/>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12CD197-707A-4FD8-AC96-3CD55BE0B0F8}"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4DB5E98-C87E-4C2C-A900-07D25E9051C0}" type="slidenum">
              <a:rPr lang="en-US" altLang="ja-JP" smtClean="0"/>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40626" y="274640"/>
            <a:ext cx="1870075"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930400" y="274640"/>
            <a:ext cx="5457825"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5257B63-6584-4328-8F07-774D87168011}"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909A56F-12FB-46C9-9F24-47E06F0B457C}" type="slidenum">
              <a:rPr lang="en-US" altLang="ja-JP" smtClean="0"/>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5888"/>
            <a:ext cx="8915400" cy="8937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0733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47589" y="1125547"/>
            <a:ext cx="4375150" cy="2352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47589" y="3630622"/>
            <a:ext cx="4375150" cy="2352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8"/>
          <p:cNvSpPr>
            <a:spLocks noGrp="1" noChangeArrowheads="1"/>
          </p:cNvSpPr>
          <p:nvPr>
            <p:ph type="dt" sz="half" idx="10"/>
          </p:nvPr>
        </p:nvSpPr>
        <p:spPr>
          <a:ln/>
        </p:spPr>
        <p:txBody>
          <a:bodyPr/>
          <a:lstStyle>
            <a:lvl1pPr>
              <a:defRPr/>
            </a:lvl1pPr>
          </a:lstStyle>
          <a:p>
            <a:pPr>
              <a:defRPr/>
            </a:pPr>
            <a:fld id="{93338FAA-52BA-4DC9-830C-E862E97A8659}" type="datetime1">
              <a:rPr lang="ja-JP" altLang="en-US" smtClean="0"/>
              <a:pPr>
                <a:defRPr/>
              </a:pPr>
              <a:t>2017/10/20</a:t>
            </a:fld>
            <a:endParaRPr lang="en-US" altLang="ja-JP"/>
          </a:p>
        </p:txBody>
      </p:sp>
      <p:sp>
        <p:nvSpPr>
          <p:cNvPr id="7" name="Rectangle 19"/>
          <p:cNvSpPr>
            <a:spLocks noGrp="1" noChangeArrowheads="1"/>
          </p:cNvSpPr>
          <p:nvPr>
            <p:ph type="ftr" sz="quarter" idx="11"/>
          </p:nvPr>
        </p:nvSpPr>
        <p:spPr>
          <a:ln/>
        </p:spPr>
        <p:txBody>
          <a:bodyPr/>
          <a:lstStyle>
            <a:lvl1pPr>
              <a:defRPr/>
            </a:lvl1pPr>
          </a:lstStyle>
          <a:p>
            <a:pPr>
              <a:defRPr/>
            </a:pPr>
            <a:r>
              <a:rPr lang="ja-JP" altLang="en-US"/>
              <a:t>長崎嚥下リハビリテーション研究会定例研修会</a:t>
            </a:r>
            <a:endParaRPr lang="en-US" altLang="ja-JP"/>
          </a:p>
        </p:txBody>
      </p:sp>
      <p:sp>
        <p:nvSpPr>
          <p:cNvPr id="8" name="Rectangle 20"/>
          <p:cNvSpPr>
            <a:spLocks noGrp="1" noChangeArrowheads="1"/>
          </p:cNvSpPr>
          <p:nvPr>
            <p:ph type="sldNum" sz="quarter" idx="12"/>
          </p:nvPr>
        </p:nvSpPr>
        <p:spPr>
          <a:ln/>
        </p:spPr>
        <p:txBody>
          <a:bodyPr/>
          <a:lstStyle>
            <a:lvl1pPr>
              <a:defRPr/>
            </a:lvl1pPr>
          </a:lstStyle>
          <a:p>
            <a:pPr>
              <a:defRPr/>
            </a:pPr>
            <a:fld id="{FC1D0D94-9FE1-4347-B3C5-4B76D1DF085C}" type="slidenum">
              <a:rPr lang="ja-JP" altLang="en-US"/>
              <a:pPr>
                <a:defRPr/>
              </a:pPr>
              <a:t>‹#›</a:t>
            </a:fld>
            <a:endParaRPr lang="en-US" altLang="ja-JP"/>
          </a:p>
        </p:txBody>
      </p:sp>
    </p:spTree>
  </p:cSld>
  <p:clrMapOvr>
    <a:masterClrMapping/>
  </p:clrMapOvr>
  <p:transition spd="med">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5888"/>
            <a:ext cx="8915400" cy="8937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0733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4758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8"/>
          <p:cNvSpPr>
            <a:spLocks noGrp="1" noChangeArrowheads="1"/>
          </p:cNvSpPr>
          <p:nvPr>
            <p:ph type="dt" sz="half" idx="10"/>
          </p:nvPr>
        </p:nvSpPr>
        <p:spPr>
          <a:ln/>
        </p:spPr>
        <p:txBody>
          <a:bodyPr/>
          <a:lstStyle>
            <a:lvl1pPr>
              <a:defRPr/>
            </a:lvl1pPr>
          </a:lstStyle>
          <a:p>
            <a:pPr>
              <a:defRPr/>
            </a:pPr>
            <a:fld id="{4A002D85-B155-4C36-89D3-8B64B0799922}" type="datetime1">
              <a:rPr lang="ja-JP" altLang="en-US" smtClean="0"/>
              <a:pPr>
                <a:defRPr/>
              </a:pPr>
              <a:t>2017/10/20</a:t>
            </a:fld>
            <a:endParaRPr lang="en-US" altLang="ja-JP"/>
          </a:p>
        </p:txBody>
      </p:sp>
      <p:sp>
        <p:nvSpPr>
          <p:cNvPr id="6" name="Rectangle 19"/>
          <p:cNvSpPr>
            <a:spLocks noGrp="1" noChangeArrowheads="1"/>
          </p:cNvSpPr>
          <p:nvPr>
            <p:ph type="ftr" sz="quarter" idx="11"/>
          </p:nvPr>
        </p:nvSpPr>
        <p:spPr>
          <a:ln/>
        </p:spPr>
        <p:txBody>
          <a:bodyPr/>
          <a:lstStyle>
            <a:lvl1pPr>
              <a:defRPr/>
            </a:lvl1pPr>
          </a:lstStyle>
          <a:p>
            <a:pPr>
              <a:defRPr/>
            </a:pPr>
            <a:r>
              <a:rPr lang="ja-JP" altLang="en-US"/>
              <a:t>長崎嚥下リハビリテーション研究会定例研修会</a:t>
            </a:r>
            <a:endParaRPr lang="en-US" altLang="ja-JP"/>
          </a:p>
        </p:txBody>
      </p:sp>
      <p:sp>
        <p:nvSpPr>
          <p:cNvPr id="7" name="Rectangle 20"/>
          <p:cNvSpPr>
            <a:spLocks noGrp="1" noChangeArrowheads="1"/>
          </p:cNvSpPr>
          <p:nvPr>
            <p:ph type="sldNum" sz="quarter" idx="12"/>
          </p:nvPr>
        </p:nvSpPr>
        <p:spPr>
          <a:ln/>
        </p:spPr>
        <p:txBody>
          <a:bodyPr/>
          <a:lstStyle>
            <a:lvl1pPr>
              <a:defRPr/>
            </a:lvl1pPr>
          </a:lstStyle>
          <a:p>
            <a:pPr>
              <a:defRPr/>
            </a:pPr>
            <a:fld id="{4CEF5B0F-3658-4426-9D24-274327608CE4}" type="slidenum">
              <a:rPr lang="ja-JP" altLang="en-US"/>
              <a:pPr>
                <a:defRPr/>
              </a:pPr>
              <a:t>‹#›</a:t>
            </a:fld>
            <a:endParaRPr lang="en-US" altLang="ja-JP"/>
          </a:p>
        </p:txBody>
      </p:sp>
    </p:spTree>
  </p:cSld>
  <p:clrMapOvr>
    <a:masterClrMapping/>
  </p:clrMapOvr>
  <p:transition spd="med">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155700" y="304802"/>
            <a:ext cx="8172450" cy="1431925"/>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1155700" y="19812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324475" y="19812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1155700" y="41148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324475" y="4114800"/>
            <a:ext cx="4003675"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1155700" y="6248400"/>
            <a:ext cx="2063750" cy="457200"/>
          </a:xfrm>
        </p:spPr>
        <p:txBody>
          <a:bodyPr/>
          <a:lstStyle>
            <a:lvl1pPr>
              <a:defRPr/>
            </a:lvl1pPr>
          </a:lstStyle>
          <a:p>
            <a:pPr>
              <a:defRPr/>
            </a:pPr>
            <a:fld id="{BF30C2FE-8B28-473C-817B-D3114C03AD28}" type="datetime1">
              <a:rPr lang="ja-JP" altLang="en-US" smtClean="0"/>
              <a:pPr>
                <a:defRPr/>
              </a:pPr>
              <a:t>2017/10/20</a:t>
            </a:fld>
            <a:endParaRPr lang="en-US" altLang="ja-JP"/>
          </a:p>
        </p:txBody>
      </p:sp>
      <p:sp>
        <p:nvSpPr>
          <p:cNvPr id="8" name="フッター プレースホルダ 7"/>
          <p:cNvSpPr>
            <a:spLocks noGrp="1"/>
          </p:cNvSpPr>
          <p:nvPr>
            <p:ph type="ftr" sz="quarter" idx="11"/>
          </p:nvPr>
        </p:nvSpPr>
        <p:spPr>
          <a:xfrm>
            <a:off x="3714750" y="6248400"/>
            <a:ext cx="3136900" cy="457200"/>
          </a:xfrm>
        </p:spPr>
        <p:txBody>
          <a:bodyPr/>
          <a:lstStyle>
            <a:lvl1pPr>
              <a:defRPr/>
            </a:lvl1pPr>
          </a:lstStyle>
          <a:p>
            <a:pPr>
              <a:defRPr/>
            </a:pPr>
            <a:r>
              <a:rPr lang="ja-JP" altLang="en-US"/>
              <a:t>長崎嚥下リハビリテーション研究会定例研修会</a:t>
            </a:r>
            <a:endParaRPr lang="en-US" altLang="ja-JP"/>
          </a:p>
        </p:txBody>
      </p:sp>
      <p:sp>
        <p:nvSpPr>
          <p:cNvPr id="9" name="スライド番号プレースホルダ 8"/>
          <p:cNvSpPr>
            <a:spLocks noGrp="1"/>
          </p:cNvSpPr>
          <p:nvPr>
            <p:ph type="sldNum" sz="quarter" idx="12"/>
          </p:nvPr>
        </p:nvSpPr>
        <p:spPr>
          <a:xfrm>
            <a:off x="7264400" y="6248400"/>
            <a:ext cx="2063750" cy="457200"/>
          </a:xfrm>
        </p:spPr>
        <p:txBody>
          <a:bodyPr/>
          <a:lstStyle>
            <a:lvl1pPr>
              <a:defRPr/>
            </a:lvl1pPr>
          </a:lstStyle>
          <a:p>
            <a:pPr>
              <a:defRPr/>
            </a:pPr>
            <a:fld id="{EFE52132-72B0-4ADA-9E34-D376E72C991B}" type="slidenum">
              <a:rPr lang="ja-JP" altLang="en-US"/>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320800" y="3886200"/>
            <a:ext cx="7429500" cy="990600"/>
          </a:xfrm>
        </p:spPr>
        <p:txBody>
          <a:bodyPr anchor="t" anchorCtr="0"/>
          <a:lstStyle>
            <a:lvl1pPr algn="r">
              <a:defRPr sz="3200">
                <a:solidFill>
                  <a:schemeClr val="tx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1320800" y="5124450"/>
            <a:ext cx="74295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934200" y="6309320"/>
            <a:ext cx="2476500" cy="386288"/>
          </a:xfrm>
        </p:spPr>
        <p:txBody>
          <a:bodyPr/>
          <a:lstStyle>
            <a:lvl1pPr>
              <a:defRPr sz="1400"/>
            </a:lvl1pPr>
          </a:lstStyle>
          <a:p>
            <a:fld id="{65A40F12-BC14-4663-B25C-FD24E9724D2D}" type="datetime1">
              <a:rPr lang="ja-JP" altLang="en-US" smtClean="0"/>
              <a:pPr/>
              <a:t>2017/10/20</a:t>
            </a:fld>
            <a:endParaRPr lang="en-US" altLang="ja-JP" dirty="0"/>
          </a:p>
        </p:txBody>
      </p:sp>
      <p:sp>
        <p:nvSpPr>
          <p:cNvPr id="17" name="フッター プレースホルダ 16"/>
          <p:cNvSpPr>
            <a:spLocks noGrp="1"/>
          </p:cNvSpPr>
          <p:nvPr>
            <p:ph type="ftr" sz="quarter" idx="11"/>
          </p:nvPr>
        </p:nvSpPr>
        <p:spPr>
          <a:xfrm>
            <a:off x="2072680" y="6309320"/>
            <a:ext cx="4759794" cy="365760"/>
          </a:xfrm>
        </p:spPr>
        <p:txBody>
          <a:bodyPr/>
          <a:lstStyle/>
          <a:p>
            <a:r>
              <a:rPr lang="ja-JP" altLang="en-US"/>
              <a:t>長崎嚥下リハビリテーション研究会定例研修会</a:t>
            </a:r>
            <a:endParaRPr lang="en-US" altLang="ja-JP" dirty="0"/>
          </a:p>
        </p:txBody>
      </p:sp>
      <p:sp>
        <p:nvSpPr>
          <p:cNvPr id="29" name="スライド番号プレースホルダ 28"/>
          <p:cNvSpPr>
            <a:spLocks noGrp="1"/>
          </p:cNvSpPr>
          <p:nvPr>
            <p:ph type="sldNum" sz="quarter" idx="12"/>
          </p:nvPr>
        </p:nvSpPr>
        <p:spPr>
          <a:xfrm>
            <a:off x="416496" y="6309320"/>
            <a:ext cx="1320800" cy="365760"/>
          </a:xfrm>
        </p:spPr>
        <p:txBody>
          <a:bodyPr/>
          <a:lstStyle/>
          <a:p>
            <a:fld id="{3361196C-A71C-47B2-9E12-2295F6AAAF90}" type="slidenum">
              <a:rPr lang="en-US" altLang="ja-JP" smtClean="0"/>
              <a:pPr/>
              <a:t>‹#›</a:t>
            </a:fld>
            <a:endParaRPr lang="en-US" altLang="ja-JP"/>
          </a:p>
        </p:txBody>
      </p:sp>
      <p:sp>
        <p:nvSpPr>
          <p:cNvPr id="21" name="正方形/長方形 20"/>
          <p:cNvSpPr/>
          <p:nvPr/>
        </p:nvSpPr>
        <p:spPr>
          <a:xfrm>
            <a:off x="980281" y="3648075"/>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90600" y="5048250"/>
            <a:ext cx="79248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80281" y="3648075"/>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90600" y="5048250"/>
            <a:ext cx="24765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8"/>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94038CBC-DAC7-49B8-A054-E187FD15CE3F}"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B73EF0F-5C22-4DB5-BAC4-6FFA2A986FA2}" type="slidenum">
              <a:rPr lang="en-US" altLang="ja-JP"/>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4" name="日付プレースホルダ 3"/>
          <p:cNvSpPr>
            <a:spLocks noGrp="1"/>
          </p:cNvSpPr>
          <p:nvPr>
            <p:ph type="dt" sz="half" idx="10"/>
          </p:nvPr>
        </p:nvSpPr>
        <p:spPr>
          <a:xfrm>
            <a:off x="7401272" y="6447616"/>
            <a:ext cx="2012730" cy="365760"/>
          </a:xfrm>
        </p:spPr>
        <p:txBody>
          <a:bodyPr/>
          <a:lstStyle/>
          <a:p>
            <a:fld id="{03474D93-51CB-4962-8F8E-B3E0435B8E2E}" type="datetime1">
              <a:rPr lang="ja-JP" altLang="en-US" smtClean="0"/>
              <a:pPr/>
              <a:t>2017/10/20</a:t>
            </a:fld>
            <a:endParaRPr lang="en-US" altLang="ja-JP" dirty="0"/>
          </a:p>
        </p:txBody>
      </p:sp>
      <p:sp>
        <p:nvSpPr>
          <p:cNvPr id="5" name="フッター プレースホルダ 4"/>
          <p:cNvSpPr>
            <a:spLocks noGrp="1"/>
          </p:cNvSpPr>
          <p:nvPr>
            <p:ph type="ftr" sz="quarter" idx="11"/>
          </p:nvPr>
        </p:nvSpPr>
        <p:spPr>
          <a:xfrm>
            <a:off x="2432720" y="6447616"/>
            <a:ext cx="4504782" cy="365760"/>
          </a:xfrm>
        </p:spPr>
        <p:txBody>
          <a:bodyPr/>
          <a:lstStyle/>
          <a:p>
            <a:r>
              <a:rPr lang="ja-JP" altLang="en-US"/>
              <a:t>長崎嚥下リハビリテーション研究会定例研修会</a:t>
            </a:r>
            <a:endParaRPr lang="en-US" altLang="ja-JP" dirty="0"/>
          </a:p>
        </p:txBody>
      </p:sp>
      <p:sp>
        <p:nvSpPr>
          <p:cNvPr id="6" name="スライド番号プレースホルダ 5"/>
          <p:cNvSpPr>
            <a:spLocks noGrp="1"/>
          </p:cNvSpPr>
          <p:nvPr>
            <p:ph type="sldNum" sz="quarter" idx="12"/>
          </p:nvPr>
        </p:nvSpPr>
        <p:spPr>
          <a:xfrm>
            <a:off x="663702" y="6447616"/>
            <a:ext cx="1552994" cy="365760"/>
          </a:xfrm>
        </p:spPr>
        <p:txBody>
          <a:bodyPr/>
          <a:lstStyle/>
          <a:p>
            <a:fld id="{F49F01ED-581B-4AE8-AE8C-944D8F376957}" type="slidenum">
              <a:rPr lang="en-US" altLang="ja-JP" smtClean="0"/>
              <a:pPr/>
              <a:t>‹#›</a:t>
            </a:fld>
            <a:endParaRPr lang="en-US" altLang="ja-JP"/>
          </a:p>
        </p:txBody>
      </p:sp>
      <p:sp>
        <p:nvSpPr>
          <p:cNvPr id="8" name="コンテンツ プレースホルダ 7"/>
          <p:cNvSpPr>
            <a:spLocks noGrp="1"/>
          </p:cNvSpPr>
          <p:nvPr>
            <p:ph sz="quarter" idx="1"/>
          </p:nvPr>
        </p:nvSpPr>
        <p:spPr>
          <a:xfrm>
            <a:off x="495300" y="1219200"/>
            <a:ext cx="8915400" cy="493776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a:xfrm>
            <a:off x="7329264" y="6355080"/>
            <a:ext cx="2081436" cy="365760"/>
          </a:xfrm>
        </p:spPr>
        <p:txBody>
          <a:bodyPr/>
          <a:lstStyle/>
          <a:p>
            <a:fld id="{CA6CB00B-A36B-4523-A61D-C76E126C1646}" type="datetime1">
              <a:rPr lang="ja-JP" altLang="en-US" smtClean="0"/>
              <a:pPr/>
              <a:t>2017/10/20</a:t>
            </a:fld>
            <a:endParaRPr lang="en-US" altLang="ja-JP" dirty="0"/>
          </a:p>
        </p:txBody>
      </p:sp>
      <p:sp>
        <p:nvSpPr>
          <p:cNvPr id="5" name="フッター プレースホルダ 4"/>
          <p:cNvSpPr>
            <a:spLocks noGrp="1"/>
          </p:cNvSpPr>
          <p:nvPr>
            <p:ph type="ftr" sz="quarter" idx="11"/>
          </p:nvPr>
        </p:nvSpPr>
        <p:spPr>
          <a:xfrm>
            <a:off x="2216696" y="6355080"/>
            <a:ext cx="4687786" cy="365760"/>
          </a:xfrm>
        </p:spPr>
        <p:txBody>
          <a:bodyPr/>
          <a:lstStyle/>
          <a:p>
            <a:r>
              <a:rPr lang="ja-JP" altLang="en-US"/>
              <a:t>長崎嚥下リハビリテーション研究会定例研修会</a:t>
            </a:r>
            <a:endParaRPr lang="en-US" altLang="ja-JP" dirty="0"/>
          </a:p>
        </p:txBody>
      </p:sp>
      <p:sp>
        <p:nvSpPr>
          <p:cNvPr id="6" name="スライド番号プレースホルダ 5"/>
          <p:cNvSpPr>
            <a:spLocks noGrp="1"/>
          </p:cNvSpPr>
          <p:nvPr>
            <p:ph type="sldNum" sz="quarter" idx="12"/>
          </p:nvPr>
        </p:nvSpPr>
        <p:spPr>
          <a:xfrm>
            <a:off x="416496" y="6309320"/>
            <a:ext cx="1647698" cy="365760"/>
          </a:xfrm>
        </p:spPr>
        <p:txBody>
          <a:bodyPr/>
          <a:lstStyle/>
          <a:p>
            <a:fld id="{2B73EF0F-5C22-4DB5-BAC4-6FFA2A986FA2}" type="slidenum">
              <a:rPr lang="en-US" altLang="ja-JP" smtClean="0"/>
              <a:pPr/>
              <a:t>‹#›</a:t>
            </a:fld>
            <a:endParaRPr lang="en-US" altLang="ja-JP"/>
          </a:p>
        </p:txBody>
      </p:sp>
      <p:sp>
        <p:nvSpPr>
          <p:cNvPr id="7" name="正方形/長方形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9A9DF57A-9D4E-48BC-B503-4F784BF9C121}"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p>
            <a:fld id="{95DA2182-8681-4BCC-AC72-3D047A030C4B}" type="slidenum">
              <a:rPr lang="en-US" altLang="ja-JP" smtClean="0"/>
              <a:pPr/>
              <a:t>‹#›</a:t>
            </a:fld>
            <a:endParaRPr lang="en-US" altLang="ja-JP"/>
          </a:p>
        </p:txBody>
      </p:sp>
      <p:sp>
        <p:nvSpPr>
          <p:cNvPr id="9" name="コンテンツ プレースホルダ 8"/>
          <p:cNvSpPr>
            <a:spLocks noGrp="1"/>
          </p:cNvSpPr>
          <p:nvPr>
            <p:ph sz="quarter" idx="1"/>
          </p:nvPr>
        </p:nvSpPr>
        <p:spPr>
          <a:xfrm>
            <a:off x="495300" y="1219200"/>
            <a:ext cx="4378452" cy="493776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5018215" y="1216152"/>
            <a:ext cx="4378452" cy="493776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nchor="ctr"/>
          <a:lstStyle>
            <a:lvl1pPr>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7" name="日付プレースホルダ 6"/>
          <p:cNvSpPr>
            <a:spLocks noGrp="1"/>
          </p:cNvSpPr>
          <p:nvPr>
            <p:ph type="dt" sz="half" idx="10"/>
          </p:nvPr>
        </p:nvSpPr>
        <p:spPr/>
        <p:txBody>
          <a:bodyPr/>
          <a:lstStyle/>
          <a:p>
            <a:fld id="{E64821A3-0EB2-4EC9-AA7B-9A831F2A9B7A}"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9" name="スライド番号プレースホルダ 8"/>
          <p:cNvSpPr>
            <a:spLocks noGrp="1"/>
          </p:cNvSpPr>
          <p:nvPr>
            <p:ph type="sldNum" sz="quarter" idx="12"/>
          </p:nvPr>
        </p:nvSpPr>
        <p:spPr/>
        <p:txBody>
          <a:bodyPr/>
          <a:lstStyle/>
          <a:p>
            <a:fld id="{CB429522-6965-43E4-A287-5A92CD3BF885}" type="slidenum">
              <a:rPr lang="en-US" altLang="ja-JP" smtClean="0"/>
              <a:pPr/>
              <a:t>‹#›</a:t>
            </a:fld>
            <a:endParaRPr lang="en-US" altLang="ja-JP"/>
          </a:p>
        </p:txBody>
      </p:sp>
      <p:sp>
        <p:nvSpPr>
          <p:cNvPr id="11" name="コンテンツ プレースホルダ 10"/>
          <p:cNvSpPr>
            <a:spLocks noGrp="1"/>
          </p:cNvSpPr>
          <p:nvPr>
            <p:ph sz="quarter" idx="2"/>
          </p:nvPr>
        </p:nvSpPr>
        <p:spPr>
          <a:xfrm>
            <a:off x="495300" y="2133600"/>
            <a:ext cx="4375150" cy="40386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5035550" y="2133600"/>
            <a:ext cx="4375150" cy="40386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7545288" y="6447616"/>
            <a:ext cx="1868714" cy="365760"/>
          </a:xfrm>
        </p:spPr>
        <p:txBody>
          <a:bodyPr/>
          <a:lstStyle/>
          <a:p>
            <a:fld id="{21AD2D52-6E5F-4B06-B98F-520CA14475D6}"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a:xfrm>
            <a:off x="2720752" y="6447616"/>
            <a:ext cx="4680520" cy="365760"/>
          </a:xfrm>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a:xfrm>
            <a:off x="663702" y="6447616"/>
            <a:ext cx="1625002" cy="365760"/>
          </a:xfrm>
        </p:spPr>
        <p:txBody>
          <a:bodyPr/>
          <a:lstStyle/>
          <a:p>
            <a:fld id="{FB108593-F83B-496F-8E84-0AC6BA650D32}" type="slidenum">
              <a:rPr lang="en-US" altLang="ja-JP" smtClean="0"/>
              <a:pPr/>
              <a:t>‹#›</a:t>
            </a:fld>
            <a:endParaRPr lang="en-US" altLang="ja-JP"/>
          </a:p>
        </p:txBody>
      </p:sp>
      <p:sp>
        <p:nvSpPr>
          <p:cNvPr id="6" name="二等辺三角形 5"/>
          <p:cNvSpPr>
            <a:spLocks noChangeAspect="1"/>
          </p:cNvSpPr>
          <p:nvPr/>
        </p:nvSpPr>
        <p:spPr>
          <a:xfrm rot="5400000">
            <a:off x="461979"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7257256" y="6447616"/>
            <a:ext cx="2156746" cy="365760"/>
          </a:xfrm>
        </p:spPr>
        <p:txBody>
          <a:bodyPr/>
          <a:lstStyle/>
          <a:p>
            <a:fld id="{6B93C834-4B36-4023-99A5-7748644E9DDA}" type="datetime1">
              <a:rPr lang="ja-JP" altLang="en-US" smtClean="0"/>
              <a:pPr/>
              <a:t>2017/10/20</a:t>
            </a:fld>
            <a:endParaRPr lang="en-US" altLang="ja-JP" dirty="0"/>
          </a:p>
        </p:txBody>
      </p:sp>
      <p:sp>
        <p:nvSpPr>
          <p:cNvPr id="3" name="フッター プレースホルダ 2"/>
          <p:cNvSpPr>
            <a:spLocks noGrp="1"/>
          </p:cNvSpPr>
          <p:nvPr>
            <p:ph type="ftr" sz="quarter" idx="11"/>
          </p:nvPr>
        </p:nvSpPr>
        <p:spPr>
          <a:xfrm>
            <a:off x="2288704" y="6447616"/>
            <a:ext cx="4648798" cy="365760"/>
          </a:xfrm>
        </p:spPr>
        <p:txBody>
          <a:bodyPr/>
          <a:lstStyle/>
          <a:p>
            <a:r>
              <a:rPr lang="ja-JP" altLang="en-US"/>
              <a:t>長崎嚥下リハビリテーション研究会定例研修会</a:t>
            </a:r>
            <a:endParaRPr lang="en-US" altLang="ja-JP" dirty="0"/>
          </a:p>
        </p:txBody>
      </p:sp>
      <p:sp>
        <p:nvSpPr>
          <p:cNvPr id="4" name="スライド番号プレースホルダ 3"/>
          <p:cNvSpPr>
            <a:spLocks noGrp="1"/>
          </p:cNvSpPr>
          <p:nvPr>
            <p:ph type="sldNum" sz="quarter" idx="12"/>
          </p:nvPr>
        </p:nvSpPr>
        <p:spPr>
          <a:xfrm>
            <a:off x="663702" y="6447616"/>
            <a:ext cx="1408978" cy="365760"/>
          </a:xfrm>
        </p:spPr>
        <p:txBody>
          <a:bodyPr/>
          <a:lstStyle/>
          <a:p>
            <a:fld id="{5AA01E78-011B-448B-A2E5-47BB18B22136}" type="slidenum">
              <a:rPr lang="en-US" altLang="ja-JP" smtClean="0"/>
              <a:pPr/>
              <a:t>‹#›</a:t>
            </a:fld>
            <a:endParaRPr lang="en-US" altLang="ja-JP"/>
          </a:p>
        </p:txBody>
      </p:sp>
      <p:sp>
        <p:nvSpPr>
          <p:cNvPr id="5" name="直線コネクタ 4"/>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61979"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6851650" y="1219203"/>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644FFF24-3139-4D13-BABB-81CB407035AC}"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p>
            <a:fld id="{E9515EC4-ABFF-451D-858E-2A33590F1B2D}" type="slidenum">
              <a:rPr lang="en-US" altLang="ja-JP" smtClean="0"/>
              <a:pPr/>
              <a:t>‹#›</a:t>
            </a:fld>
            <a:endParaRPr lang="en-US" altLang="ja-JP"/>
          </a:p>
        </p:txBody>
      </p:sp>
      <p:sp>
        <p:nvSpPr>
          <p:cNvPr id="8" name="直線コネクタ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61979"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30200" y="304800"/>
            <a:ext cx="6191250" cy="5715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6E1A0594-21B9-4ADF-BF8A-17EF8F774C82}"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p>
            <a:fld id="{33DB4188-BB98-46EE-ADBA-BF73E7B8581E}" type="slidenum">
              <a:rPr lang="en-US" altLang="ja-JP" smtClean="0"/>
              <a:pPr/>
              <a:t>‹#›</a:t>
            </a:fld>
            <a:endParaRPr lang="en-US" altLang="ja-JP"/>
          </a:p>
        </p:txBody>
      </p:sp>
      <p:sp>
        <p:nvSpPr>
          <p:cNvPr id="8" name="直線コネクタ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61979"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DA8C3330-1A0F-4499-9103-26752E5B8BCA}"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p>
            <a:fld id="{54DB5E98-C87E-4C2C-A900-07D25E9051C0}" type="slidenum">
              <a:rPr lang="en-US" altLang="ja-JP" smtClean="0"/>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B54B027E-37FD-4CA9-B002-F917BD6BCEC8}" type="datetime1">
              <a:rPr lang="ja-JP" altLang="en-US" smtClean="0"/>
              <a:pPr/>
              <a:t>2017/10/20</a:t>
            </a:fld>
            <a:endParaRPr lang="en-US" altLang="ja-JP"/>
          </a:p>
        </p:txBody>
      </p:sp>
      <p:sp>
        <p:nvSpPr>
          <p:cNvPr id="5" name="フッター プレースホルダ 4"/>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p:txBody>
          <a:bodyPr/>
          <a:lstStyle/>
          <a:p>
            <a:fld id="{7909A56F-12FB-46C9-9F24-47E06F0B457C}" type="slidenum">
              <a:rPr lang="en-US" altLang="ja-JP" smtClean="0"/>
              <a:pPr/>
              <a:t>‹#›</a:t>
            </a:fld>
            <a:endParaRPr lang="en-US" altLang="ja-JP"/>
          </a:p>
        </p:txBody>
      </p:sp>
      <p:sp>
        <p:nvSpPr>
          <p:cNvPr id="7" name="直線コネクタ 6"/>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61979"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930401" y="1600206"/>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746750" y="1600206"/>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D8CE69EA-C9BC-4455-B989-4EB658C34C3E}"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5DA2182-8681-4BCC-AC72-3D047A030C4B}" type="slidenum">
              <a:rPr lang="en-US" altLang="ja-JP"/>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5888"/>
            <a:ext cx="8915400" cy="8937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07339" y="1125538"/>
            <a:ext cx="4375150" cy="48577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47589" y="1125547"/>
            <a:ext cx="4375150" cy="2352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47589" y="3630622"/>
            <a:ext cx="4375150" cy="2352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8"/>
          <p:cNvSpPr>
            <a:spLocks noGrp="1" noChangeArrowheads="1"/>
          </p:cNvSpPr>
          <p:nvPr>
            <p:ph type="dt" sz="half" idx="10"/>
          </p:nvPr>
        </p:nvSpPr>
        <p:spPr>
          <a:ln/>
        </p:spPr>
        <p:txBody>
          <a:bodyPr/>
          <a:lstStyle>
            <a:lvl1pPr>
              <a:defRPr/>
            </a:lvl1pPr>
          </a:lstStyle>
          <a:p>
            <a:pPr>
              <a:defRPr/>
            </a:pPr>
            <a:fld id="{DD68846F-2707-4411-9070-7EB1712D5735}" type="datetime1">
              <a:rPr lang="ja-JP" altLang="en-US" smtClean="0"/>
              <a:pPr>
                <a:defRPr/>
              </a:pPr>
              <a:t>2017/10/20</a:t>
            </a:fld>
            <a:endParaRPr lang="en-US" altLang="ja-JP"/>
          </a:p>
        </p:txBody>
      </p:sp>
      <p:sp>
        <p:nvSpPr>
          <p:cNvPr id="7" name="Rectangle 19"/>
          <p:cNvSpPr>
            <a:spLocks noGrp="1" noChangeArrowheads="1"/>
          </p:cNvSpPr>
          <p:nvPr>
            <p:ph type="ftr" sz="quarter" idx="11"/>
          </p:nvPr>
        </p:nvSpPr>
        <p:spPr>
          <a:ln/>
        </p:spPr>
        <p:txBody>
          <a:bodyPr/>
          <a:lstStyle>
            <a:lvl1pPr>
              <a:defRPr/>
            </a:lvl1pPr>
          </a:lstStyle>
          <a:p>
            <a:pPr>
              <a:defRPr/>
            </a:pPr>
            <a:r>
              <a:rPr lang="ja-JP" altLang="en-US"/>
              <a:t>長崎嚥下リハビリテーション研究会定例研修会</a:t>
            </a:r>
            <a:endParaRPr lang="en-US" altLang="ja-JP"/>
          </a:p>
        </p:txBody>
      </p:sp>
      <p:sp>
        <p:nvSpPr>
          <p:cNvPr id="8" name="Rectangle 20"/>
          <p:cNvSpPr>
            <a:spLocks noGrp="1" noChangeArrowheads="1"/>
          </p:cNvSpPr>
          <p:nvPr>
            <p:ph type="sldNum" sz="quarter" idx="12"/>
          </p:nvPr>
        </p:nvSpPr>
        <p:spPr>
          <a:ln/>
        </p:spPr>
        <p:txBody>
          <a:bodyPr/>
          <a:lstStyle>
            <a:lvl1pPr>
              <a:defRPr/>
            </a:lvl1pPr>
          </a:lstStyle>
          <a:p>
            <a:pPr>
              <a:defRPr/>
            </a:pPr>
            <a:fld id="{FC1D0D94-9FE1-4347-B3C5-4B76D1DF085C}" type="slidenum">
              <a:rPr lang="ja-JP" altLang="en-US"/>
              <a:pPr>
                <a:defRPr/>
              </a:pPr>
              <a:t>‹#›</a:t>
            </a:fld>
            <a:endParaRPr lang="en-US" altLang="ja-JP"/>
          </a:p>
        </p:txBody>
      </p:sp>
    </p:spTree>
  </p:cSld>
  <p:clrMapOvr>
    <a:masterClrMapping/>
  </p:clrMapOvr>
  <p:transition spd="med">
    <p:cover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155700" y="304801"/>
            <a:ext cx="8172450" cy="14319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1155700" y="1981200"/>
            <a:ext cx="8172450" cy="4114800"/>
          </a:xfrm>
        </p:spPr>
        <p:txBody>
          <a:bodyPr/>
          <a:lstStyle/>
          <a:p>
            <a:endParaRPr lang="ja-JP" altLang="en-US"/>
          </a:p>
        </p:txBody>
      </p:sp>
      <p:sp>
        <p:nvSpPr>
          <p:cNvPr id="4" name="日付プレースホルダ 3"/>
          <p:cNvSpPr>
            <a:spLocks noGrp="1"/>
          </p:cNvSpPr>
          <p:nvPr>
            <p:ph type="dt" sz="half" idx="10"/>
          </p:nvPr>
        </p:nvSpPr>
        <p:spPr>
          <a:xfrm>
            <a:off x="1155700" y="6248400"/>
            <a:ext cx="2063750" cy="457200"/>
          </a:xfrm>
        </p:spPr>
        <p:txBody>
          <a:bodyPr/>
          <a:lstStyle>
            <a:lvl1pPr>
              <a:defRPr/>
            </a:lvl1pPr>
          </a:lstStyle>
          <a:p>
            <a:fld id="{5BD69DE4-DDE1-4CB8-B004-AD872D2CB8D2}" type="datetime1">
              <a:rPr lang="ja-JP" altLang="en-US" smtClean="0"/>
              <a:pPr/>
              <a:t>2017/10/20</a:t>
            </a:fld>
            <a:endParaRPr lang="en-US" altLang="ja-JP"/>
          </a:p>
        </p:txBody>
      </p:sp>
      <p:sp>
        <p:nvSpPr>
          <p:cNvPr id="5" name="フッター プレースホルダ 4"/>
          <p:cNvSpPr>
            <a:spLocks noGrp="1"/>
          </p:cNvSpPr>
          <p:nvPr>
            <p:ph type="ftr" sz="quarter" idx="11"/>
          </p:nvPr>
        </p:nvSpPr>
        <p:spPr>
          <a:xfrm>
            <a:off x="3714750" y="6248400"/>
            <a:ext cx="3136900" cy="457200"/>
          </a:xfrm>
        </p:spPr>
        <p:txBody>
          <a:bodyPr/>
          <a:lstStyle>
            <a:lvl1pPr>
              <a:defRPr/>
            </a:lvl1pPr>
          </a:lstStyle>
          <a:p>
            <a:r>
              <a:rPr lang="ja-JP" altLang="en-US"/>
              <a:t>長崎嚥下リハビリテーション研究会定例研修会</a:t>
            </a:r>
            <a:endParaRPr lang="en-US" altLang="ja-JP"/>
          </a:p>
        </p:txBody>
      </p:sp>
      <p:sp>
        <p:nvSpPr>
          <p:cNvPr id="6" name="スライド番号プレースホルダ 5"/>
          <p:cNvSpPr>
            <a:spLocks noGrp="1"/>
          </p:cNvSpPr>
          <p:nvPr>
            <p:ph type="sldNum" sz="quarter" idx="12"/>
          </p:nvPr>
        </p:nvSpPr>
        <p:spPr>
          <a:xfrm>
            <a:off x="7264400" y="6248400"/>
            <a:ext cx="2063750" cy="457200"/>
          </a:xfrm>
        </p:spPr>
        <p:txBody>
          <a:bodyPr/>
          <a:lstStyle>
            <a:lvl1pPr>
              <a:defRPr/>
            </a:lvl1pPr>
          </a:lstStyle>
          <a:p>
            <a:fld id="{9C450056-1945-41ED-9C0D-FF1924C82B5D}" type="slidenum">
              <a:rPr lang="ja-JP" altLang="en-US"/>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3E7F6A7D-8976-4CB5-A477-0BC2711D80FF}"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CB429522-6965-43E4-A287-5A92CD3BF88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579F09DF-02DD-4687-801E-90DB698AAB54}" type="datetime1">
              <a:rPr lang="ja-JP" altLang="en-US" smtClean="0"/>
              <a:pPr/>
              <a:t>2017/10/20</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FB108593-F83B-496F-8E84-0AC6BA650D32}"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09A94942-507D-412C-9A84-DF8E6D266BF2}" type="datetime1">
              <a:rPr lang="ja-JP" altLang="en-US" smtClean="0"/>
              <a:pPr/>
              <a:t>2017/10/20</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5AA01E78-011B-448B-A2E5-47BB18B22136}"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13A503FB-7F33-4851-9623-91432DF42E48}"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9515EC4-ABFF-451D-858E-2A33590F1B2D}"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C0F1A786-4131-4D65-A946-D1CDB969DA84}"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DB4188-BB98-46EE-ADBA-BF73E7B8581E}"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60423" name="Picture 7" descr="e"/>
          <p:cNvPicPr>
            <a:picLocks noChangeAspect="1" noChangeArrowheads="1"/>
          </p:cNvPicPr>
          <p:nvPr/>
        </p:nvPicPr>
        <p:blipFill>
          <a:blip r:embed="rId16" cstate="print"/>
          <a:srcRect/>
          <a:stretch>
            <a:fillRect/>
          </a:stretch>
        </p:blipFill>
        <p:spPr bwMode="auto">
          <a:xfrm>
            <a:off x="0" y="0"/>
            <a:ext cx="9906000" cy="6858000"/>
          </a:xfrm>
          <a:prstGeom prst="rect">
            <a:avLst/>
          </a:prstGeom>
          <a:noFill/>
        </p:spPr>
      </p:pic>
      <p:sp>
        <p:nvSpPr>
          <p:cNvPr id="60418" name="Rectangle 2"/>
          <p:cNvSpPr>
            <a:spLocks noGrp="1" noChangeArrowheads="1"/>
          </p:cNvSpPr>
          <p:nvPr>
            <p:ph type="title"/>
          </p:nvPr>
        </p:nvSpPr>
        <p:spPr bwMode="auto">
          <a:xfrm>
            <a:off x="1930400" y="274638"/>
            <a:ext cx="7480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0419" name="Rectangle 3"/>
          <p:cNvSpPr>
            <a:spLocks noGrp="1" noChangeArrowheads="1"/>
          </p:cNvSpPr>
          <p:nvPr>
            <p:ph type="body" idx="1"/>
          </p:nvPr>
        </p:nvSpPr>
        <p:spPr bwMode="auto">
          <a:xfrm>
            <a:off x="1930400" y="1600206"/>
            <a:ext cx="7480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420" name="Rectangle 4"/>
          <p:cNvSpPr>
            <a:spLocks noGrp="1" noChangeArrowheads="1"/>
          </p:cNvSpPr>
          <p:nvPr>
            <p:ph type="dt" sz="half" idx="2"/>
          </p:nvPr>
        </p:nvSpPr>
        <p:spPr bwMode="auto">
          <a:xfrm>
            <a:off x="19304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fld id="{A2ED9E8D-0FE8-4EA5-81E5-672B1A73BB78}" type="datetime1">
              <a:rPr lang="ja-JP" altLang="en-US" smtClean="0"/>
              <a:pPr/>
              <a:t>2017/10/20</a:t>
            </a:fld>
            <a:endParaRPr lang="en-US" altLang="ja-JP"/>
          </a:p>
        </p:txBody>
      </p:sp>
      <p:sp>
        <p:nvSpPr>
          <p:cNvPr id="60421" name="Rectangle 5"/>
          <p:cNvSpPr>
            <a:spLocks noGrp="1" noChangeArrowheads="1"/>
          </p:cNvSpPr>
          <p:nvPr>
            <p:ph type="ftr" sz="quarter" idx="3"/>
          </p:nvPr>
        </p:nvSpPr>
        <p:spPr bwMode="auto">
          <a:xfrm>
            <a:off x="430530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r>
              <a:rPr lang="ja-JP" altLang="en-US"/>
              <a:t>長崎嚥下リハビリテーション研究会定例研修会</a:t>
            </a:r>
            <a:endParaRPr lang="en-US" altLang="ja-JP"/>
          </a:p>
        </p:txBody>
      </p:sp>
      <p:sp>
        <p:nvSpPr>
          <p:cNvPr id="60422" name="Rectangle 6"/>
          <p:cNvSpPr>
            <a:spLocks noGrp="1" noChangeArrowheads="1"/>
          </p:cNvSpPr>
          <p:nvPr>
            <p:ph type="sldNum" sz="quarter" idx="4"/>
          </p:nvPr>
        </p:nvSpPr>
        <p:spPr bwMode="auto">
          <a:xfrm>
            <a:off x="7545388" y="6245225"/>
            <a:ext cx="1865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AC84C67F-07BF-40FC-BD4F-9C3B4D1B90B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92" r:id="rId14"/>
  </p:sldLayoutIdLst>
  <p:hf hdr="0"/>
  <p:txStyles>
    <p:titleStyle>
      <a:lvl1pPr algn="l" rtl="0" eaLnBrk="1" fontAlgn="base" hangingPunct="1">
        <a:spcBef>
          <a:spcPct val="0"/>
        </a:spcBef>
        <a:spcAft>
          <a:spcPct val="0"/>
        </a:spcAft>
        <a:defRPr kumimoji="1" sz="4400">
          <a:solidFill>
            <a:srgbClr val="800000"/>
          </a:solidFill>
          <a:latin typeface="+mj-lt"/>
          <a:ea typeface="+mj-ea"/>
          <a:cs typeface="+mj-cs"/>
        </a:defRPr>
      </a:lvl1pPr>
      <a:lvl2pPr algn="l" rtl="0" eaLnBrk="1" fontAlgn="base" hangingPunct="1">
        <a:spcBef>
          <a:spcPct val="0"/>
        </a:spcBef>
        <a:spcAft>
          <a:spcPct val="0"/>
        </a:spcAft>
        <a:defRPr kumimoji="1" sz="4400">
          <a:solidFill>
            <a:srgbClr val="800000"/>
          </a:solidFill>
          <a:latin typeface="Arial" charset="0"/>
          <a:ea typeface="ＭＳ Ｐゴシック" charset="-128"/>
        </a:defRPr>
      </a:lvl2pPr>
      <a:lvl3pPr algn="l" rtl="0" eaLnBrk="1" fontAlgn="base" hangingPunct="1">
        <a:spcBef>
          <a:spcPct val="0"/>
        </a:spcBef>
        <a:spcAft>
          <a:spcPct val="0"/>
        </a:spcAft>
        <a:defRPr kumimoji="1" sz="4400">
          <a:solidFill>
            <a:srgbClr val="800000"/>
          </a:solidFill>
          <a:latin typeface="Arial" charset="0"/>
          <a:ea typeface="ＭＳ Ｐゴシック" charset="-128"/>
        </a:defRPr>
      </a:lvl3pPr>
      <a:lvl4pPr algn="l" rtl="0" eaLnBrk="1" fontAlgn="base" hangingPunct="1">
        <a:spcBef>
          <a:spcPct val="0"/>
        </a:spcBef>
        <a:spcAft>
          <a:spcPct val="0"/>
        </a:spcAft>
        <a:defRPr kumimoji="1" sz="4400">
          <a:solidFill>
            <a:srgbClr val="800000"/>
          </a:solidFill>
          <a:latin typeface="Arial" charset="0"/>
          <a:ea typeface="ＭＳ Ｐゴシック" charset="-128"/>
        </a:defRPr>
      </a:lvl4pPr>
      <a:lvl5pPr algn="l" rtl="0" eaLnBrk="1" fontAlgn="base" hangingPunct="1">
        <a:spcBef>
          <a:spcPct val="0"/>
        </a:spcBef>
        <a:spcAft>
          <a:spcPct val="0"/>
        </a:spcAft>
        <a:defRPr kumimoji="1" sz="4400">
          <a:solidFill>
            <a:srgbClr val="800000"/>
          </a:solidFill>
          <a:latin typeface="Arial" charset="0"/>
          <a:ea typeface="ＭＳ Ｐゴシック" charset="-128"/>
        </a:defRPr>
      </a:lvl5pPr>
      <a:lvl6pPr marL="457200" algn="l" rtl="0" eaLnBrk="1" fontAlgn="base" hangingPunct="1">
        <a:spcBef>
          <a:spcPct val="0"/>
        </a:spcBef>
        <a:spcAft>
          <a:spcPct val="0"/>
        </a:spcAft>
        <a:defRPr kumimoji="1" sz="4400">
          <a:solidFill>
            <a:srgbClr val="800000"/>
          </a:solidFill>
          <a:latin typeface="Arial" charset="0"/>
          <a:ea typeface="ＭＳ Ｐゴシック" charset="-128"/>
        </a:defRPr>
      </a:lvl6pPr>
      <a:lvl7pPr marL="914400" algn="l" rtl="0" eaLnBrk="1" fontAlgn="base" hangingPunct="1">
        <a:spcBef>
          <a:spcPct val="0"/>
        </a:spcBef>
        <a:spcAft>
          <a:spcPct val="0"/>
        </a:spcAft>
        <a:defRPr kumimoji="1" sz="4400">
          <a:solidFill>
            <a:srgbClr val="800000"/>
          </a:solidFill>
          <a:latin typeface="Arial" charset="0"/>
          <a:ea typeface="ＭＳ Ｐゴシック" charset="-128"/>
        </a:defRPr>
      </a:lvl7pPr>
      <a:lvl8pPr marL="1371600" algn="l" rtl="0" eaLnBrk="1" fontAlgn="base" hangingPunct="1">
        <a:spcBef>
          <a:spcPct val="0"/>
        </a:spcBef>
        <a:spcAft>
          <a:spcPct val="0"/>
        </a:spcAft>
        <a:defRPr kumimoji="1" sz="4400">
          <a:solidFill>
            <a:srgbClr val="800000"/>
          </a:solidFill>
          <a:latin typeface="Arial" charset="0"/>
          <a:ea typeface="ＭＳ Ｐゴシック" charset="-128"/>
        </a:defRPr>
      </a:lvl8pPr>
      <a:lvl9pPr marL="1828800" algn="l" rtl="0" eaLnBrk="1" fontAlgn="base" hangingPunct="1">
        <a:spcBef>
          <a:spcPct val="0"/>
        </a:spcBef>
        <a:spcAft>
          <a:spcPct val="0"/>
        </a:spcAft>
        <a:defRPr kumimoji="1" sz="4400">
          <a:solidFill>
            <a:srgbClr val="800000"/>
          </a:solidFill>
          <a:latin typeface="Arial" charset="0"/>
          <a:ea typeface="ＭＳ Ｐゴシック" charset="-128"/>
        </a:defRPr>
      </a:lvl9pPr>
    </p:titleStyle>
    <p:bodyStyle>
      <a:lvl1pPr marL="342900" indent="-342900" algn="l" rtl="0" eaLnBrk="1" fontAlgn="base" hangingPunct="1">
        <a:spcBef>
          <a:spcPct val="20000"/>
        </a:spcBef>
        <a:spcAft>
          <a:spcPct val="0"/>
        </a:spcAft>
        <a:buBlip>
          <a:blip r:embed="rId17"/>
        </a:buBlip>
        <a:defRPr kumimoji="1" sz="3200">
          <a:solidFill>
            <a:srgbClr val="800000"/>
          </a:solidFill>
          <a:latin typeface="+mn-lt"/>
          <a:ea typeface="+mn-ea"/>
          <a:cs typeface="+mn-cs"/>
        </a:defRPr>
      </a:lvl1pPr>
      <a:lvl2pPr marL="742950" indent="-285750" algn="l" rtl="0" eaLnBrk="1" fontAlgn="base" hangingPunct="1">
        <a:spcBef>
          <a:spcPct val="20000"/>
        </a:spcBef>
        <a:spcAft>
          <a:spcPct val="0"/>
        </a:spcAft>
        <a:buBlip>
          <a:blip r:embed="rId18"/>
        </a:buBlip>
        <a:defRPr kumimoji="1" sz="2800">
          <a:solidFill>
            <a:srgbClr val="800000"/>
          </a:solidFill>
          <a:latin typeface="+mn-lt"/>
          <a:ea typeface="+mn-ea"/>
        </a:defRPr>
      </a:lvl2pPr>
      <a:lvl3pPr marL="1143000" indent="-228600" algn="l" rtl="0" eaLnBrk="1" fontAlgn="base" hangingPunct="1">
        <a:spcBef>
          <a:spcPct val="20000"/>
        </a:spcBef>
        <a:spcAft>
          <a:spcPct val="0"/>
        </a:spcAft>
        <a:buBlip>
          <a:blip r:embed="rId19"/>
        </a:buBlip>
        <a:defRPr kumimoji="1" sz="2400">
          <a:solidFill>
            <a:srgbClr val="800000"/>
          </a:solidFill>
          <a:latin typeface="+mn-lt"/>
          <a:ea typeface="+mn-ea"/>
        </a:defRPr>
      </a:lvl3pPr>
      <a:lvl4pPr marL="16002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4pPr>
      <a:lvl5pPr marL="20574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5pPr>
      <a:lvl6pPr marL="25146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6pPr>
      <a:lvl7pPr marL="29718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7pPr>
      <a:lvl8pPr marL="34290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8pPr>
      <a:lvl9pPr marL="38862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60423" name="Picture 7" descr="e"/>
          <p:cNvPicPr>
            <a:picLocks noChangeAspect="1" noChangeArrowheads="1"/>
          </p:cNvPicPr>
          <p:nvPr/>
        </p:nvPicPr>
        <p:blipFill>
          <a:blip r:embed="rId16" cstate="print"/>
          <a:srcRect/>
          <a:stretch>
            <a:fillRect/>
          </a:stretch>
        </p:blipFill>
        <p:spPr bwMode="auto">
          <a:xfrm>
            <a:off x="0" y="0"/>
            <a:ext cx="9906000" cy="6858000"/>
          </a:xfrm>
          <a:prstGeom prst="rect">
            <a:avLst/>
          </a:prstGeom>
          <a:noFill/>
        </p:spPr>
      </p:pic>
      <p:sp>
        <p:nvSpPr>
          <p:cNvPr id="60418" name="Rectangle 2"/>
          <p:cNvSpPr>
            <a:spLocks noGrp="1" noChangeArrowheads="1"/>
          </p:cNvSpPr>
          <p:nvPr>
            <p:ph type="title"/>
          </p:nvPr>
        </p:nvSpPr>
        <p:spPr bwMode="auto">
          <a:xfrm>
            <a:off x="1930400" y="274638"/>
            <a:ext cx="7480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0419" name="Rectangle 3"/>
          <p:cNvSpPr>
            <a:spLocks noGrp="1" noChangeArrowheads="1"/>
          </p:cNvSpPr>
          <p:nvPr>
            <p:ph type="body" idx="1"/>
          </p:nvPr>
        </p:nvSpPr>
        <p:spPr bwMode="auto">
          <a:xfrm>
            <a:off x="1930400" y="1600202"/>
            <a:ext cx="7480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420" name="Rectangle 4"/>
          <p:cNvSpPr>
            <a:spLocks noGrp="1" noChangeArrowheads="1"/>
          </p:cNvSpPr>
          <p:nvPr>
            <p:ph type="dt" sz="half" idx="2"/>
          </p:nvPr>
        </p:nvSpPr>
        <p:spPr bwMode="auto">
          <a:xfrm>
            <a:off x="19304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fld id="{FB97D19B-9C3F-4228-AA0B-9D404195F86F}" type="datetime1">
              <a:rPr lang="ja-JP" altLang="en-US" smtClean="0"/>
              <a:pPr/>
              <a:t>2017/10/20</a:t>
            </a:fld>
            <a:endParaRPr lang="en-US" altLang="ja-JP"/>
          </a:p>
        </p:txBody>
      </p:sp>
      <p:sp>
        <p:nvSpPr>
          <p:cNvPr id="60421" name="Rectangle 5"/>
          <p:cNvSpPr>
            <a:spLocks noGrp="1" noChangeArrowheads="1"/>
          </p:cNvSpPr>
          <p:nvPr>
            <p:ph type="ftr" sz="quarter" idx="3"/>
          </p:nvPr>
        </p:nvSpPr>
        <p:spPr bwMode="auto">
          <a:xfrm>
            <a:off x="430530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r>
              <a:rPr lang="ja-JP" altLang="en-US"/>
              <a:t>長崎嚥下リハビリテーション研究会定例研修会</a:t>
            </a:r>
            <a:endParaRPr lang="en-US" altLang="ja-JP"/>
          </a:p>
        </p:txBody>
      </p:sp>
      <p:sp>
        <p:nvSpPr>
          <p:cNvPr id="60422" name="Rectangle 6"/>
          <p:cNvSpPr>
            <a:spLocks noGrp="1" noChangeArrowheads="1"/>
          </p:cNvSpPr>
          <p:nvPr>
            <p:ph type="sldNum" sz="quarter" idx="4"/>
          </p:nvPr>
        </p:nvSpPr>
        <p:spPr bwMode="auto">
          <a:xfrm>
            <a:off x="7545388" y="6245225"/>
            <a:ext cx="1865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AC84C67F-07BF-40FC-BD4F-9C3B4D1B90B3}"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hf hdr="0"/>
  <p:txStyles>
    <p:titleStyle>
      <a:lvl1pPr algn="l" rtl="0" eaLnBrk="1" fontAlgn="base" hangingPunct="1">
        <a:spcBef>
          <a:spcPct val="0"/>
        </a:spcBef>
        <a:spcAft>
          <a:spcPct val="0"/>
        </a:spcAft>
        <a:defRPr kumimoji="1" sz="4400">
          <a:solidFill>
            <a:srgbClr val="800000"/>
          </a:solidFill>
          <a:latin typeface="+mj-lt"/>
          <a:ea typeface="+mj-ea"/>
          <a:cs typeface="+mj-cs"/>
        </a:defRPr>
      </a:lvl1pPr>
      <a:lvl2pPr algn="l" rtl="0" eaLnBrk="1" fontAlgn="base" hangingPunct="1">
        <a:spcBef>
          <a:spcPct val="0"/>
        </a:spcBef>
        <a:spcAft>
          <a:spcPct val="0"/>
        </a:spcAft>
        <a:defRPr kumimoji="1" sz="4400">
          <a:solidFill>
            <a:srgbClr val="800000"/>
          </a:solidFill>
          <a:latin typeface="Arial" charset="0"/>
          <a:ea typeface="ＭＳ Ｐゴシック" charset="-128"/>
        </a:defRPr>
      </a:lvl2pPr>
      <a:lvl3pPr algn="l" rtl="0" eaLnBrk="1" fontAlgn="base" hangingPunct="1">
        <a:spcBef>
          <a:spcPct val="0"/>
        </a:spcBef>
        <a:spcAft>
          <a:spcPct val="0"/>
        </a:spcAft>
        <a:defRPr kumimoji="1" sz="4400">
          <a:solidFill>
            <a:srgbClr val="800000"/>
          </a:solidFill>
          <a:latin typeface="Arial" charset="0"/>
          <a:ea typeface="ＭＳ Ｐゴシック" charset="-128"/>
        </a:defRPr>
      </a:lvl3pPr>
      <a:lvl4pPr algn="l" rtl="0" eaLnBrk="1" fontAlgn="base" hangingPunct="1">
        <a:spcBef>
          <a:spcPct val="0"/>
        </a:spcBef>
        <a:spcAft>
          <a:spcPct val="0"/>
        </a:spcAft>
        <a:defRPr kumimoji="1" sz="4400">
          <a:solidFill>
            <a:srgbClr val="800000"/>
          </a:solidFill>
          <a:latin typeface="Arial" charset="0"/>
          <a:ea typeface="ＭＳ Ｐゴシック" charset="-128"/>
        </a:defRPr>
      </a:lvl4pPr>
      <a:lvl5pPr algn="l" rtl="0" eaLnBrk="1" fontAlgn="base" hangingPunct="1">
        <a:spcBef>
          <a:spcPct val="0"/>
        </a:spcBef>
        <a:spcAft>
          <a:spcPct val="0"/>
        </a:spcAft>
        <a:defRPr kumimoji="1" sz="4400">
          <a:solidFill>
            <a:srgbClr val="800000"/>
          </a:solidFill>
          <a:latin typeface="Arial" charset="0"/>
          <a:ea typeface="ＭＳ Ｐゴシック" charset="-128"/>
        </a:defRPr>
      </a:lvl5pPr>
      <a:lvl6pPr marL="457200" algn="l" rtl="0" eaLnBrk="1" fontAlgn="base" hangingPunct="1">
        <a:spcBef>
          <a:spcPct val="0"/>
        </a:spcBef>
        <a:spcAft>
          <a:spcPct val="0"/>
        </a:spcAft>
        <a:defRPr kumimoji="1" sz="4400">
          <a:solidFill>
            <a:srgbClr val="800000"/>
          </a:solidFill>
          <a:latin typeface="Arial" charset="0"/>
          <a:ea typeface="ＭＳ Ｐゴシック" charset="-128"/>
        </a:defRPr>
      </a:lvl6pPr>
      <a:lvl7pPr marL="914400" algn="l" rtl="0" eaLnBrk="1" fontAlgn="base" hangingPunct="1">
        <a:spcBef>
          <a:spcPct val="0"/>
        </a:spcBef>
        <a:spcAft>
          <a:spcPct val="0"/>
        </a:spcAft>
        <a:defRPr kumimoji="1" sz="4400">
          <a:solidFill>
            <a:srgbClr val="800000"/>
          </a:solidFill>
          <a:latin typeface="Arial" charset="0"/>
          <a:ea typeface="ＭＳ Ｐゴシック" charset="-128"/>
        </a:defRPr>
      </a:lvl7pPr>
      <a:lvl8pPr marL="1371600" algn="l" rtl="0" eaLnBrk="1" fontAlgn="base" hangingPunct="1">
        <a:spcBef>
          <a:spcPct val="0"/>
        </a:spcBef>
        <a:spcAft>
          <a:spcPct val="0"/>
        </a:spcAft>
        <a:defRPr kumimoji="1" sz="4400">
          <a:solidFill>
            <a:srgbClr val="800000"/>
          </a:solidFill>
          <a:latin typeface="Arial" charset="0"/>
          <a:ea typeface="ＭＳ Ｐゴシック" charset="-128"/>
        </a:defRPr>
      </a:lvl8pPr>
      <a:lvl9pPr marL="1828800" algn="l" rtl="0" eaLnBrk="1" fontAlgn="base" hangingPunct="1">
        <a:spcBef>
          <a:spcPct val="0"/>
        </a:spcBef>
        <a:spcAft>
          <a:spcPct val="0"/>
        </a:spcAft>
        <a:defRPr kumimoji="1" sz="4400">
          <a:solidFill>
            <a:srgbClr val="800000"/>
          </a:solidFill>
          <a:latin typeface="Arial" charset="0"/>
          <a:ea typeface="ＭＳ Ｐゴシック" charset="-128"/>
        </a:defRPr>
      </a:lvl9pPr>
    </p:titleStyle>
    <p:bodyStyle>
      <a:lvl1pPr marL="342900" indent="-342900" algn="l" rtl="0" eaLnBrk="1" fontAlgn="base" hangingPunct="1">
        <a:spcBef>
          <a:spcPct val="20000"/>
        </a:spcBef>
        <a:spcAft>
          <a:spcPct val="0"/>
        </a:spcAft>
        <a:buBlip>
          <a:blip r:embed="rId17"/>
        </a:buBlip>
        <a:defRPr kumimoji="1" sz="3200">
          <a:solidFill>
            <a:srgbClr val="800000"/>
          </a:solidFill>
          <a:latin typeface="+mn-lt"/>
          <a:ea typeface="+mn-ea"/>
          <a:cs typeface="+mn-cs"/>
        </a:defRPr>
      </a:lvl1pPr>
      <a:lvl2pPr marL="742950" indent="-285750" algn="l" rtl="0" eaLnBrk="1" fontAlgn="base" hangingPunct="1">
        <a:spcBef>
          <a:spcPct val="20000"/>
        </a:spcBef>
        <a:spcAft>
          <a:spcPct val="0"/>
        </a:spcAft>
        <a:buBlip>
          <a:blip r:embed="rId18"/>
        </a:buBlip>
        <a:defRPr kumimoji="1" sz="2800">
          <a:solidFill>
            <a:srgbClr val="800000"/>
          </a:solidFill>
          <a:latin typeface="+mn-lt"/>
          <a:ea typeface="+mn-ea"/>
        </a:defRPr>
      </a:lvl2pPr>
      <a:lvl3pPr marL="1143000" indent="-228600" algn="l" rtl="0" eaLnBrk="1" fontAlgn="base" hangingPunct="1">
        <a:spcBef>
          <a:spcPct val="20000"/>
        </a:spcBef>
        <a:spcAft>
          <a:spcPct val="0"/>
        </a:spcAft>
        <a:buBlip>
          <a:blip r:embed="rId19"/>
        </a:buBlip>
        <a:defRPr kumimoji="1" sz="2400">
          <a:solidFill>
            <a:srgbClr val="800000"/>
          </a:solidFill>
          <a:latin typeface="+mn-lt"/>
          <a:ea typeface="+mn-ea"/>
        </a:defRPr>
      </a:lvl3pPr>
      <a:lvl4pPr marL="16002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4pPr>
      <a:lvl5pPr marL="20574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5pPr>
      <a:lvl6pPr marL="25146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6pPr>
      <a:lvl7pPr marL="29718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7pPr>
      <a:lvl8pPr marL="34290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8pPr>
      <a:lvl9pPr marL="3886200" indent="-228600" algn="l" rtl="0" eaLnBrk="1" fontAlgn="base" hangingPunct="1">
        <a:spcBef>
          <a:spcPct val="20000"/>
        </a:spcBef>
        <a:spcAft>
          <a:spcPct val="0"/>
        </a:spcAft>
        <a:buClr>
          <a:srgbClr val="FF9900"/>
        </a:buClr>
        <a:buFont typeface="Arial" charset="0"/>
        <a:buChar char="▪"/>
        <a:defRPr kumimoji="1" sz="2000">
          <a:solidFill>
            <a:srgbClr val="8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95300" y="152400"/>
            <a:ext cx="8915400" cy="990600"/>
          </a:xfrm>
          <a:prstGeom prst="rect">
            <a:avLst/>
          </a:prstGeom>
        </p:spPr>
        <p:txBody>
          <a:bodyPr vert="horz" anchor="b" anchorCtr="0">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a:off x="6934200" y="6356350"/>
            <a:ext cx="2479802" cy="365760"/>
          </a:xfrm>
          <a:prstGeom prst="rect">
            <a:avLst/>
          </a:prstGeom>
        </p:spPr>
        <p:txBody>
          <a:bodyPr vert="horz"/>
          <a:lstStyle>
            <a:lvl1pPr algn="l" eaLnBrk="1" latinLnBrk="0" hangingPunct="1">
              <a:defRPr kumimoji="0" sz="1400">
                <a:solidFill>
                  <a:schemeClr val="tx2"/>
                </a:solidFill>
              </a:defRPr>
            </a:lvl1pPr>
          </a:lstStyle>
          <a:p>
            <a:fld id="{4E131157-1470-413E-A211-9AF53C86E1F2}" type="datetime1">
              <a:rPr lang="ja-JP" altLang="en-US" smtClean="0"/>
              <a:pPr/>
              <a:t>2017/10/20</a:t>
            </a:fld>
            <a:endParaRPr lang="en-US" altLang="ja-JP"/>
          </a:p>
        </p:txBody>
      </p:sp>
      <p:sp>
        <p:nvSpPr>
          <p:cNvPr id="3" name="フッター プレースホルダ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r>
              <a:rPr lang="ja-JP" altLang="en-US"/>
              <a:t>長崎嚥下リハビリテーション研究会定例研修会</a:t>
            </a:r>
            <a:endParaRPr lang="en-US" altLang="ja-JP"/>
          </a:p>
        </p:txBody>
      </p:sp>
      <p:sp>
        <p:nvSpPr>
          <p:cNvPr id="23" name="スライド番号プレースホルダ 22"/>
          <p:cNvSpPr>
            <a:spLocks noGrp="1"/>
          </p:cNvSpPr>
          <p:nvPr>
            <p:ph type="sldNum" sz="quarter" idx="4"/>
          </p:nvPr>
        </p:nvSpPr>
        <p:spPr>
          <a:xfrm>
            <a:off x="663702" y="6356350"/>
            <a:ext cx="2146300" cy="365760"/>
          </a:xfrm>
          <a:prstGeom prst="rect">
            <a:avLst/>
          </a:prstGeom>
        </p:spPr>
        <p:txBody>
          <a:bodyPr vert="horz"/>
          <a:lstStyle>
            <a:lvl1pPr algn="l" eaLnBrk="1" latinLnBrk="0" hangingPunct="1">
              <a:defRPr kumimoji="0" sz="1400">
                <a:solidFill>
                  <a:schemeClr val="tx2"/>
                </a:solidFill>
              </a:defRPr>
            </a:lvl1pPr>
          </a:lstStyle>
          <a:p>
            <a:fld id="{AC84C67F-07BF-40FC-BD4F-9C3B4D1B90B3}" type="slidenum">
              <a:rPr lang="en-US" altLang="ja-JP" smtClean="0"/>
              <a:pPr/>
              <a:t>‹#›</a:t>
            </a:fld>
            <a:endParaRPr lang="en-US" altLang="ja-JP"/>
          </a:p>
        </p:txBody>
      </p:sp>
      <p:sp>
        <p:nvSpPr>
          <p:cNvPr id="28" name="直線コネクタ 2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95300" y="1143000"/>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61979"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3" r:id="rId13"/>
  </p:sldLayoutIdLst>
  <p:hf hdr="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0.xml"/><Relationship Id="rId5" Type="http://schemas.openxmlformats.org/officeDocument/2006/relationships/image" Target="../media/image25.jpeg"/><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0592" y="4005064"/>
            <a:ext cx="7344817" cy="720080"/>
          </a:xfrm>
        </p:spPr>
        <p:txBody>
          <a:bodyPr>
            <a:normAutofit/>
          </a:bodyPr>
          <a:lstStyle/>
          <a:p>
            <a:r>
              <a:rPr kumimoji="1" lang="ja-JP" altLang="en-US" sz="3000" dirty="0"/>
              <a:t>嚥下障害患者さんへの</a:t>
            </a:r>
            <a:r>
              <a:rPr lang="ja-JP" altLang="en-US" sz="3000" dirty="0"/>
              <a:t>食事介助　</a:t>
            </a:r>
            <a:endParaRPr kumimoji="1" lang="ja-JP" altLang="en-US" sz="3000" dirty="0"/>
          </a:p>
        </p:txBody>
      </p:sp>
      <p:sp>
        <p:nvSpPr>
          <p:cNvPr id="6" name="スライド番号プレースホルダ 5"/>
          <p:cNvSpPr>
            <a:spLocks noGrp="1"/>
          </p:cNvSpPr>
          <p:nvPr>
            <p:ph type="sldNum" sz="quarter" idx="12"/>
          </p:nvPr>
        </p:nvSpPr>
        <p:spPr/>
        <p:txBody>
          <a:bodyPr/>
          <a:lstStyle/>
          <a:p>
            <a:fld id="{3361196C-A71C-47B2-9E12-2295F6AAAF90}" type="slidenum">
              <a:rPr lang="en-US" altLang="ja-JP" smtClean="0"/>
              <a:pPr/>
              <a:t>1</a:t>
            </a:fld>
            <a:endParaRPr lang="en-US" altLang="ja-JP"/>
          </a:p>
        </p:txBody>
      </p:sp>
      <p:sp>
        <p:nvSpPr>
          <p:cNvPr id="4" name="テキスト ボックス 3"/>
          <p:cNvSpPr txBox="1"/>
          <p:nvPr/>
        </p:nvSpPr>
        <p:spPr>
          <a:xfrm>
            <a:off x="1208584" y="5072076"/>
            <a:ext cx="7632848" cy="646331"/>
          </a:xfrm>
          <a:prstGeom prst="rect">
            <a:avLst/>
          </a:prstGeom>
          <a:noFill/>
        </p:spPr>
        <p:txBody>
          <a:bodyPr wrap="square" rtlCol="0">
            <a:spAutoFit/>
          </a:bodyPr>
          <a:lstStyle/>
          <a:p>
            <a:r>
              <a:rPr lang="ja-JP" altLang="en-US" sz="1600" dirty="0"/>
              <a:t>　山部歯科医院　</a:t>
            </a:r>
            <a:endParaRPr lang="en-US" altLang="ja-JP" sz="1600" dirty="0"/>
          </a:p>
          <a:p>
            <a:r>
              <a:rPr kumimoji="1" lang="ja-JP" altLang="en-US" sz="1600" dirty="0"/>
              <a:t>　</a:t>
            </a:r>
            <a:r>
              <a:rPr lang="ja-JP" altLang="en-US" sz="2000" dirty="0"/>
              <a:t>社会福祉士　　摂食嚥下コーディネーター　　　　</a:t>
            </a:r>
            <a:r>
              <a:rPr kumimoji="1" lang="ja-JP" altLang="en-US" dirty="0"/>
              <a:t>　　　　</a:t>
            </a:r>
            <a:r>
              <a:rPr kumimoji="1" lang="ja-JP" altLang="en-US" sz="2000" dirty="0"/>
              <a:t>岩井　冨美子　　</a:t>
            </a:r>
          </a:p>
        </p:txBody>
      </p:sp>
      <p:pic>
        <p:nvPicPr>
          <p:cNvPr id="5" name="図 4" descr="調理例 005.jpg"/>
          <p:cNvPicPr>
            <a:picLocks noChangeAspect="1"/>
          </p:cNvPicPr>
          <p:nvPr/>
        </p:nvPicPr>
        <p:blipFill>
          <a:blip r:embed="rId3" cstate="print"/>
          <a:srcRect l="6510" t="2170" r="8853" b="6683"/>
          <a:stretch>
            <a:fillRect/>
          </a:stretch>
        </p:blipFill>
        <p:spPr>
          <a:xfrm>
            <a:off x="3381364" y="1214424"/>
            <a:ext cx="3173038" cy="2365697"/>
          </a:xfrm>
          <a:prstGeom prst="rect">
            <a:avLst/>
          </a:prstGeom>
        </p:spPr>
      </p:pic>
      <p:sp>
        <p:nvSpPr>
          <p:cNvPr id="7" name="日付プレースホルダ 6"/>
          <p:cNvSpPr>
            <a:spLocks noGrp="1"/>
          </p:cNvSpPr>
          <p:nvPr>
            <p:ph type="dt" sz="half" idx="10"/>
          </p:nvPr>
        </p:nvSpPr>
        <p:spPr/>
        <p:txBody>
          <a:bodyPr/>
          <a:lstStyle/>
          <a:p>
            <a:fld id="{6E6DA560-7208-4754-ACBE-AD479DCBC39B}"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9" name="テキスト ボックス 8"/>
          <p:cNvSpPr txBox="1"/>
          <p:nvPr/>
        </p:nvSpPr>
        <p:spPr>
          <a:xfrm>
            <a:off x="560512" y="404664"/>
            <a:ext cx="8754320" cy="461665"/>
          </a:xfrm>
          <a:prstGeom prst="rect">
            <a:avLst/>
          </a:prstGeom>
          <a:noFill/>
        </p:spPr>
        <p:txBody>
          <a:bodyPr wrap="none" rtlCol="0">
            <a:spAutoFit/>
          </a:bodyPr>
          <a:lstStyle/>
          <a:p>
            <a:r>
              <a:rPr lang="ja-JP" altLang="en-US" sz="2400" dirty="0"/>
              <a:t>長崎嚥下リハビリテーション研究会　</a:t>
            </a:r>
            <a:r>
              <a:rPr lang="en-US" altLang="ja-JP" sz="2400" dirty="0"/>
              <a:t>2017</a:t>
            </a:r>
            <a:r>
              <a:rPr lang="ja-JP" altLang="en-US" sz="2400" dirty="0"/>
              <a:t>年度　第４回定例研修会</a:t>
            </a:r>
            <a:endParaRPr kumimoji="1" lang="ja-JP" altLang="en-US" sz="2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495300" y="152400"/>
            <a:ext cx="8915400" cy="919146"/>
          </a:xfrm>
        </p:spPr>
        <p:txBody>
          <a:bodyPr/>
          <a:lstStyle/>
          <a:p>
            <a:r>
              <a:rPr lang="ja-JP" altLang="en-US" dirty="0"/>
              <a:t>　　　　　飲み込みの運動</a:t>
            </a:r>
          </a:p>
        </p:txBody>
      </p:sp>
      <p:pic>
        <p:nvPicPr>
          <p:cNvPr id="18435" name="Picture 5" descr="seijyouenge"/>
          <p:cNvPicPr>
            <a:picLocks noGrp="1" noChangeAspect="1" noChangeArrowheads="1" noCrop="1"/>
          </p:cNvPicPr>
          <p:nvPr>
            <p:ph sz="quarter" idx="1"/>
          </p:nvPr>
        </p:nvPicPr>
        <p:blipFill>
          <a:blip r:embed="rId3" cstate="print"/>
          <a:srcRect/>
          <a:stretch>
            <a:fillRect/>
          </a:stretch>
        </p:blipFill>
        <p:spPr>
          <a:xfrm>
            <a:off x="1928664" y="1196752"/>
            <a:ext cx="5345461" cy="5186611"/>
          </a:xfrm>
          <a:noFill/>
        </p:spPr>
      </p:pic>
      <p:sp>
        <p:nvSpPr>
          <p:cNvPr id="4" name="円/楕円 3"/>
          <p:cNvSpPr/>
          <p:nvPr/>
        </p:nvSpPr>
        <p:spPr>
          <a:xfrm>
            <a:off x="1784648" y="3645024"/>
            <a:ext cx="928694" cy="107157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648744" y="3789040"/>
            <a:ext cx="1779997" cy="785818"/>
          </a:xfrm>
          <a:prstGeom prst="ellipse">
            <a:avLst/>
          </a:prstGeom>
          <a:solidFill>
            <a:schemeClr val="accent5">
              <a:lumMod val="60000"/>
              <a:lumOff val="40000"/>
              <a:alpha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872880" y="3140968"/>
            <a:ext cx="851303" cy="928694"/>
          </a:xfrm>
          <a:prstGeom prst="ellipse">
            <a:avLst/>
          </a:prstGeom>
          <a:solidFill>
            <a:schemeClr val="tx2">
              <a:lumMod val="50000"/>
              <a:lumOff val="50000"/>
              <a:alpha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872880" y="4437112"/>
            <a:ext cx="541738" cy="428628"/>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720752" y="5373216"/>
            <a:ext cx="1160868" cy="1000132"/>
          </a:xfrm>
          <a:prstGeom prst="ellipse">
            <a:avLst/>
          </a:prstGeom>
          <a:solidFill>
            <a:schemeClr val="accent4">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224808" y="1196752"/>
            <a:ext cx="3173038" cy="1500198"/>
          </a:xfrm>
          <a:prstGeom prst="ellipse">
            <a:avLst/>
          </a:pr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101698" y="1357298"/>
            <a:ext cx="1917513" cy="400110"/>
          </a:xfrm>
          <a:prstGeom prst="rect">
            <a:avLst/>
          </a:prstGeom>
          <a:solidFill>
            <a:schemeClr val="bg1"/>
          </a:solidFill>
          <a:ln>
            <a:solidFill>
              <a:schemeClr val="accent5"/>
            </a:solidFill>
          </a:ln>
        </p:spPr>
        <p:txBody>
          <a:bodyPr wrap="none" rtlCol="0">
            <a:spAutoFit/>
          </a:bodyPr>
          <a:lstStyle/>
          <a:p>
            <a:r>
              <a:rPr kumimoji="1" lang="ja-JP" altLang="en-US" sz="2000" dirty="0"/>
              <a:t>脳で情報を処理</a:t>
            </a:r>
          </a:p>
        </p:txBody>
      </p:sp>
      <p:sp>
        <p:nvSpPr>
          <p:cNvPr id="11" name="テキスト ボックス 10"/>
          <p:cNvSpPr txBox="1"/>
          <p:nvPr/>
        </p:nvSpPr>
        <p:spPr>
          <a:xfrm>
            <a:off x="632520" y="3933056"/>
            <a:ext cx="1467068" cy="400110"/>
          </a:xfrm>
          <a:prstGeom prst="rect">
            <a:avLst/>
          </a:prstGeom>
          <a:solidFill>
            <a:schemeClr val="bg1"/>
          </a:solidFill>
          <a:ln>
            <a:solidFill>
              <a:schemeClr val="accent5"/>
            </a:solidFill>
          </a:ln>
        </p:spPr>
        <p:txBody>
          <a:bodyPr wrap="none" rtlCol="0">
            <a:spAutoFit/>
          </a:bodyPr>
          <a:lstStyle/>
          <a:p>
            <a:r>
              <a:rPr kumimoji="1" lang="ja-JP" altLang="en-US" sz="2000" dirty="0"/>
              <a:t>口唇の開閉</a:t>
            </a:r>
          </a:p>
        </p:txBody>
      </p:sp>
      <p:sp>
        <p:nvSpPr>
          <p:cNvPr id="12" name="テキスト ボックス 11"/>
          <p:cNvSpPr txBox="1"/>
          <p:nvPr/>
        </p:nvSpPr>
        <p:spPr>
          <a:xfrm>
            <a:off x="1547789" y="5214950"/>
            <a:ext cx="1210588" cy="400110"/>
          </a:xfrm>
          <a:prstGeom prst="rect">
            <a:avLst/>
          </a:prstGeom>
          <a:solidFill>
            <a:schemeClr val="bg1"/>
          </a:solidFill>
          <a:ln>
            <a:solidFill>
              <a:schemeClr val="accent5"/>
            </a:solidFill>
          </a:ln>
        </p:spPr>
        <p:txBody>
          <a:bodyPr wrap="none" rtlCol="0">
            <a:spAutoFit/>
          </a:bodyPr>
          <a:lstStyle/>
          <a:p>
            <a:r>
              <a:rPr kumimoji="1" lang="ja-JP" altLang="en-US" sz="2000" dirty="0"/>
              <a:t>舌の運動</a:t>
            </a:r>
          </a:p>
        </p:txBody>
      </p:sp>
      <p:sp>
        <p:nvSpPr>
          <p:cNvPr id="13" name="テキスト ボックス 12"/>
          <p:cNvSpPr txBox="1"/>
          <p:nvPr/>
        </p:nvSpPr>
        <p:spPr>
          <a:xfrm>
            <a:off x="4880992" y="3284984"/>
            <a:ext cx="1723549" cy="400110"/>
          </a:xfrm>
          <a:prstGeom prst="rect">
            <a:avLst/>
          </a:prstGeom>
          <a:solidFill>
            <a:schemeClr val="bg1"/>
          </a:solidFill>
          <a:ln>
            <a:solidFill>
              <a:schemeClr val="accent5"/>
            </a:solidFill>
          </a:ln>
        </p:spPr>
        <p:txBody>
          <a:bodyPr wrap="none" rtlCol="0">
            <a:spAutoFit/>
          </a:bodyPr>
          <a:lstStyle/>
          <a:p>
            <a:r>
              <a:rPr kumimoji="1" lang="ja-JP" altLang="en-US" sz="2000" dirty="0"/>
              <a:t>軟口蓋が挙上</a:t>
            </a:r>
          </a:p>
        </p:txBody>
      </p:sp>
      <p:sp>
        <p:nvSpPr>
          <p:cNvPr id="14" name="テキスト ボックス 13"/>
          <p:cNvSpPr txBox="1"/>
          <p:nvPr/>
        </p:nvSpPr>
        <p:spPr>
          <a:xfrm>
            <a:off x="7113240" y="4653136"/>
            <a:ext cx="1883849" cy="707886"/>
          </a:xfrm>
          <a:prstGeom prst="rect">
            <a:avLst/>
          </a:prstGeom>
          <a:solidFill>
            <a:schemeClr val="bg1"/>
          </a:solidFill>
          <a:ln>
            <a:solidFill>
              <a:schemeClr val="accent5"/>
            </a:solidFill>
          </a:ln>
        </p:spPr>
        <p:txBody>
          <a:bodyPr wrap="none" rtlCol="0">
            <a:spAutoFit/>
          </a:bodyPr>
          <a:lstStyle/>
          <a:p>
            <a:r>
              <a:rPr kumimoji="1" lang="ja-JP" altLang="en-US" sz="2000" dirty="0"/>
              <a:t>喉頭蓋が倒れ</a:t>
            </a:r>
            <a:endParaRPr kumimoji="1" lang="en-US" altLang="ja-JP" sz="2000" dirty="0"/>
          </a:p>
          <a:p>
            <a:r>
              <a:rPr kumimoji="1" lang="ja-JP" altLang="en-US" sz="2000" dirty="0"/>
              <a:t>気管に蓋をする</a:t>
            </a:r>
          </a:p>
        </p:txBody>
      </p:sp>
      <p:sp>
        <p:nvSpPr>
          <p:cNvPr id="15" name="テキスト ボックス 14"/>
          <p:cNvSpPr txBox="1"/>
          <p:nvPr/>
        </p:nvSpPr>
        <p:spPr>
          <a:xfrm>
            <a:off x="4736976" y="5805264"/>
            <a:ext cx="1688283" cy="400110"/>
          </a:xfrm>
          <a:prstGeom prst="rect">
            <a:avLst/>
          </a:prstGeom>
          <a:solidFill>
            <a:schemeClr val="bg1"/>
          </a:solidFill>
          <a:ln>
            <a:solidFill>
              <a:schemeClr val="accent5"/>
            </a:solidFill>
          </a:ln>
        </p:spPr>
        <p:txBody>
          <a:bodyPr wrap="none" rtlCol="0">
            <a:spAutoFit/>
          </a:bodyPr>
          <a:lstStyle/>
          <a:p>
            <a:r>
              <a:rPr kumimoji="1" lang="ja-JP" altLang="en-US" sz="2000" dirty="0"/>
              <a:t>喉頭が上がる</a:t>
            </a:r>
          </a:p>
        </p:txBody>
      </p:sp>
      <p:cxnSp>
        <p:nvCxnSpPr>
          <p:cNvPr id="17" name="直線矢印コネクタ 16"/>
          <p:cNvCxnSpPr/>
          <p:nvPr/>
        </p:nvCxnSpPr>
        <p:spPr>
          <a:xfrm flipV="1">
            <a:off x="2089527" y="4509120"/>
            <a:ext cx="1135281" cy="705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4" idx="1"/>
            <a:endCxn id="7" idx="7"/>
          </p:cNvCxnSpPr>
          <p:nvPr/>
        </p:nvCxnSpPr>
        <p:spPr>
          <a:xfrm flipH="1" flipV="1">
            <a:off x="4335282" y="4499883"/>
            <a:ext cx="2777958" cy="507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par>
                          <p:cTn id="38" fill="hold">
                            <p:stCondLst>
                              <p:cond delay="500"/>
                            </p:stCondLst>
                            <p:childTnLst>
                              <p:par>
                                <p:cTn id="39" presetID="5"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childTnLst>
                          </p:cTn>
                        </p:par>
                        <p:par>
                          <p:cTn id="47" fill="hold">
                            <p:stCondLst>
                              <p:cond delay="500"/>
                            </p:stCondLst>
                            <p:childTnLst>
                              <p:par>
                                <p:cTn id="48" presetID="5"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par>
                                <p:cTn id="51" presetID="5"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heckerboard(across)">
                                      <p:cBhvr>
                                        <p:cTn id="58" dur="500"/>
                                        <p:tgtEl>
                                          <p:spTgt spid="8"/>
                                        </p:tgtEl>
                                      </p:cBhvr>
                                    </p:animEffect>
                                  </p:childTnLst>
                                </p:cTn>
                              </p:par>
                            </p:childTnLst>
                          </p:cTn>
                        </p:par>
                        <p:par>
                          <p:cTn id="59" fill="hold">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000" dirty="0"/>
              <a:t>どこの機能低下なのか、ターゲットを絞る</a:t>
            </a:r>
          </a:p>
        </p:txBody>
      </p:sp>
      <p:sp>
        <p:nvSpPr>
          <p:cNvPr id="3" name="スライド番号プレースホルダ 2"/>
          <p:cNvSpPr>
            <a:spLocks noGrp="1"/>
          </p:cNvSpPr>
          <p:nvPr>
            <p:ph type="sldNum" sz="quarter" idx="12"/>
          </p:nvPr>
        </p:nvSpPr>
        <p:spPr/>
        <p:txBody>
          <a:bodyPr/>
          <a:lstStyle/>
          <a:p>
            <a:fld id="{FB108593-F83B-496F-8E84-0AC6BA650D32}" type="slidenum">
              <a:rPr lang="en-US" altLang="ja-JP" smtClean="0"/>
              <a:pPr/>
              <a:t>11</a:t>
            </a:fld>
            <a:endParaRPr lang="en-US" altLang="ja-JP"/>
          </a:p>
        </p:txBody>
      </p:sp>
      <p:sp>
        <p:nvSpPr>
          <p:cNvPr id="4" name="正方形/長方形 3"/>
          <p:cNvSpPr/>
          <p:nvPr/>
        </p:nvSpPr>
        <p:spPr>
          <a:xfrm>
            <a:off x="454456" y="2519888"/>
            <a:ext cx="3816424" cy="15841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口の中に溜めこむ</a:t>
            </a:r>
            <a:endParaRPr lang="en-US" altLang="ja-JP" sz="2400" dirty="0">
              <a:solidFill>
                <a:schemeClr val="tx1"/>
              </a:solidFill>
            </a:endParaRPr>
          </a:p>
          <a:p>
            <a:r>
              <a:rPr lang="ja-JP" altLang="en-US" sz="2400" dirty="0">
                <a:solidFill>
                  <a:schemeClr val="tx1"/>
                </a:solidFill>
              </a:rPr>
              <a:t>途中で動きが止まる</a:t>
            </a:r>
            <a:endParaRPr lang="en-US" altLang="ja-JP" sz="2400" dirty="0">
              <a:solidFill>
                <a:schemeClr val="tx1"/>
              </a:solidFill>
            </a:endParaRPr>
          </a:p>
          <a:p>
            <a:r>
              <a:rPr lang="ja-JP" altLang="en-US" sz="2400" dirty="0">
                <a:solidFill>
                  <a:schemeClr val="tx1"/>
                </a:solidFill>
              </a:rPr>
              <a:t>口腔残留が多い</a:t>
            </a:r>
            <a:endParaRPr lang="en-US" altLang="ja-JP" sz="2400" dirty="0">
              <a:solidFill>
                <a:schemeClr val="tx1"/>
              </a:solidFill>
            </a:endParaRPr>
          </a:p>
          <a:p>
            <a:r>
              <a:rPr lang="ja-JP" altLang="en-US" sz="2400" dirty="0">
                <a:solidFill>
                  <a:schemeClr val="tx1"/>
                </a:solidFill>
              </a:rPr>
              <a:t>口からこぼれ出る</a:t>
            </a:r>
            <a:endParaRPr lang="en-US" altLang="ja-JP" sz="2400" dirty="0">
              <a:solidFill>
                <a:schemeClr val="tx1"/>
              </a:solidFill>
            </a:endParaRPr>
          </a:p>
        </p:txBody>
      </p:sp>
      <p:sp>
        <p:nvSpPr>
          <p:cNvPr id="6" name="正方形/長方形 5"/>
          <p:cNvSpPr/>
          <p:nvPr/>
        </p:nvSpPr>
        <p:spPr>
          <a:xfrm>
            <a:off x="454456" y="2098455"/>
            <a:ext cx="3816424" cy="43204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食べこぼしが多い</a:t>
            </a:r>
            <a:endParaRPr lang="en-US" altLang="ja-JP" sz="2400" dirty="0">
              <a:solidFill>
                <a:schemeClr val="tx1"/>
              </a:solidFill>
            </a:endParaRPr>
          </a:p>
        </p:txBody>
      </p:sp>
      <p:sp>
        <p:nvSpPr>
          <p:cNvPr id="7" name="正方形/長方形 6"/>
          <p:cNvSpPr/>
          <p:nvPr/>
        </p:nvSpPr>
        <p:spPr>
          <a:xfrm>
            <a:off x="454456" y="4112630"/>
            <a:ext cx="3816424" cy="1800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ムセや咳き込み</a:t>
            </a:r>
            <a:endParaRPr lang="en-US" altLang="ja-JP" sz="2400" dirty="0">
              <a:solidFill>
                <a:schemeClr val="tx1"/>
              </a:solidFill>
            </a:endParaRPr>
          </a:p>
          <a:p>
            <a:r>
              <a:rPr lang="ja-JP" altLang="en-US" sz="2400" dirty="0">
                <a:solidFill>
                  <a:schemeClr val="tx1"/>
                </a:solidFill>
              </a:rPr>
              <a:t>食後に痰が増える</a:t>
            </a:r>
            <a:endParaRPr lang="en-US" altLang="ja-JP" sz="2400" dirty="0">
              <a:solidFill>
                <a:schemeClr val="tx1"/>
              </a:solidFill>
            </a:endParaRPr>
          </a:p>
          <a:p>
            <a:r>
              <a:rPr lang="ja-JP" altLang="en-US" sz="2400" dirty="0">
                <a:solidFill>
                  <a:schemeClr val="tx1"/>
                </a:solidFill>
              </a:rPr>
              <a:t>食後に声が変わる</a:t>
            </a:r>
            <a:endParaRPr lang="en-US" altLang="ja-JP" sz="2400" dirty="0">
              <a:solidFill>
                <a:schemeClr val="tx1"/>
              </a:solidFill>
            </a:endParaRPr>
          </a:p>
          <a:p>
            <a:r>
              <a:rPr lang="ja-JP" altLang="en-US" sz="2400" dirty="0">
                <a:solidFill>
                  <a:schemeClr val="tx1"/>
                </a:solidFill>
              </a:rPr>
              <a:t>飲込むのに時間がかかる</a:t>
            </a:r>
            <a:endParaRPr lang="en-US" altLang="ja-JP" sz="2400" dirty="0">
              <a:solidFill>
                <a:schemeClr val="tx1"/>
              </a:solidFill>
            </a:endParaRPr>
          </a:p>
        </p:txBody>
      </p:sp>
      <p:sp>
        <p:nvSpPr>
          <p:cNvPr id="8" name="正方形/長方形 7"/>
          <p:cNvSpPr/>
          <p:nvPr/>
        </p:nvSpPr>
        <p:spPr>
          <a:xfrm>
            <a:off x="460510" y="5912830"/>
            <a:ext cx="3816424" cy="43204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喉に残る</a:t>
            </a:r>
            <a:endParaRPr lang="en-US" altLang="ja-JP" sz="2400" dirty="0">
              <a:solidFill>
                <a:schemeClr val="tx1"/>
              </a:solidFill>
            </a:endParaRPr>
          </a:p>
        </p:txBody>
      </p:sp>
      <p:sp>
        <p:nvSpPr>
          <p:cNvPr id="9" name="正方形/長方形 8"/>
          <p:cNvSpPr/>
          <p:nvPr/>
        </p:nvSpPr>
        <p:spPr>
          <a:xfrm>
            <a:off x="6347806" y="4229390"/>
            <a:ext cx="2664296" cy="7200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口腔機能に問題</a:t>
            </a:r>
          </a:p>
        </p:txBody>
      </p:sp>
      <p:sp>
        <p:nvSpPr>
          <p:cNvPr id="10" name="正方形/長方形 9"/>
          <p:cNvSpPr/>
          <p:nvPr/>
        </p:nvSpPr>
        <p:spPr>
          <a:xfrm>
            <a:off x="6393160" y="5501617"/>
            <a:ext cx="2952328"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咽頭機能に問題</a:t>
            </a:r>
          </a:p>
        </p:txBody>
      </p:sp>
      <p:sp>
        <p:nvSpPr>
          <p:cNvPr id="11" name="正方形/長方形 10"/>
          <p:cNvSpPr/>
          <p:nvPr/>
        </p:nvSpPr>
        <p:spPr>
          <a:xfrm>
            <a:off x="6325064" y="2684414"/>
            <a:ext cx="3384376" cy="93610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a:t>上肢の運動機能、姿勢、視力、食器などに問題</a:t>
            </a:r>
          </a:p>
        </p:txBody>
      </p:sp>
      <p:sp>
        <p:nvSpPr>
          <p:cNvPr id="18" name="正方形/長方形 17"/>
          <p:cNvSpPr/>
          <p:nvPr/>
        </p:nvSpPr>
        <p:spPr>
          <a:xfrm>
            <a:off x="454456" y="1190821"/>
            <a:ext cx="3816424" cy="914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食べようとしない</a:t>
            </a:r>
            <a:endParaRPr kumimoji="1" lang="en-US" altLang="ja-JP" sz="2400" dirty="0">
              <a:solidFill>
                <a:schemeClr val="tx1"/>
              </a:solidFill>
            </a:endParaRPr>
          </a:p>
          <a:p>
            <a:r>
              <a:rPr lang="ja-JP" altLang="en-US" sz="2400" dirty="0">
                <a:solidFill>
                  <a:schemeClr val="tx1"/>
                </a:solidFill>
              </a:rPr>
              <a:t>動きが止まる</a:t>
            </a:r>
            <a:endParaRPr kumimoji="1" lang="ja-JP" altLang="en-US" sz="2400" dirty="0">
              <a:solidFill>
                <a:schemeClr val="tx1"/>
              </a:solidFill>
            </a:endParaRPr>
          </a:p>
        </p:txBody>
      </p:sp>
      <p:sp>
        <p:nvSpPr>
          <p:cNvPr id="19" name="正方形/長方形 18"/>
          <p:cNvSpPr/>
          <p:nvPr/>
        </p:nvSpPr>
        <p:spPr>
          <a:xfrm>
            <a:off x="6321152" y="1503238"/>
            <a:ext cx="3024336" cy="1190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認知症、嚥下失行、失語、高次脳機能障害</a:t>
            </a:r>
          </a:p>
        </p:txBody>
      </p:sp>
      <p:cxnSp>
        <p:nvCxnSpPr>
          <p:cNvPr id="15" name="直線矢印コネクタ 14">
            <a:extLst>
              <a:ext uri="{FF2B5EF4-FFF2-40B4-BE49-F238E27FC236}">
                <a16:creationId xmlns:a16="http://schemas.microsoft.com/office/drawing/2014/main" id="{A5597ED3-F536-4BDF-B787-7B9116CA04E2}"/>
              </a:ext>
            </a:extLst>
          </p:cNvPr>
          <p:cNvCxnSpPr>
            <a:cxnSpLocks/>
            <a:stCxn id="4" idx="3"/>
          </p:cNvCxnSpPr>
          <p:nvPr/>
        </p:nvCxnSpPr>
        <p:spPr>
          <a:xfrm>
            <a:off x="4270880" y="3311976"/>
            <a:ext cx="1982176" cy="1125136"/>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71CA628-7250-4A87-BDCB-435A5EB56F91}"/>
              </a:ext>
            </a:extLst>
          </p:cNvPr>
          <p:cNvCxnSpPr>
            <a:cxnSpLocks/>
            <a:stCxn id="4" idx="3"/>
          </p:cNvCxnSpPr>
          <p:nvPr/>
        </p:nvCxnSpPr>
        <p:spPr>
          <a:xfrm>
            <a:off x="4270880" y="3311976"/>
            <a:ext cx="2047388" cy="2477673"/>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AA03A25-8E4A-4D37-A2CB-20FCA37C0309}"/>
              </a:ext>
            </a:extLst>
          </p:cNvPr>
          <p:cNvCxnSpPr>
            <a:cxnSpLocks/>
            <a:stCxn id="7" idx="3"/>
          </p:cNvCxnSpPr>
          <p:nvPr/>
        </p:nvCxnSpPr>
        <p:spPr>
          <a:xfrm flipV="1">
            <a:off x="4270880" y="4562869"/>
            <a:ext cx="1982176" cy="44986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73AE5BA-333F-48F2-86A7-33560637A3AE}"/>
              </a:ext>
            </a:extLst>
          </p:cNvPr>
          <p:cNvCxnSpPr>
            <a:cxnSpLocks/>
          </p:cNvCxnSpPr>
          <p:nvPr/>
        </p:nvCxnSpPr>
        <p:spPr>
          <a:xfrm>
            <a:off x="4270880" y="4994917"/>
            <a:ext cx="2050272" cy="83690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1AD852A-5F30-43E0-9CD2-46A47C75581B}"/>
              </a:ext>
            </a:extLst>
          </p:cNvPr>
          <p:cNvCxnSpPr>
            <a:cxnSpLocks/>
            <a:stCxn id="8" idx="3"/>
          </p:cNvCxnSpPr>
          <p:nvPr/>
        </p:nvCxnSpPr>
        <p:spPr>
          <a:xfrm flipV="1">
            <a:off x="4276934" y="4614638"/>
            <a:ext cx="2005660" cy="151421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F19041F-6648-4BB0-BAC3-6EBFDCC5A20E}"/>
              </a:ext>
            </a:extLst>
          </p:cNvPr>
          <p:cNvCxnSpPr>
            <a:cxnSpLocks/>
            <a:stCxn id="8" idx="3"/>
          </p:cNvCxnSpPr>
          <p:nvPr/>
        </p:nvCxnSpPr>
        <p:spPr>
          <a:xfrm flipV="1">
            <a:off x="4276934" y="5921396"/>
            <a:ext cx="2051014" cy="20745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2014335-DBE2-482F-8EEA-6E884DD5285A}"/>
              </a:ext>
            </a:extLst>
          </p:cNvPr>
          <p:cNvCxnSpPr>
            <a:cxnSpLocks/>
          </p:cNvCxnSpPr>
          <p:nvPr/>
        </p:nvCxnSpPr>
        <p:spPr>
          <a:xfrm flipV="1">
            <a:off x="4290955" y="2039414"/>
            <a:ext cx="1958189" cy="275065"/>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D262ED9-A754-428E-9038-446A6A514CCB}"/>
              </a:ext>
            </a:extLst>
          </p:cNvPr>
          <p:cNvCxnSpPr>
            <a:cxnSpLocks/>
            <a:stCxn id="6" idx="3"/>
          </p:cNvCxnSpPr>
          <p:nvPr/>
        </p:nvCxnSpPr>
        <p:spPr>
          <a:xfrm>
            <a:off x="4270880" y="2314479"/>
            <a:ext cx="1982176" cy="982848"/>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A6478005-E1BD-44A2-B01D-8DD045AC6871}"/>
              </a:ext>
            </a:extLst>
          </p:cNvPr>
          <p:cNvCxnSpPr>
            <a:cxnSpLocks/>
            <a:stCxn id="6" idx="3"/>
          </p:cNvCxnSpPr>
          <p:nvPr/>
        </p:nvCxnSpPr>
        <p:spPr>
          <a:xfrm>
            <a:off x="4270880" y="2314479"/>
            <a:ext cx="1982176" cy="2024295"/>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8DCFE75-058E-4644-AC3B-38E994937D87}"/>
              </a:ext>
            </a:extLst>
          </p:cNvPr>
          <p:cNvCxnSpPr>
            <a:cxnSpLocks/>
            <a:stCxn id="18" idx="3"/>
          </p:cNvCxnSpPr>
          <p:nvPr/>
        </p:nvCxnSpPr>
        <p:spPr>
          <a:xfrm>
            <a:off x="4270880" y="1648021"/>
            <a:ext cx="1978264" cy="2656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E7E643D-8E16-4014-ADD7-AB113040E057}"/>
              </a:ext>
            </a:extLst>
          </p:cNvPr>
          <p:cNvCxnSpPr>
            <a:cxnSpLocks/>
            <a:stCxn id="18" idx="3"/>
          </p:cNvCxnSpPr>
          <p:nvPr/>
        </p:nvCxnSpPr>
        <p:spPr>
          <a:xfrm>
            <a:off x="4270880" y="1648021"/>
            <a:ext cx="1978264" cy="151344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7FA9DD9-69FC-4C01-8C5C-5CEA177B1EAE}"/>
              </a:ext>
            </a:extLst>
          </p:cNvPr>
          <p:cNvSpPr txBox="1"/>
          <p:nvPr/>
        </p:nvSpPr>
        <p:spPr>
          <a:xfrm>
            <a:off x="6178579" y="1173134"/>
            <a:ext cx="1723549" cy="369332"/>
          </a:xfrm>
          <a:prstGeom prst="rect">
            <a:avLst/>
          </a:prstGeom>
          <a:noFill/>
        </p:spPr>
        <p:txBody>
          <a:bodyPr wrap="none" rtlCol="0">
            <a:spAutoFit/>
          </a:bodyPr>
          <a:lstStyle/>
          <a:p>
            <a:r>
              <a:rPr kumimoji="1" lang="ja-JP" altLang="en-US" dirty="0"/>
              <a:t>先行期、認知期</a:t>
            </a:r>
          </a:p>
        </p:txBody>
      </p:sp>
      <p:sp>
        <p:nvSpPr>
          <p:cNvPr id="33" name="テキスト ボックス 32">
            <a:extLst>
              <a:ext uri="{FF2B5EF4-FFF2-40B4-BE49-F238E27FC236}">
                <a16:creationId xmlns:a16="http://schemas.microsoft.com/office/drawing/2014/main" id="{1EA48B30-5579-44B8-8964-31AD7776EE4E}"/>
              </a:ext>
            </a:extLst>
          </p:cNvPr>
          <p:cNvSpPr txBox="1"/>
          <p:nvPr/>
        </p:nvSpPr>
        <p:spPr>
          <a:xfrm>
            <a:off x="6347806" y="3875779"/>
            <a:ext cx="1338828" cy="369332"/>
          </a:xfrm>
          <a:prstGeom prst="rect">
            <a:avLst/>
          </a:prstGeom>
          <a:noFill/>
        </p:spPr>
        <p:txBody>
          <a:bodyPr wrap="none" rtlCol="0">
            <a:spAutoFit/>
          </a:bodyPr>
          <a:lstStyle/>
          <a:p>
            <a:r>
              <a:rPr kumimoji="1" lang="ja-JP" altLang="en-US" dirty="0"/>
              <a:t>口腔準備期</a:t>
            </a:r>
          </a:p>
        </p:txBody>
      </p:sp>
      <p:sp>
        <p:nvSpPr>
          <p:cNvPr id="35" name="テキスト ボックス 34">
            <a:extLst>
              <a:ext uri="{FF2B5EF4-FFF2-40B4-BE49-F238E27FC236}">
                <a16:creationId xmlns:a16="http://schemas.microsoft.com/office/drawing/2014/main" id="{8D00ADC3-0995-4DCA-886E-D98DCA521E8F}"/>
              </a:ext>
            </a:extLst>
          </p:cNvPr>
          <p:cNvSpPr txBox="1"/>
          <p:nvPr/>
        </p:nvSpPr>
        <p:spPr>
          <a:xfrm>
            <a:off x="6394137" y="5189010"/>
            <a:ext cx="877163" cy="369332"/>
          </a:xfrm>
          <a:prstGeom prst="rect">
            <a:avLst/>
          </a:prstGeom>
          <a:noFill/>
        </p:spPr>
        <p:txBody>
          <a:bodyPr wrap="none" rtlCol="0">
            <a:spAutoFit/>
          </a:bodyPr>
          <a:lstStyle/>
          <a:p>
            <a:r>
              <a:rPr kumimoji="1" lang="ja-JP" altLang="en-US" dirty="0"/>
              <a:t>咽頭期</a:t>
            </a:r>
          </a:p>
        </p:txBody>
      </p:sp>
    </p:spTree>
    <p:extLst>
      <p:ext uri="{BB962C8B-B14F-4D97-AF65-F5344CB8AC3E}">
        <p14:creationId xmlns:p14="http://schemas.microsoft.com/office/powerpoint/2010/main" val="266678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認知症、嚥下失行、失語、高次脳機能障害などの場合</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12</a:t>
            </a:fld>
            <a:endParaRPr lang="en-US" altLang="ja-JP"/>
          </a:p>
        </p:txBody>
      </p:sp>
      <p:sp>
        <p:nvSpPr>
          <p:cNvPr id="6" name="コンテンツ プレースホルダー 5"/>
          <p:cNvSpPr>
            <a:spLocks noGrp="1"/>
          </p:cNvSpPr>
          <p:nvPr>
            <p:ph sz="quarter" idx="1"/>
          </p:nvPr>
        </p:nvSpPr>
        <p:spPr/>
        <p:txBody>
          <a:bodyPr>
            <a:normAutofit lnSpcReduction="10000"/>
          </a:bodyPr>
          <a:lstStyle/>
          <a:p>
            <a:r>
              <a:rPr kumimoji="1" lang="ja-JP" altLang="en-US" dirty="0"/>
              <a:t>食べようとしない、途中で動きが止まってしまう</a:t>
            </a:r>
            <a:endParaRPr kumimoji="1" lang="en-US" altLang="ja-JP" dirty="0"/>
          </a:p>
          <a:p>
            <a:r>
              <a:rPr lang="ja-JP" altLang="en-US" dirty="0"/>
              <a:t>食事の途中に遊びが入る</a:t>
            </a:r>
            <a:endParaRPr lang="en-US" altLang="ja-JP" dirty="0"/>
          </a:p>
          <a:p>
            <a:r>
              <a:rPr lang="ja-JP" altLang="en-US" dirty="0"/>
              <a:t>歩き回る</a:t>
            </a:r>
            <a:endParaRPr lang="en-US" altLang="ja-JP" dirty="0"/>
          </a:p>
          <a:p>
            <a:r>
              <a:rPr kumimoji="1" lang="ja-JP" altLang="en-US" dirty="0"/>
              <a:t>隣の人の食事に手を出す</a:t>
            </a:r>
            <a:endParaRPr kumimoji="1" lang="en-US" altLang="ja-JP" dirty="0"/>
          </a:p>
          <a:p>
            <a:pPr lvl="1"/>
            <a:r>
              <a:rPr kumimoji="1" lang="ja-JP" altLang="en-US" dirty="0"/>
              <a:t>食事が食べ物だと認識できない</a:t>
            </a:r>
            <a:endParaRPr kumimoji="1" lang="en-US" altLang="ja-JP" dirty="0"/>
          </a:p>
          <a:p>
            <a:pPr lvl="1"/>
            <a:r>
              <a:rPr kumimoji="1" lang="ja-JP" altLang="en-US" dirty="0"/>
              <a:t>食事が見えていない（半側空間失認）</a:t>
            </a:r>
            <a:endParaRPr kumimoji="1" lang="en-US" altLang="ja-JP" dirty="0"/>
          </a:p>
          <a:p>
            <a:pPr lvl="1"/>
            <a:r>
              <a:rPr lang="ja-JP" altLang="en-US" dirty="0"/>
              <a:t>スプーン、箸などの使い方が分からない</a:t>
            </a:r>
            <a:endParaRPr lang="en-US" altLang="ja-JP" dirty="0"/>
          </a:p>
          <a:p>
            <a:pPr lvl="1"/>
            <a:r>
              <a:rPr kumimoji="1" lang="ja-JP" altLang="en-US" dirty="0"/>
              <a:t>食べて良いのか分からない</a:t>
            </a:r>
            <a:endParaRPr kumimoji="1" lang="en-US" altLang="ja-JP" dirty="0"/>
          </a:p>
          <a:p>
            <a:pPr lvl="1"/>
            <a:r>
              <a:rPr lang="ja-JP" altLang="en-US" dirty="0"/>
              <a:t>食事に集中できない</a:t>
            </a:r>
            <a:endParaRPr lang="en-US" altLang="ja-JP" dirty="0"/>
          </a:p>
          <a:p>
            <a:pPr lvl="1"/>
            <a:r>
              <a:rPr kumimoji="1" lang="ja-JP" altLang="en-US" dirty="0"/>
              <a:t>食べていることを忘れてしまう</a:t>
            </a:r>
            <a:endParaRPr kumimoji="1" lang="en-US" altLang="ja-JP" dirty="0"/>
          </a:p>
          <a:p>
            <a:pPr lvl="1"/>
            <a:r>
              <a:rPr lang="ja-JP" altLang="en-US" dirty="0"/>
              <a:t>隣との境界が分からない</a:t>
            </a:r>
            <a:endParaRPr kumimoji="1" lang="en-US" altLang="ja-JP" dirty="0"/>
          </a:p>
          <a:p>
            <a:pPr lvl="1"/>
            <a:r>
              <a:rPr lang="ja-JP" altLang="en-US" dirty="0"/>
              <a:t>嗅覚低下、味覚低下</a:t>
            </a:r>
            <a:endParaRPr kumimoji="1" lang="ja-JP" altLang="en-US" dirty="0"/>
          </a:p>
        </p:txBody>
      </p:sp>
    </p:spTree>
    <p:extLst>
      <p:ext uri="{BB962C8B-B14F-4D97-AF65-F5344CB8AC3E}">
        <p14:creationId xmlns:p14="http://schemas.microsoft.com/office/powerpoint/2010/main" val="317566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E0BE22-6434-4E3D-95F8-98C90B81103D}"/>
              </a:ext>
            </a:extLst>
          </p:cNvPr>
          <p:cNvSpPr>
            <a:spLocks noGrp="1"/>
          </p:cNvSpPr>
          <p:nvPr>
            <p:ph type="title"/>
          </p:nvPr>
        </p:nvSpPr>
        <p:spPr/>
        <p:txBody>
          <a:bodyPr>
            <a:normAutofit fontScale="90000"/>
          </a:bodyPr>
          <a:lstStyle/>
          <a:p>
            <a:r>
              <a:rPr lang="ja-JP" altLang="en-US" dirty="0"/>
              <a:t>上肢の運動機能、姿勢、視力、食器などに問題がある場合</a:t>
            </a:r>
            <a:endParaRPr kumimoji="1" lang="ja-JP" altLang="en-US" dirty="0"/>
          </a:p>
        </p:txBody>
      </p:sp>
      <p:sp>
        <p:nvSpPr>
          <p:cNvPr id="3" name="日付プレースホルダー 2">
            <a:extLst>
              <a:ext uri="{FF2B5EF4-FFF2-40B4-BE49-F238E27FC236}">
                <a16:creationId xmlns:a16="http://schemas.microsoft.com/office/drawing/2014/main" id="{F6E571B7-A5AC-457A-A150-CF38A75EFFAE}"/>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B2CCE473-79AC-43E9-BE26-EA69CC8EA344}"/>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90975E65-1CC5-4751-A4DE-C559B60D6080}"/>
              </a:ext>
            </a:extLst>
          </p:cNvPr>
          <p:cNvSpPr>
            <a:spLocks noGrp="1"/>
          </p:cNvSpPr>
          <p:nvPr>
            <p:ph type="sldNum" sz="quarter" idx="12"/>
          </p:nvPr>
        </p:nvSpPr>
        <p:spPr/>
        <p:txBody>
          <a:bodyPr/>
          <a:lstStyle/>
          <a:p>
            <a:fld id="{F49F01ED-581B-4AE8-AE8C-944D8F376957}" type="slidenum">
              <a:rPr lang="en-US" altLang="ja-JP" smtClean="0"/>
              <a:pPr/>
              <a:t>13</a:t>
            </a:fld>
            <a:endParaRPr lang="en-US" altLang="ja-JP"/>
          </a:p>
        </p:txBody>
      </p:sp>
      <p:sp>
        <p:nvSpPr>
          <p:cNvPr id="6" name="コンテンツ プレースホルダー 5">
            <a:extLst>
              <a:ext uri="{FF2B5EF4-FFF2-40B4-BE49-F238E27FC236}">
                <a16:creationId xmlns:a16="http://schemas.microsoft.com/office/drawing/2014/main" id="{77DE93EE-9906-400C-B580-9F117407BF68}"/>
              </a:ext>
            </a:extLst>
          </p:cNvPr>
          <p:cNvSpPr>
            <a:spLocks noGrp="1"/>
          </p:cNvSpPr>
          <p:nvPr>
            <p:ph sz="quarter" idx="1"/>
          </p:nvPr>
        </p:nvSpPr>
        <p:spPr/>
        <p:txBody>
          <a:bodyPr>
            <a:normAutofit lnSpcReduction="10000"/>
          </a:bodyPr>
          <a:lstStyle/>
          <a:p>
            <a:r>
              <a:rPr kumimoji="1" lang="ja-JP" altLang="en-US" dirty="0"/>
              <a:t>上肢の運動機能低下</a:t>
            </a:r>
            <a:endParaRPr kumimoji="1" lang="en-US" altLang="ja-JP" dirty="0"/>
          </a:p>
          <a:p>
            <a:pPr lvl="1"/>
            <a:r>
              <a:rPr lang="ja-JP" altLang="en-US" dirty="0"/>
              <a:t>スプーン、箸を握れない、届かない、掬えない、途中でこぼれる、口腔内へ入らない、食べこぼし</a:t>
            </a:r>
            <a:endParaRPr lang="en-US" altLang="ja-JP" dirty="0"/>
          </a:p>
          <a:p>
            <a:r>
              <a:rPr kumimoji="1" lang="ja-JP" altLang="en-US" dirty="0"/>
              <a:t>体幹保持機能低下</a:t>
            </a:r>
            <a:endParaRPr kumimoji="1" lang="en-US" altLang="ja-JP" dirty="0"/>
          </a:p>
          <a:p>
            <a:pPr lvl="1"/>
            <a:r>
              <a:rPr lang="ja-JP" altLang="en-US" dirty="0"/>
              <a:t>座位保持ができない、食器に手が届かない、腹部圧迫→逆流</a:t>
            </a:r>
            <a:endParaRPr lang="en-US" altLang="ja-JP" dirty="0"/>
          </a:p>
          <a:p>
            <a:r>
              <a:rPr kumimoji="1" lang="ja-JP" altLang="en-US" dirty="0"/>
              <a:t>視力低下</a:t>
            </a:r>
            <a:endParaRPr kumimoji="1" lang="en-US" altLang="ja-JP" dirty="0"/>
          </a:p>
          <a:p>
            <a:pPr lvl="1"/>
            <a:r>
              <a:rPr kumimoji="1" lang="ja-JP" altLang="en-US" dirty="0"/>
              <a:t>どこに食事があるか分からない</a:t>
            </a:r>
            <a:endParaRPr kumimoji="1" lang="en-US" altLang="ja-JP" dirty="0"/>
          </a:p>
          <a:p>
            <a:r>
              <a:rPr kumimoji="1" lang="ja-JP" altLang="en-US" dirty="0"/>
              <a:t>適さない食器の使用</a:t>
            </a:r>
            <a:endParaRPr kumimoji="1" lang="en-US" altLang="ja-JP" dirty="0"/>
          </a:p>
          <a:p>
            <a:pPr lvl="1"/>
            <a:r>
              <a:rPr lang="ja-JP" altLang="en-US" dirty="0"/>
              <a:t>器の中身が見えない、滑る、掬えない、食事の色と似ていて分からない</a:t>
            </a:r>
            <a:endParaRPr lang="en-US" altLang="ja-JP" dirty="0"/>
          </a:p>
          <a:p>
            <a:r>
              <a:rPr kumimoji="1" lang="ja-JP" altLang="en-US" dirty="0"/>
              <a:t>適さないテーブルの高さ</a:t>
            </a:r>
            <a:endParaRPr kumimoji="1" lang="en-US" altLang="ja-JP" dirty="0"/>
          </a:p>
          <a:p>
            <a:pPr lvl="1"/>
            <a:r>
              <a:rPr lang="ja-JP" altLang="en-US" dirty="0"/>
              <a:t>食事が見えない、手が届かない、掬えない、途中でこぼれる</a:t>
            </a:r>
            <a:endParaRPr kumimoji="1" lang="ja-JP" altLang="en-US" dirty="0"/>
          </a:p>
        </p:txBody>
      </p:sp>
    </p:spTree>
    <p:extLst>
      <p:ext uri="{BB962C8B-B14F-4D97-AF65-F5344CB8AC3E}">
        <p14:creationId xmlns:p14="http://schemas.microsoft.com/office/powerpoint/2010/main" val="424492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495A2F-6049-4F96-BC90-A686289774FA}"/>
              </a:ext>
            </a:extLst>
          </p:cNvPr>
          <p:cNvSpPr>
            <a:spLocks noGrp="1"/>
          </p:cNvSpPr>
          <p:nvPr>
            <p:ph type="title"/>
          </p:nvPr>
        </p:nvSpPr>
        <p:spPr/>
        <p:txBody>
          <a:bodyPr/>
          <a:lstStyle/>
          <a:p>
            <a:r>
              <a:rPr kumimoji="1" lang="ja-JP" altLang="en-US" dirty="0"/>
              <a:t>口腔機能に問題がある場合</a:t>
            </a:r>
          </a:p>
        </p:txBody>
      </p:sp>
      <p:sp>
        <p:nvSpPr>
          <p:cNvPr id="3" name="日付プレースホルダー 2">
            <a:extLst>
              <a:ext uri="{FF2B5EF4-FFF2-40B4-BE49-F238E27FC236}">
                <a16:creationId xmlns:a16="http://schemas.microsoft.com/office/drawing/2014/main" id="{55486912-95AC-4789-A463-71FB3C3A0227}"/>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92F7FC72-FE28-4D25-9D22-B99BE1BC9E72}"/>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94DE4E59-00B8-45B2-860D-1880A4D0C313}"/>
              </a:ext>
            </a:extLst>
          </p:cNvPr>
          <p:cNvSpPr>
            <a:spLocks noGrp="1"/>
          </p:cNvSpPr>
          <p:nvPr>
            <p:ph type="sldNum" sz="quarter" idx="12"/>
          </p:nvPr>
        </p:nvSpPr>
        <p:spPr/>
        <p:txBody>
          <a:bodyPr/>
          <a:lstStyle/>
          <a:p>
            <a:fld id="{F49F01ED-581B-4AE8-AE8C-944D8F376957}" type="slidenum">
              <a:rPr lang="en-US" altLang="ja-JP" smtClean="0"/>
              <a:pPr/>
              <a:t>14</a:t>
            </a:fld>
            <a:endParaRPr lang="en-US" altLang="ja-JP"/>
          </a:p>
        </p:txBody>
      </p:sp>
      <p:sp>
        <p:nvSpPr>
          <p:cNvPr id="6" name="コンテンツ プレースホルダー 5">
            <a:extLst>
              <a:ext uri="{FF2B5EF4-FFF2-40B4-BE49-F238E27FC236}">
                <a16:creationId xmlns:a16="http://schemas.microsoft.com/office/drawing/2014/main" id="{03C3631D-F0D9-4DC4-BF0B-FF87DA399002}"/>
              </a:ext>
            </a:extLst>
          </p:cNvPr>
          <p:cNvSpPr>
            <a:spLocks noGrp="1"/>
          </p:cNvSpPr>
          <p:nvPr>
            <p:ph sz="quarter" idx="1"/>
          </p:nvPr>
        </p:nvSpPr>
        <p:spPr/>
        <p:txBody>
          <a:bodyPr>
            <a:normAutofit fontScale="92500" lnSpcReduction="20000"/>
          </a:bodyPr>
          <a:lstStyle/>
          <a:p>
            <a:r>
              <a:rPr kumimoji="1" lang="ja-JP" altLang="en-US" dirty="0"/>
              <a:t>口唇閉鎖不全（顔面神経）</a:t>
            </a:r>
            <a:endParaRPr kumimoji="1" lang="en-US" altLang="ja-JP" dirty="0"/>
          </a:p>
          <a:p>
            <a:pPr lvl="1"/>
            <a:r>
              <a:rPr lang="ja-JP" altLang="en-US" dirty="0"/>
              <a:t>流涎、食べこぼし、ムセ、口腔残留、咽頭残留</a:t>
            </a:r>
            <a:endParaRPr lang="en-US" altLang="ja-JP" dirty="0"/>
          </a:p>
          <a:p>
            <a:r>
              <a:rPr lang="ja-JP" altLang="en-US" dirty="0"/>
              <a:t>顔面麻痺（顔面神経）</a:t>
            </a:r>
            <a:endParaRPr lang="en-US" altLang="ja-JP" dirty="0"/>
          </a:p>
          <a:p>
            <a:pPr lvl="1"/>
            <a:r>
              <a:rPr lang="ja-JP" altLang="en-US" dirty="0"/>
              <a:t>咀嚼の際、歯列上に食塊を保持しにくい</a:t>
            </a:r>
            <a:endParaRPr lang="en-US" altLang="ja-JP" dirty="0"/>
          </a:p>
          <a:p>
            <a:pPr lvl="1"/>
            <a:r>
              <a:rPr lang="ja-JP" altLang="en-US" dirty="0"/>
              <a:t>麻痺側の口腔前庭部に食物残渣</a:t>
            </a:r>
            <a:endParaRPr lang="en-US" altLang="ja-JP" dirty="0"/>
          </a:p>
          <a:p>
            <a:r>
              <a:rPr lang="ja-JP" altLang="en-US" dirty="0"/>
              <a:t>舌の運動機能低下（舌下神経、舌咽神経）</a:t>
            </a:r>
            <a:endParaRPr lang="en-US" altLang="ja-JP" dirty="0"/>
          </a:p>
          <a:p>
            <a:pPr lvl="1"/>
            <a:r>
              <a:rPr lang="ja-JP" altLang="en-US" dirty="0"/>
              <a:t>口腔内に溜め込んでなかなか飲みこめない</a:t>
            </a:r>
            <a:endParaRPr lang="en-US" altLang="ja-JP" dirty="0"/>
          </a:p>
          <a:p>
            <a:pPr lvl="2"/>
            <a:r>
              <a:rPr lang="ja-JP" altLang="en-US" dirty="0"/>
              <a:t>食塊形成できない</a:t>
            </a:r>
            <a:endParaRPr lang="en-US" altLang="ja-JP" dirty="0"/>
          </a:p>
          <a:p>
            <a:pPr lvl="2"/>
            <a:r>
              <a:rPr lang="ja-JP" altLang="en-US" dirty="0"/>
              <a:t>食塊の移送が困難（主に舌尖）</a:t>
            </a:r>
            <a:endParaRPr lang="en-US" altLang="ja-JP" dirty="0"/>
          </a:p>
          <a:p>
            <a:pPr lvl="1"/>
            <a:r>
              <a:rPr lang="ja-JP" altLang="en-US" dirty="0"/>
              <a:t>むせる</a:t>
            </a:r>
            <a:endParaRPr lang="en-US" altLang="ja-JP" dirty="0"/>
          </a:p>
          <a:p>
            <a:pPr lvl="2"/>
            <a:r>
              <a:rPr lang="ja-JP" altLang="en-US" dirty="0"/>
              <a:t>食塊の口腔内保持困難（主に奥舌）</a:t>
            </a:r>
            <a:endParaRPr lang="en-US" altLang="ja-JP" dirty="0"/>
          </a:p>
          <a:p>
            <a:pPr lvl="1"/>
            <a:r>
              <a:rPr lang="ja-JP" altLang="en-US" dirty="0"/>
              <a:t>口腔残留、咽頭残留</a:t>
            </a:r>
            <a:endParaRPr lang="en-US" altLang="ja-JP" dirty="0"/>
          </a:p>
          <a:p>
            <a:pPr lvl="2"/>
            <a:r>
              <a:rPr lang="ja-JP" altLang="en-US" dirty="0"/>
              <a:t>食塊の移送が困難</a:t>
            </a:r>
            <a:endParaRPr lang="en-US" altLang="ja-JP" dirty="0"/>
          </a:p>
          <a:p>
            <a:pPr lvl="2"/>
            <a:r>
              <a:rPr lang="ja-JP" altLang="en-US" dirty="0"/>
              <a:t>嚥下圧の不足（奥舌、舌根）</a:t>
            </a:r>
            <a:endParaRPr lang="en-US" altLang="ja-JP" dirty="0"/>
          </a:p>
        </p:txBody>
      </p:sp>
    </p:spTree>
    <p:extLst>
      <p:ext uri="{BB962C8B-B14F-4D97-AF65-F5344CB8AC3E}">
        <p14:creationId xmlns:p14="http://schemas.microsoft.com/office/powerpoint/2010/main" val="380969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759DE-1605-4166-BA21-56E52170498E}"/>
              </a:ext>
            </a:extLst>
          </p:cNvPr>
          <p:cNvSpPr>
            <a:spLocks noGrp="1"/>
          </p:cNvSpPr>
          <p:nvPr>
            <p:ph type="title"/>
          </p:nvPr>
        </p:nvSpPr>
        <p:spPr/>
        <p:txBody>
          <a:bodyPr/>
          <a:lstStyle/>
          <a:p>
            <a:r>
              <a:rPr lang="ja-JP" altLang="en-US" dirty="0"/>
              <a:t>咽頭期に問題がある場合</a:t>
            </a:r>
            <a:endParaRPr kumimoji="1" lang="ja-JP" altLang="en-US" dirty="0"/>
          </a:p>
        </p:txBody>
      </p:sp>
      <p:sp>
        <p:nvSpPr>
          <p:cNvPr id="3" name="日付プレースホルダー 2">
            <a:extLst>
              <a:ext uri="{FF2B5EF4-FFF2-40B4-BE49-F238E27FC236}">
                <a16:creationId xmlns:a16="http://schemas.microsoft.com/office/drawing/2014/main" id="{8D069EDD-1362-4D17-A94C-AF9FA67E7BD0}"/>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54A82411-BBFA-4DEA-A187-550C4208A677}"/>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968C9544-896E-4ADC-A311-F06582ED2426}"/>
              </a:ext>
            </a:extLst>
          </p:cNvPr>
          <p:cNvSpPr>
            <a:spLocks noGrp="1"/>
          </p:cNvSpPr>
          <p:nvPr>
            <p:ph type="sldNum" sz="quarter" idx="12"/>
          </p:nvPr>
        </p:nvSpPr>
        <p:spPr/>
        <p:txBody>
          <a:bodyPr/>
          <a:lstStyle/>
          <a:p>
            <a:fld id="{F49F01ED-581B-4AE8-AE8C-944D8F376957}" type="slidenum">
              <a:rPr lang="en-US" altLang="ja-JP" smtClean="0"/>
              <a:pPr/>
              <a:t>15</a:t>
            </a:fld>
            <a:endParaRPr lang="en-US" altLang="ja-JP"/>
          </a:p>
        </p:txBody>
      </p:sp>
      <p:sp>
        <p:nvSpPr>
          <p:cNvPr id="6" name="コンテンツ プレースホルダー 5">
            <a:extLst>
              <a:ext uri="{FF2B5EF4-FFF2-40B4-BE49-F238E27FC236}">
                <a16:creationId xmlns:a16="http://schemas.microsoft.com/office/drawing/2014/main" id="{D581FE97-0044-4371-8386-B99CE51CE83E}"/>
              </a:ext>
            </a:extLst>
          </p:cNvPr>
          <p:cNvSpPr>
            <a:spLocks noGrp="1"/>
          </p:cNvSpPr>
          <p:nvPr>
            <p:ph sz="quarter" idx="1"/>
          </p:nvPr>
        </p:nvSpPr>
        <p:spPr/>
        <p:txBody>
          <a:bodyPr/>
          <a:lstStyle/>
          <a:p>
            <a:r>
              <a:rPr kumimoji="1" lang="ja-JP" altLang="en-US" dirty="0"/>
              <a:t>喉頭挙上不全、食道入口部開大不全</a:t>
            </a:r>
            <a:endParaRPr kumimoji="1" lang="en-US" altLang="ja-JP" dirty="0"/>
          </a:p>
          <a:p>
            <a:pPr lvl="1"/>
            <a:r>
              <a:rPr lang="ja-JP" altLang="en-US" dirty="0"/>
              <a:t>咽頭残留→嚥下後誤嚥</a:t>
            </a:r>
            <a:endParaRPr kumimoji="1" lang="en-US" altLang="ja-JP" dirty="0"/>
          </a:p>
          <a:p>
            <a:r>
              <a:rPr lang="ja-JP" altLang="en-US" dirty="0"/>
              <a:t>軟口蓋挙上不全</a:t>
            </a:r>
            <a:endParaRPr lang="en-US" altLang="ja-JP" dirty="0"/>
          </a:p>
          <a:p>
            <a:pPr lvl="1"/>
            <a:r>
              <a:rPr kumimoji="1" lang="ja-JP" altLang="en-US" dirty="0"/>
              <a:t>鼻腔への逆流、咽頭残留→嚥下後誤嚥</a:t>
            </a:r>
            <a:endParaRPr kumimoji="1" lang="en-US" altLang="ja-JP" dirty="0"/>
          </a:p>
          <a:p>
            <a:r>
              <a:rPr lang="ja-JP" altLang="en-US" dirty="0"/>
              <a:t>咽頭、食道の通過障害（腫瘍、骨棘など）</a:t>
            </a:r>
            <a:endParaRPr lang="en-US" altLang="ja-JP" dirty="0"/>
          </a:p>
          <a:p>
            <a:pPr lvl="1"/>
            <a:r>
              <a:rPr kumimoji="1" lang="ja-JP" altLang="en-US" dirty="0"/>
              <a:t>咽頭残留→嚥下後誤嚥</a:t>
            </a:r>
          </a:p>
        </p:txBody>
      </p:sp>
    </p:spTree>
    <p:extLst>
      <p:ext uri="{BB962C8B-B14F-4D97-AF65-F5344CB8AC3E}">
        <p14:creationId xmlns:p14="http://schemas.microsoft.com/office/powerpoint/2010/main" val="262918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認知症、嚥下失行、失語、高次脳機能障害などの場合の対処法</a:t>
            </a:r>
            <a:endParaRPr kumimoji="1" lang="ja-JP" altLang="en-US" dirty="0"/>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16</a:t>
            </a:fld>
            <a:endParaRPr lang="en-US" altLang="ja-JP"/>
          </a:p>
        </p:txBody>
      </p:sp>
      <p:sp>
        <p:nvSpPr>
          <p:cNvPr id="6" name="コンテンツ プレースホルダー 5"/>
          <p:cNvSpPr>
            <a:spLocks noGrp="1"/>
          </p:cNvSpPr>
          <p:nvPr>
            <p:ph sz="quarter" idx="1"/>
          </p:nvPr>
        </p:nvSpPr>
        <p:spPr/>
        <p:txBody>
          <a:bodyPr/>
          <a:lstStyle/>
          <a:p>
            <a:r>
              <a:rPr kumimoji="1" lang="ja-JP" altLang="en-US" dirty="0"/>
              <a:t>昔、よく食べていた物の提供</a:t>
            </a:r>
            <a:endParaRPr kumimoji="1" lang="en-US" altLang="ja-JP" dirty="0"/>
          </a:p>
          <a:p>
            <a:r>
              <a:rPr lang="ja-JP" altLang="en-US" dirty="0"/>
              <a:t>食材がはっきり分かる形での提供</a:t>
            </a:r>
            <a:endParaRPr lang="en-US" altLang="ja-JP" dirty="0"/>
          </a:p>
          <a:p>
            <a:r>
              <a:rPr lang="ja-JP" altLang="en-US" dirty="0"/>
              <a:t>咀嚼が必要な形態で提供</a:t>
            </a:r>
            <a:endParaRPr lang="en-US" altLang="ja-JP" dirty="0"/>
          </a:p>
          <a:p>
            <a:r>
              <a:rPr lang="ja-JP" altLang="en-US" dirty="0"/>
              <a:t>香りをかいでもらう</a:t>
            </a:r>
            <a:endParaRPr lang="en-US" altLang="ja-JP" dirty="0"/>
          </a:p>
          <a:p>
            <a:r>
              <a:rPr lang="ja-JP" altLang="en-US" dirty="0"/>
              <a:t>はっきりした味付け、甘めの味付け</a:t>
            </a:r>
            <a:endParaRPr lang="en-US" altLang="ja-JP" dirty="0"/>
          </a:p>
          <a:p>
            <a:r>
              <a:rPr kumimoji="1" lang="ja-JP" altLang="en-US" dirty="0"/>
              <a:t>スプーンや箸を持ってもらい、手を添えて介助する</a:t>
            </a:r>
            <a:endParaRPr kumimoji="1" lang="en-US" altLang="ja-JP" dirty="0"/>
          </a:p>
          <a:p>
            <a:r>
              <a:rPr lang="ja-JP" altLang="en-US" dirty="0"/>
              <a:t>手づかみで食べることができる形態で提供する</a:t>
            </a:r>
            <a:endParaRPr kumimoji="1" lang="en-US" altLang="ja-JP" dirty="0"/>
          </a:p>
          <a:p>
            <a:r>
              <a:rPr lang="ja-JP" altLang="en-US" dirty="0"/>
              <a:t>静かな環境で食べてもらう</a:t>
            </a:r>
            <a:endParaRPr lang="en-US" altLang="ja-JP" dirty="0"/>
          </a:p>
          <a:p>
            <a:r>
              <a:rPr lang="ja-JP" altLang="en-US" dirty="0"/>
              <a:t>隣とのスペースを広くする</a:t>
            </a:r>
            <a:endParaRPr lang="en-US" altLang="ja-JP" dirty="0"/>
          </a:p>
          <a:p>
            <a:r>
              <a:rPr kumimoji="1" lang="ja-JP" altLang="en-US" dirty="0"/>
              <a:t>衝立などで気がそれないようにする</a:t>
            </a:r>
            <a:endParaRPr kumimoji="1" lang="en-US" altLang="ja-JP" dirty="0"/>
          </a:p>
          <a:p>
            <a:endParaRPr kumimoji="1" lang="ja-JP" altLang="en-US" dirty="0"/>
          </a:p>
        </p:txBody>
      </p:sp>
    </p:spTree>
    <p:extLst>
      <p:ext uri="{BB962C8B-B14F-4D97-AF65-F5344CB8AC3E}">
        <p14:creationId xmlns:p14="http://schemas.microsoft.com/office/powerpoint/2010/main" val="300269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42CE2B-5D15-4B77-AB37-FD3D95111964}"/>
              </a:ext>
            </a:extLst>
          </p:cNvPr>
          <p:cNvSpPr>
            <a:spLocks noGrp="1"/>
          </p:cNvSpPr>
          <p:nvPr>
            <p:ph type="title"/>
          </p:nvPr>
        </p:nvSpPr>
        <p:spPr/>
        <p:txBody>
          <a:bodyPr>
            <a:normAutofit fontScale="90000"/>
          </a:bodyPr>
          <a:lstStyle/>
          <a:p>
            <a:r>
              <a:rPr lang="ja-JP" altLang="en-US" dirty="0"/>
              <a:t>上肢の運動機能、姿勢、視力、食器などに問題がある場合の対処法</a:t>
            </a:r>
            <a:endParaRPr kumimoji="1" lang="ja-JP" altLang="en-US" dirty="0"/>
          </a:p>
        </p:txBody>
      </p:sp>
      <p:sp>
        <p:nvSpPr>
          <p:cNvPr id="3" name="日付プレースホルダー 2">
            <a:extLst>
              <a:ext uri="{FF2B5EF4-FFF2-40B4-BE49-F238E27FC236}">
                <a16:creationId xmlns:a16="http://schemas.microsoft.com/office/drawing/2014/main" id="{E0359D02-074A-4FB4-A1A4-F931AF74CE02}"/>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F8B1F5D1-8196-4688-AEED-9773E9F32ED6}"/>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50634493-AFA1-4548-A925-006DA9F90870}"/>
              </a:ext>
            </a:extLst>
          </p:cNvPr>
          <p:cNvSpPr>
            <a:spLocks noGrp="1"/>
          </p:cNvSpPr>
          <p:nvPr>
            <p:ph type="sldNum" sz="quarter" idx="12"/>
          </p:nvPr>
        </p:nvSpPr>
        <p:spPr/>
        <p:txBody>
          <a:bodyPr/>
          <a:lstStyle/>
          <a:p>
            <a:fld id="{F49F01ED-581B-4AE8-AE8C-944D8F376957}" type="slidenum">
              <a:rPr lang="en-US" altLang="ja-JP" smtClean="0"/>
              <a:pPr/>
              <a:t>17</a:t>
            </a:fld>
            <a:endParaRPr lang="en-US" altLang="ja-JP"/>
          </a:p>
        </p:txBody>
      </p:sp>
      <p:sp>
        <p:nvSpPr>
          <p:cNvPr id="6" name="コンテンツ プレースホルダー 5">
            <a:extLst>
              <a:ext uri="{FF2B5EF4-FFF2-40B4-BE49-F238E27FC236}">
                <a16:creationId xmlns:a16="http://schemas.microsoft.com/office/drawing/2014/main" id="{041A2199-DA15-4550-A6E8-C8242BB9F0DE}"/>
              </a:ext>
            </a:extLst>
          </p:cNvPr>
          <p:cNvSpPr>
            <a:spLocks noGrp="1"/>
          </p:cNvSpPr>
          <p:nvPr>
            <p:ph sz="quarter" idx="1"/>
          </p:nvPr>
        </p:nvSpPr>
        <p:spPr/>
        <p:txBody>
          <a:bodyPr/>
          <a:lstStyle/>
          <a:p>
            <a:r>
              <a:rPr kumimoji="1" lang="ja-JP" altLang="en-US" dirty="0"/>
              <a:t>適切な自助具や食器の選択</a:t>
            </a:r>
            <a:endParaRPr kumimoji="1" lang="en-US" altLang="ja-JP" dirty="0"/>
          </a:p>
          <a:p>
            <a:pPr lvl="1"/>
            <a:r>
              <a:rPr lang="ja-JP" altLang="en-US" dirty="0"/>
              <a:t>曲がりスプーン、グリップが太いスプーン、ボール部が小さいスプーン、滑りにくい器、返しのある器など</a:t>
            </a:r>
            <a:endParaRPr kumimoji="1" lang="en-US" altLang="ja-JP" dirty="0"/>
          </a:p>
          <a:p>
            <a:r>
              <a:rPr lang="ja-JP" altLang="en-US" dirty="0"/>
              <a:t>姿勢の確保</a:t>
            </a:r>
            <a:endParaRPr lang="en-US" altLang="ja-JP" dirty="0"/>
          </a:p>
          <a:p>
            <a:pPr lvl="1"/>
            <a:r>
              <a:rPr lang="ja-JP" altLang="en-US" dirty="0"/>
              <a:t>車椅子ではなく、椅子に移乗してもらう、車椅子の座面の調整、足底接地、クッション、マットなどの使用</a:t>
            </a:r>
            <a:endParaRPr lang="en-US" altLang="ja-JP" dirty="0"/>
          </a:p>
          <a:p>
            <a:r>
              <a:rPr kumimoji="1" lang="ja-JP" altLang="en-US" dirty="0"/>
              <a:t>視覚を補う</a:t>
            </a:r>
            <a:endParaRPr kumimoji="1" lang="en-US" altLang="ja-JP" dirty="0"/>
          </a:p>
          <a:p>
            <a:pPr lvl="1"/>
            <a:r>
              <a:rPr lang="ja-JP" altLang="en-US" dirty="0"/>
              <a:t>食器を食事の色のコントラストをはっきりする、</a:t>
            </a:r>
            <a:r>
              <a:rPr kumimoji="1" lang="ja-JP" altLang="en-US" dirty="0"/>
              <a:t>香りをかいでもらう、食器の位置を固定する、メガネの確認</a:t>
            </a:r>
            <a:endParaRPr kumimoji="1" lang="en-US" altLang="ja-JP" dirty="0"/>
          </a:p>
          <a:p>
            <a:r>
              <a:rPr lang="ja-JP" altLang="en-US" dirty="0"/>
              <a:t>テーブルの調整</a:t>
            </a:r>
            <a:endParaRPr lang="en-US" altLang="ja-JP" dirty="0"/>
          </a:p>
          <a:p>
            <a:pPr lvl="1"/>
            <a:r>
              <a:rPr kumimoji="1" lang="ja-JP" altLang="en-US" dirty="0"/>
              <a:t>テーブルの高さを調整する、食器を置く場所を調整する</a:t>
            </a:r>
            <a:endParaRPr kumimoji="1" lang="en-US" altLang="ja-JP" dirty="0"/>
          </a:p>
          <a:p>
            <a:pPr lvl="1"/>
            <a:endParaRPr kumimoji="1" lang="ja-JP" altLang="en-US" dirty="0"/>
          </a:p>
        </p:txBody>
      </p:sp>
    </p:spTree>
    <p:extLst>
      <p:ext uri="{BB962C8B-B14F-4D97-AF65-F5344CB8AC3E}">
        <p14:creationId xmlns:p14="http://schemas.microsoft.com/office/powerpoint/2010/main" val="167224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口腔機能に問題がある場合の対処法</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18</a:t>
            </a:fld>
            <a:endParaRPr lang="en-US" altLang="ja-JP"/>
          </a:p>
        </p:txBody>
      </p:sp>
      <p:sp>
        <p:nvSpPr>
          <p:cNvPr id="6" name="コンテンツ プレースホルダ 5"/>
          <p:cNvSpPr>
            <a:spLocks noGrp="1"/>
          </p:cNvSpPr>
          <p:nvPr>
            <p:ph sz="quarter" idx="1"/>
          </p:nvPr>
        </p:nvSpPr>
        <p:spPr/>
        <p:txBody>
          <a:bodyPr>
            <a:normAutofit fontScale="92500" lnSpcReduction="10000"/>
          </a:bodyPr>
          <a:lstStyle/>
          <a:p>
            <a:r>
              <a:rPr lang="ja-JP" altLang="en-US" dirty="0"/>
              <a:t>口唇閉鎖を促す</a:t>
            </a:r>
            <a:endParaRPr kumimoji="1" lang="en-US" altLang="ja-JP" dirty="0"/>
          </a:p>
          <a:p>
            <a:r>
              <a:rPr kumimoji="1" lang="ja-JP" altLang="en-US" dirty="0"/>
              <a:t>一口量を多くする</a:t>
            </a:r>
            <a:endParaRPr kumimoji="1" lang="en-US" altLang="ja-JP" dirty="0"/>
          </a:p>
          <a:p>
            <a:r>
              <a:rPr lang="ja-JP" altLang="en-US" dirty="0"/>
              <a:t>食事形態の調整</a:t>
            </a:r>
            <a:endParaRPr lang="en-US" altLang="ja-JP" dirty="0"/>
          </a:p>
          <a:p>
            <a:pPr lvl="1"/>
            <a:r>
              <a:rPr lang="ja-JP" altLang="en-US" dirty="0"/>
              <a:t>サラサラ、パラパラ、バラバラしたものは適さない。形のあるもの、ある程度の厚みがあるもの</a:t>
            </a:r>
            <a:endParaRPr lang="en-US" altLang="ja-JP" dirty="0"/>
          </a:p>
          <a:p>
            <a:r>
              <a:rPr kumimoji="1" lang="ja-JP" altLang="en-US" dirty="0"/>
              <a:t>口腔内に刺激を入れる</a:t>
            </a:r>
            <a:endParaRPr kumimoji="1" lang="en-US" altLang="ja-JP" dirty="0"/>
          </a:p>
          <a:p>
            <a:pPr lvl="1"/>
            <a:r>
              <a:rPr lang="ja-JP" altLang="en-US" dirty="0"/>
              <a:t>体温と差のある温度の食物、強めの味付け、好きな味付け、香辛料の使用など</a:t>
            </a:r>
            <a:endParaRPr kumimoji="1" lang="en-US" altLang="ja-JP" dirty="0"/>
          </a:p>
          <a:p>
            <a:r>
              <a:rPr lang="ja-JP" altLang="en-US" dirty="0"/>
              <a:t>舌に刺激を入れながら食事を入れる</a:t>
            </a:r>
            <a:endParaRPr kumimoji="1" lang="en-US" altLang="ja-JP" dirty="0"/>
          </a:p>
          <a:p>
            <a:r>
              <a:rPr kumimoji="1" lang="ja-JP" altLang="en-US" dirty="0"/>
              <a:t>奥舌に食事を入れる</a:t>
            </a:r>
            <a:endParaRPr kumimoji="1" lang="en-US" altLang="ja-JP" dirty="0"/>
          </a:p>
          <a:p>
            <a:r>
              <a:rPr kumimoji="1" lang="ja-JP" altLang="en-US" dirty="0"/>
              <a:t>体幹を後方へ倒した状態で食べていただく</a:t>
            </a:r>
            <a:endParaRPr kumimoji="1" lang="en-US" altLang="ja-JP" dirty="0"/>
          </a:p>
          <a:p>
            <a:r>
              <a:rPr lang="ja-JP" altLang="en-US" dirty="0"/>
              <a:t>訓練により機能向上を図る</a:t>
            </a:r>
            <a:endParaRPr lang="en-US" altLang="ja-JP" dirty="0"/>
          </a:p>
          <a:p>
            <a:pPr lvl="1"/>
            <a:r>
              <a:rPr kumimoji="1" lang="ja-JP" altLang="en-US" dirty="0"/>
              <a:t>口唇閉鎖訓練、巻き鳥訓練、構音訓練、舌の他動訓練、自動訓練など</a:t>
            </a:r>
            <a:endParaRPr kumimoji="1" lang="en-US" altLang="ja-JP" dirty="0"/>
          </a:p>
        </p:txBody>
      </p:sp>
    </p:spTree>
    <p:extLst>
      <p:ext uri="{BB962C8B-B14F-4D97-AF65-F5344CB8AC3E}">
        <p14:creationId xmlns:p14="http://schemas.microsoft.com/office/powerpoint/2010/main" val="409549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D54AA-BCDF-48A5-B297-7F118DDEC32C}"/>
              </a:ext>
            </a:extLst>
          </p:cNvPr>
          <p:cNvSpPr>
            <a:spLocks noGrp="1"/>
          </p:cNvSpPr>
          <p:nvPr>
            <p:ph type="title"/>
          </p:nvPr>
        </p:nvSpPr>
        <p:spPr/>
        <p:txBody>
          <a:bodyPr/>
          <a:lstStyle/>
          <a:p>
            <a:r>
              <a:rPr kumimoji="1" lang="ja-JP" altLang="en-US" dirty="0"/>
              <a:t>咽頭期に問題がある場合の対処法</a:t>
            </a:r>
          </a:p>
        </p:txBody>
      </p:sp>
      <p:sp>
        <p:nvSpPr>
          <p:cNvPr id="3" name="日付プレースホルダー 2">
            <a:extLst>
              <a:ext uri="{FF2B5EF4-FFF2-40B4-BE49-F238E27FC236}">
                <a16:creationId xmlns:a16="http://schemas.microsoft.com/office/drawing/2014/main" id="{9F174D10-3980-4CEA-BCDF-1CD86DF90299}"/>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F1BFC706-BFF6-4F00-B979-464109045B3B}"/>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C24AA6E9-3CA2-4C3C-A44E-503C38D5AF47}"/>
              </a:ext>
            </a:extLst>
          </p:cNvPr>
          <p:cNvSpPr>
            <a:spLocks noGrp="1"/>
          </p:cNvSpPr>
          <p:nvPr>
            <p:ph type="sldNum" sz="quarter" idx="12"/>
          </p:nvPr>
        </p:nvSpPr>
        <p:spPr/>
        <p:txBody>
          <a:bodyPr/>
          <a:lstStyle/>
          <a:p>
            <a:fld id="{F49F01ED-581B-4AE8-AE8C-944D8F376957}" type="slidenum">
              <a:rPr lang="en-US" altLang="ja-JP" smtClean="0"/>
              <a:pPr/>
              <a:t>19</a:t>
            </a:fld>
            <a:endParaRPr lang="en-US" altLang="ja-JP"/>
          </a:p>
        </p:txBody>
      </p:sp>
      <p:sp>
        <p:nvSpPr>
          <p:cNvPr id="7" name="コンテンツ プレースホルダー 6">
            <a:extLst>
              <a:ext uri="{FF2B5EF4-FFF2-40B4-BE49-F238E27FC236}">
                <a16:creationId xmlns:a16="http://schemas.microsoft.com/office/drawing/2014/main" id="{82EB9485-25D1-44E4-8B03-944FBE413C88}"/>
              </a:ext>
            </a:extLst>
          </p:cNvPr>
          <p:cNvSpPr txBox="1">
            <a:spLocks noGrp="1"/>
          </p:cNvSpPr>
          <p:nvPr>
            <p:ph sz="quarter" idx="1"/>
          </p:nvPr>
        </p:nvSpPr>
        <p:spPr>
          <a:xfrm>
            <a:off x="495300" y="1219200"/>
            <a:ext cx="8915400" cy="5670783"/>
          </a:xfrm>
          <a:prstGeom prst="rect">
            <a:avLst/>
          </a:prstGeom>
          <a:noFill/>
        </p:spPr>
        <p:txBody>
          <a:bodyPr wrap="square" rtlCol="0">
            <a:spAutoFit/>
          </a:bodyPr>
          <a:lstStyle/>
          <a:p>
            <a:r>
              <a:rPr kumimoji="1" lang="ja-JP" altLang="en-US" sz="2400" dirty="0">
                <a:latin typeface="+mn-ea"/>
              </a:rPr>
              <a:t>食事形態の調整</a:t>
            </a:r>
            <a:endParaRPr kumimoji="1" lang="en-US" altLang="ja-JP" sz="2400" dirty="0">
              <a:latin typeface="+mn-ea"/>
            </a:endParaRPr>
          </a:p>
          <a:p>
            <a:pPr lvl="1"/>
            <a:r>
              <a:rPr lang="ja-JP" altLang="en-US" sz="1700" dirty="0"/>
              <a:t>固形物は適さない</a:t>
            </a:r>
            <a:endParaRPr lang="en-US" altLang="ja-JP" sz="1700" dirty="0"/>
          </a:p>
          <a:p>
            <a:pPr lvl="1"/>
            <a:r>
              <a:rPr lang="ja-JP" altLang="en-US" sz="1700" dirty="0"/>
              <a:t>ごく</a:t>
            </a:r>
            <a:r>
              <a:rPr kumimoji="1" lang="ja-JP" altLang="en-US" sz="1700" dirty="0"/>
              <a:t>軟らかく流動性が高く変形しやすい半固形物</a:t>
            </a:r>
            <a:endParaRPr kumimoji="1" lang="en-US" altLang="ja-JP" sz="1700" dirty="0"/>
          </a:p>
          <a:p>
            <a:pPr lvl="1"/>
            <a:r>
              <a:rPr lang="ja-JP" altLang="en-US" sz="1700" dirty="0"/>
              <a:t>比重の重い物</a:t>
            </a:r>
            <a:endParaRPr kumimoji="1" lang="en-US" altLang="ja-JP" sz="1700" dirty="0"/>
          </a:p>
          <a:p>
            <a:r>
              <a:rPr lang="ja-JP" altLang="en-US" sz="2400" dirty="0"/>
              <a:t>一口量の調整</a:t>
            </a:r>
            <a:endParaRPr lang="en-US" altLang="ja-JP" sz="2400" dirty="0"/>
          </a:p>
          <a:p>
            <a:pPr lvl="1"/>
            <a:r>
              <a:rPr lang="ja-JP" altLang="en-US" sz="1700" dirty="0"/>
              <a:t>一口量は少なめ</a:t>
            </a:r>
            <a:endParaRPr lang="en-US" altLang="ja-JP" sz="1700" dirty="0"/>
          </a:p>
          <a:p>
            <a:pPr lvl="1"/>
            <a:r>
              <a:rPr lang="ja-JP" altLang="en-US" sz="1700" dirty="0"/>
              <a:t>スプーンに山盛りせずスライスカットで</a:t>
            </a:r>
            <a:endParaRPr lang="en-US" altLang="ja-JP" sz="1700" dirty="0"/>
          </a:p>
          <a:p>
            <a:r>
              <a:rPr kumimoji="1" lang="ja-JP" altLang="en-US" sz="2400" dirty="0"/>
              <a:t>代償法の決定</a:t>
            </a:r>
            <a:endParaRPr kumimoji="1" lang="en-US" altLang="ja-JP" sz="2400" dirty="0"/>
          </a:p>
          <a:p>
            <a:pPr lvl="1"/>
            <a:r>
              <a:rPr kumimoji="1" lang="ja-JP" altLang="en-US" sz="1700" dirty="0"/>
              <a:t>横向き嚥下・複数回嚥下・交互嚥下・うなずき嚥下など</a:t>
            </a:r>
            <a:endParaRPr kumimoji="1" lang="en-US" altLang="ja-JP" sz="1700" dirty="0"/>
          </a:p>
          <a:p>
            <a:r>
              <a:rPr lang="ja-JP" altLang="en-US" sz="2400" dirty="0"/>
              <a:t>咽頭残留、誤嚥物の喀出</a:t>
            </a:r>
            <a:endParaRPr lang="en-US" altLang="ja-JP" sz="2400" dirty="0"/>
          </a:p>
          <a:p>
            <a:pPr lvl="1"/>
            <a:r>
              <a:rPr lang="ja-JP" altLang="en-US" sz="1700" dirty="0"/>
              <a:t>嚥下後の咳払い・発声・息止め嚥下など</a:t>
            </a:r>
            <a:endParaRPr lang="en-US" altLang="ja-JP" sz="1700" dirty="0"/>
          </a:p>
          <a:p>
            <a:r>
              <a:rPr lang="ja-JP" altLang="en-US" sz="2400" dirty="0"/>
              <a:t>訓練により機能向上を図る</a:t>
            </a:r>
            <a:endParaRPr lang="en-US" altLang="ja-JP" sz="2400" dirty="0"/>
          </a:p>
          <a:p>
            <a:pPr lvl="1"/>
            <a:r>
              <a:rPr lang="ja-JP" altLang="en-US" sz="1700" dirty="0"/>
              <a:t>間接訓練（ファルセット、プッシング、シャキア、巻き鳥、メンデルソン）</a:t>
            </a:r>
            <a:endParaRPr lang="en-US" altLang="ja-JP" sz="1700" dirty="0"/>
          </a:p>
          <a:p>
            <a:pPr lvl="1"/>
            <a:r>
              <a:rPr lang="ja-JP" altLang="en-US" sz="1700" dirty="0"/>
              <a:t>直接訓練（ゼリー等の嚥下）</a:t>
            </a:r>
            <a:endParaRPr lang="en-US" altLang="ja-JP" sz="1700" dirty="0"/>
          </a:p>
          <a:p>
            <a:endParaRPr kumimoji="1" lang="ja-JP" altLang="en-US" sz="2400" dirty="0"/>
          </a:p>
        </p:txBody>
      </p:sp>
    </p:spTree>
    <p:extLst>
      <p:ext uri="{BB962C8B-B14F-4D97-AF65-F5344CB8AC3E}">
        <p14:creationId xmlns:p14="http://schemas.microsoft.com/office/powerpoint/2010/main" val="19404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heckerboard(across)">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checkerboard(across)">
                                      <p:cBhvr>
                                        <p:cTn id="21" dur="500"/>
                                        <p:tgtEl>
                                          <p:spTgt spid="7">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checkerboard(across)">
                                      <p:cBhvr>
                                        <p:cTn id="24" dur="500"/>
                                        <p:tgtEl>
                                          <p:spTgt spid="7">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checkerboard(across)">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checkerboard(across)">
                                      <p:cBhvr>
                                        <p:cTn id="32" dur="500"/>
                                        <p:tgtEl>
                                          <p:spTgt spid="7">
                                            <p:txEl>
                                              <p:pRg st="7" end="7"/>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checkerboard(across)">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checkerboard(across)">
                                      <p:cBhvr>
                                        <p:cTn id="40" dur="500"/>
                                        <p:tgtEl>
                                          <p:spTgt spid="7">
                                            <p:txEl>
                                              <p:pRg st="9" end="9"/>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43" dur="500"/>
                                        <p:tgtEl>
                                          <p:spTgt spid="7">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7">
                                            <p:txEl>
                                              <p:pRg st="11" end="11"/>
                                            </p:txEl>
                                          </p:spTgt>
                                        </p:tgtEl>
                                        <p:attrNameLst>
                                          <p:attrName>style.visibility</p:attrName>
                                        </p:attrNameLst>
                                      </p:cBhvr>
                                      <p:to>
                                        <p:strVal val="visible"/>
                                      </p:to>
                                    </p:set>
                                    <p:animEffect transition="in" filter="checkerboard(across)">
                                      <p:cBhvr>
                                        <p:cTn id="48" dur="500"/>
                                        <p:tgtEl>
                                          <p:spTgt spid="7">
                                            <p:txEl>
                                              <p:pRg st="11" end="11"/>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Effect transition="in" filter="checkerboard(across)">
                                      <p:cBhvr>
                                        <p:cTn id="51" dur="500"/>
                                        <p:tgtEl>
                                          <p:spTgt spid="7">
                                            <p:txEl>
                                              <p:pRg st="12" end="12"/>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7">
                                            <p:txEl>
                                              <p:pRg st="13" end="13"/>
                                            </p:txEl>
                                          </p:spTgt>
                                        </p:tgtEl>
                                        <p:attrNameLst>
                                          <p:attrName>style.visibility</p:attrName>
                                        </p:attrNameLst>
                                      </p:cBhvr>
                                      <p:to>
                                        <p:strVal val="visible"/>
                                      </p:to>
                                    </p:set>
                                    <p:animEffect transition="in" filter="checkerboard(across)">
                                      <p:cBhvr>
                                        <p:cTn id="54"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C40B0-D8A7-4A29-AD3B-CE469BE07BA3}"/>
              </a:ext>
            </a:extLst>
          </p:cNvPr>
          <p:cNvSpPr>
            <a:spLocks noGrp="1"/>
          </p:cNvSpPr>
          <p:nvPr>
            <p:ph type="title"/>
          </p:nvPr>
        </p:nvSpPr>
        <p:spPr/>
        <p:txBody>
          <a:bodyPr/>
          <a:lstStyle/>
          <a:p>
            <a:r>
              <a:rPr lang="ja-JP" altLang="en-US" dirty="0"/>
              <a:t>口から食べる意味</a:t>
            </a:r>
            <a:endParaRPr kumimoji="1" lang="ja-JP" altLang="en-US" dirty="0"/>
          </a:p>
        </p:txBody>
      </p:sp>
      <p:sp>
        <p:nvSpPr>
          <p:cNvPr id="3" name="日付プレースホルダー 2">
            <a:extLst>
              <a:ext uri="{FF2B5EF4-FFF2-40B4-BE49-F238E27FC236}">
                <a16:creationId xmlns:a16="http://schemas.microsoft.com/office/drawing/2014/main" id="{7DA47A74-2520-4077-8C28-0830BDB4C7F4}"/>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77283F42-BE75-47B2-8A34-429F77F70BDE}"/>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35CFED50-29DC-4A70-941E-BF871ADC74B8}"/>
              </a:ext>
            </a:extLst>
          </p:cNvPr>
          <p:cNvSpPr>
            <a:spLocks noGrp="1"/>
          </p:cNvSpPr>
          <p:nvPr>
            <p:ph type="sldNum" sz="quarter" idx="12"/>
          </p:nvPr>
        </p:nvSpPr>
        <p:spPr/>
        <p:txBody>
          <a:bodyPr/>
          <a:lstStyle/>
          <a:p>
            <a:fld id="{F49F01ED-581B-4AE8-AE8C-944D8F376957}" type="slidenum">
              <a:rPr lang="en-US" altLang="ja-JP" smtClean="0"/>
              <a:pPr/>
              <a:t>2</a:t>
            </a:fld>
            <a:endParaRPr lang="en-US" altLang="ja-JP"/>
          </a:p>
        </p:txBody>
      </p:sp>
      <p:sp>
        <p:nvSpPr>
          <p:cNvPr id="6" name="コンテンツ プレースホルダー 5">
            <a:extLst>
              <a:ext uri="{FF2B5EF4-FFF2-40B4-BE49-F238E27FC236}">
                <a16:creationId xmlns:a16="http://schemas.microsoft.com/office/drawing/2014/main" id="{76693BAF-CFC5-4E8A-BEBB-85B0F7827643}"/>
              </a:ext>
            </a:extLst>
          </p:cNvPr>
          <p:cNvSpPr>
            <a:spLocks noGrp="1"/>
          </p:cNvSpPr>
          <p:nvPr>
            <p:ph sz="quarter" idx="1"/>
          </p:nvPr>
        </p:nvSpPr>
        <p:spPr/>
        <p:txBody>
          <a:bodyPr/>
          <a:lstStyle/>
          <a:p>
            <a:r>
              <a:rPr lang="ja-JP" altLang="en-US" dirty="0"/>
              <a:t>生きるためのエネルギー確保</a:t>
            </a:r>
            <a:endParaRPr lang="en-US" altLang="ja-JP" dirty="0"/>
          </a:p>
          <a:p>
            <a:r>
              <a:rPr lang="ja-JP" altLang="en-US" dirty="0"/>
              <a:t>見た目、香り、味、食感を楽しむ</a:t>
            </a:r>
            <a:endParaRPr lang="en-US" altLang="ja-JP" dirty="0"/>
          </a:p>
          <a:p>
            <a:r>
              <a:rPr lang="ja-JP" altLang="en-US" dirty="0"/>
              <a:t>食材、献立から季節を感じる</a:t>
            </a:r>
            <a:endParaRPr lang="en-US" altLang="ja-JP" dirty="0"/>
          </a:p>
          <a:p>
            <a:r>
              <a:rPr kumimoji="1" lang="ja-JP" altLang="en-US" dirty="0"/>
              <a:t>咀嚼することで脳内の血流が</a:t>
            </a:r>
            <a:r>
              <a:rPr lang="ja-JP" altLang="en-US" dirty="0"/>
              <a:t>良くなる</a:t>
            </a:r>
            <a:endParaRPr lang="en-US" altLang="ja-JP" dirty="0"/>
          </a:p>
          <a:p>
            <a:r>
              <a:rPr lang="ja-JP" altLang="en-US" dirty="0"/>
              <a:t>料理の色合い、味、匂い、食感、歯ごたえ、音など、味覚・視覚・嗅覚・聴覚・触覚などの五感を通じ様々な情報を得ることが脳の活性化に繋がる。</a:t>
            </a:r>
            <a:endParaRPr lang="en-US" altLang="ja-JP" dirty="0"/>
          </a:p>
          <a:p>
            <a:r>
              <a:rPr lang="ja-JP" altLang="en-US" dirty="0"/>
              <a:t>家族や友人と会話を楽しみながら食事を摂ることで、より多くの神経ネットワークが働き、海馬や脳全体が刺激されると言われている。</a:t>
            </a:r>
            <a:endParaRPr lang="en-US" altLang="ja-JP" dirty="0"/>
          </a:p>
          <a:p>
            <a:endParaRPr kumimoji="1" lang="ja-JP" altLang="en-US" dirty="0"/>
          </a:p>
        </p:txBody>
      </p:sp>
    </p:spTree>
    <p:extLst>
      <p:ext uri="{BB962C8B-B14F-4D97-AF65-F5344CB8AC3E}">
        <p14:creationId xmlns:p14="http://schemas.microsoft.com/office/powerpoint/2010/main" val="387932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円/楕円 48"/>
          <p:cNvSpPr/>
          <p:nvPr/>
        </p:nvSpPr>
        <p:spPr>
          <a:xfrm>
            <a:off x="3946916" y="857232"/>
            <a:ext cx="5959085" cy="5643602"/>
          </a:xfrm>
          <a:prstGeom prst="ellipse">
            <a:avLst/>
          </a:prstGeom>
          <a:solidFill>
            <a:srgbClr val="FF99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96486" y="4071942"/>
            <a:ext cx="1470432" cy="500066"/>
          </a:xfrm>
          <a:prstGeom prst="ellipse">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path path="circle">
              <a:fillToRect l="50000" t="50000" r="50000" b="50000"/>
            </a:path>
            <a:tileRect/>
          </a:gra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36757" y="373356"/>
            <a:ext cx="8122920" cy="695000"/>
          </a:xfrm>
        </p:spPr>
        <p:txBody>
          <a:bodyPr/>
          <a:lstStyle/>
          <a:p>
            <a:r>
              <a:rPr kumimoji="1" lang="ja-JP" altLang="en-US" dirty="0"/>
              <a:t>食事前に再チェック</a:t>
            </a:r>
          </a:p>
        </p:txBody>
      </p:sp>
      <p:sp>
        <p:nvSpPr>
          <p:cNvPr id="58" name="スライド番号プレースホルダ 57"/>
          <p:cNvSpPr>
            <a:spLocks noGrp="1"/>
          </p:cNvSpPr>
          <p:nvPr>
            <p:ph type="sldNum" sz="quarter" idx="12"/>
          </p:nvPr>
        </p:nvSpPr>
        <p:spPr/>
        <p:txBody>
          <a:bodyPr/>
          <a:lstStyle/>
          <a:p>
            <a:fld id="{F49F01ED-581B-4AE8-AE8C-944D8F376957}" type="slidenum">
              <a:rPr lang="en-US" altLang="ja-JP" smtClean="0"/>
              <a:pPr/>
              <a:t>20</a:t>
            </a:fld>
            <a:endParaRPr lang="en-US" altLang="ja-JP"/>
          </a:p>
        </p:txBody>
      </p:sp>
      <p:grpSp>
        <p:nvGrpSpPr>
          <p:cNvPr id="3" name="グループ化 27"/>
          <p:cNvGrpSpPr/>
          <p:nvPr/>
        </p:nvGrpSpPr>
        <p:grpSpPr>
          <a:xfrm>
            <a:off x="464312" y="3214686"/>
            <a:ext cx="3327820" cy="3000396"/>
            <a:chOff x="1214414" y="2071678"/>
            <a:chExt cx="3571900" cy="3502050"/>
          </a:xfrm>
        </p:grpSpPr>
        <p:sp>
          <p:nvSpPr>
            <p:cNvPr id="4" name="円/楕円 3"/>
            <p:cNvSpPr/>
            <p:nvPr/>
          </p:nvSpPr>
          <p:spPr>
            <a:xfrm rot="20715770">
              <a:off x="3357554" y="2071678"/>
              <a:ext cx="714380" cy="78581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rot="21396386">
              <a:off x="3540103" y="2873220"/>
              <a:ext cx="571504" cy="135732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714612" y="4000504"/>
              <a:ext cx="1285884" cy="35719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21429508">
              <a:off x="2605075" y="4149632"/>
              <a:ext cx="285752" cy="135212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285984" y="5357826"/>
              <a:ext cx="571504" cy="21431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00364" y="4357694"/>
              <a:ext cx="1285884"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143372" y="3071810"/>
              <a:ext cx="142876"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071802" y="4500570"/>
              <a:ext cx="14287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143372" y="4500570"/>
              <a:ext cx="14287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214414" y="3643314"/>
              <a:ext cx="1857388"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1571604" y="5572140"/>
              <a:ext cx="321471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rot="17056423">
              <a:off x="3327238" y="3216202"/>
              <a:ext cx="796213" cy="26159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16643794">
              <a:off x="3122531" y="3227811"/>
              <a:ext cx="203335" cy="8572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500298" y="3500438"/>
              <a:ext cx="357190" cy="14287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stCxn id="4" idx="2"/>
            </p:cNvCxnSpPr>
            <p:nvPr/>
          </p:nvCxnSpPr>
          <p:spPr>
            <a:xfrm rot="10800000" flipV="1">
              <a:off x="2571737" y="2555450"/>
              <a:ext cx="797569" cy="730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3500430" y="242886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65"/>
          <p:cNvGrpSpPr/>
          <p:nvPr/>
        </p:nvGrpSpPr>
        <p:grpSpPr>
          <a:xfrm>
            <a:off x="5278044" y="2428868"/>
            <a:ext cx="3869558" cy="3124288"/>
            <a:chOff x="5286380" y="2442940"/>
            <a:chExt cx="3571900" cy="3124288"/>
          </a:xfrm>
        </p:grpSpPr>
        <p:sp>
          <p:nvSpPr>
            <p:cNvPr id="62" name="円/楕円 61"/>
            <p:cNvSpPr/>
            <p:nvPr/>
          </p:nvSpPr>
          <p:spPr>
            <a:xfrm>
              <a:off x="5572132" y="2928934"/>
              <a:ext cx="1357322" cy="500066"/>
            </a:xfrm>
            <a:prstGeom prst="ellipse">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path path="circle">
                <a:fillToRect l="50000" t="50000" r="50000" b="50000"/>
              </a:path>
              <a:tileRect/>
            </a:gra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rot="20715770">
              <a:off x="7392187" y="2442940"/>
              <a:ext cx="714380" cy="78581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rot="1755544">
              <a:off x="7480026" y="3050819"/>
              <a:ext cx="571504" cy="118773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rot="1208050">
              <a:off x="6636845" y="3971048"/>
              <a:ext cx="1071570" cy="35719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562530" y="3907811"/>
              <a:ext cx="285752" cy="120589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209582" y="4944513"/>
              <a:ext cx="571504" cy="21431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rot="444257">
              <a:off x="8083334" y="3139832"/>
              <a:ext cx="131054"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286380" y="3422500"/>
              <a:ext cx="1857388"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a:off x="5643570" y="5565640"/>
              <a:ext cx="321471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rot="17853943">
              <a:off x="7399204" y="3209702"/>
              <a:ext cx="796213" cy="26159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rot="17427242">
              <a:off x="7183107" y="3079774"/>
              <a:ext cx="280773" cy="88888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643702" y="3286124"/>
              <a:ext cx="357190" cy="14287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rot="10800000" flipV="1">
              <a:off x="6786578" y="2786058"/>
              <a:ext cx="79757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flipH="1" flipV="1">
              <a:off x="7509505" y="2800130"/>
              <a:ext cx="659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7429520" y="4208318"/>
              <a:ext cx="1357322" cy="13573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072330" y="3708252"/>
              <a:ext cx="1000132"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072330" y="3851128"/>
              <a:ext cx="71438" cy="150019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rot="185328" flipH="1">
              <a:off x="6819270" y="4352239"/>
              <a:ext cx="67608" cy="1069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858016" y="5137012"/>
              <a:ext cx="500066" cy="42862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8286776" y="3208186"/>
              <a:ext cx="428628" cy="7143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円/楕円 66"/>
          <p:cNvSpPr/>
          <p:nvPr/>
        </p:nvSpPr>
        <p:spPr>
          <a:xfrm>
            <a:off x="7197346" y="857232"/>
            <a:ext cx="2321735" cy="57150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2"/>
                </a:solidFill>
                <a:latin typeface="HGPｺﾞｼｯｸM" pitchFamily="50" charset="-128"/>
                <a:ea typeface="HGPｺﾞｼｯｸM" pitchFamily="50" charset="-128"/>
              </a:rPr>
              <a:t>意識は覚醒しているか</a:t>
            </a:r>
          </a:p>
        </p:txBody>
      </p:sp>
      <p:sp>
        <p:nvSpPr>
          <p:cNvPr id="68" name="円/楕円 67"/>
          <p:cNvSpPr/>
          <p:nvPr/>
        </p:nvSpPr>
        <p:spPr>
          <a:xfrm>
            <a:off x="5107782" y="1428736"/>
            <a:ext cx="2244344" cy="64294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2"/>
                </a:solidFill>
                <a:latin typeface="HGPｺﾞｼｯｸM" pitchFamily="50" charset="-128"/>
                <a:ea typeface="HGPｺﾞｼｯｸM" pitchFamily="50" charset="-128"/>
              </a:rPr>
              <a:t>食事は見えているか</a:t>
            </a:r>
          </a:p>
        </p:txBody>
      </p:sp>
      <p:sp>
        <p:nvSpPr>
          <p:cNvPr id="69" name="円/楕円 68"/>
          <p:cNvSpPr/>
          <p:nvPr/>
        </p:nvSpPr>
        <p:spPr>
          <a:xfrm>
            <a:off x="7816473" y="1714488"/>
            <a:ext cx="1857353" cy="71438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2"/>
                </a:solidFill>
                <a:latin typeface="HGPｺﾞｼｯｸM" pitchFamily="50" charset="-128"/>
                <a:ea typeface="HGPｺﾞｼｯｸM" pitchFamily="50" charset="-128"/>
              </a:rPr>
              <a:t>聞こえているか</a:t>
            </a:r>
          </a:p>
        </p:txBody>
      </p:sp>
      <p:sp>
        <p:nvSpPr>
          <p:cNvPr id="70" name="円/楕円 69"/>
          <p:cNvSpPr/>
          <p:nvPr/>
        </p:nvSpPr>
        <p:spPr>
          <a:xfrm>
            <a:off x="5494738" y="2214554"/>
            <a:ext cx="2166953" cy="50006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2"/>
                </a:solidFill>
                <a:latin typeface="HGPｺﾞｼｯｸM" pitchFamily="50" charset="-128"/>
                <a:ea typeface="HGPｺﾞｼｯｸM" pitchFamily="50" charset="-128"/>
              </a:rPr>
              <a:t>手は届くか</a:t>
            </a:r>
          </a:p>
        </p:txBody>
      </p:sp>
      <p:sp>
        <p:nvSpPr>
          <p:cNvPr id="71" name="円/楕円 70"/>
          <p:cNvSpPr/>
          <p:nvPr/>
        </p:nvSpPr>
        <p:spPr>
          <a:xfrm>
            <a:off x="4798217" y="3857628"/>
            <a:ext cx="2166953"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2"/>
                </a:solidFill>
                <a:latin typeface="HGPｺﾞｼｯｸM" pitchFamily="50" charset="-128"/>
                <a:ea typeface="HGPｺﾞｼｯｸM" pitchFamily="50" charset="-128"/>
              </a:rPr>
              <a:t>テーブルの高さは適当か</a:t>
            </a:r>
          </a:p>
        </p:txBody>
      </p:sp>
      <p:sp>
        <p:nvSpPr>
          <p:cNvPr id="72" name="円/楕円 71"/>
          <p:cNvSpPr/>
          <p:nvPr/>
        </p:nvSpPr>
        <p:spPr>
          <a:xfrm>
            <a:off x="6965171" y="5500702"/>
            <a:ext cx="2321700" cy="785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2"/>
                </a:solidFill>
                <a:latin typeface="HGPｺﾞｼｯｸM" pitchFamily="50" charset="-128"/>
                <a:ea typeface="HGPｺﾞｼｯｸM" pitchFamily="50" charset="-128"/>
              </a:rPr>
              <a:t>椅子、車イスは適当か</a:t>
            </a:r>
            <a:endParaRPr kumimoji="1" lang="ja-JP" altLang="en-US" sz="1600" dirty="0">
              <a:solidFill>
                <a:schemeClr val="tx2"/>
              </a:solidFill>
              <a:latin typeface="HGPｺﾞｼｯｸM" pitchFamily="50" charset="-128"/>
              <a:ea typeface="HGPｺﾞｼｯｸM" pitchFamily="50" charset="-128"/>
            </a:endParaRPr>
          </a:p>
        </p:txBody>
      </p:sp>
      <p:sp>
        <p:nvSpPr>
          <p:cNvPr id="52" name="円/楕円 51"/>
          <p:cNvSpPr/>
          <p:nvPr/>
        </p:nvSpPr>
        <p:spPr>
          <a:xfrm>
            <a:off x="3327786" y="2643182"/>
            <a:ext cx="2012170"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PｺﾞｼｯｸM" pitchFamily="50" charset="-128"/>
                <a:ea typeface="HGPｺﾞｼｯｸM" pitchFamily="50" charset="-128"/>
              </a:rPr>
              <a:t>気が逸れるものが周りにないか</a:t>
            </a:r>
          </a:p>
        </p:txBody>
      </p:sp>
      <p:sp>
        <p:nvSpPr>
          <p:cNvPr id="53" name="円/楕円 52"/>
          <p:cNvSpPr/>
          <p:nvPr/>
        </p:nvSpPr>
        <p:spPr>
          <a:xfrm>
            <a:off x="3881432" y="5000636"/>
            <a:ext cx="2357454" cy="785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ｺﾞｼｯｸM" pitchFamily="50" charset="-128"/>
                <a:ea typeface="HGPｺﾞｼｯｸM" pitchFamily="50" charset="-128"/>
              </a:rPr>
              <a:t>姿勢はくずれていないか</a:t>
            </a:r>
          </a:p>
        </p:txBody>
      </p:sp>
      <p:sp>
        <p:nvSpPr>
          <p:cNvPr id="57" name="フローチャート : 論理積ゲート 56"/>
          <p:cNvSpPr/>
          <p:nvPr/>
        </p:nvSpPr>
        <p:spPr>
          <a:xfrm rot="5656440">
            <a:off x="7601031" y="3837196"/>
            <a:ext cx="207702" cy="134863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82DBCB3-3F9B-44C4-82C0-7B66D5E6E206}"/>
              </a:ext>
            </a:extLst>
          </p:cNvPr>
          <p:cNvSpPr/>
          <p:nvPr/>
        </p:nvSpPr>
        <p:spPr>
          <a:xfrm>
            <a:off x="6485103" y="5251763"/>
            <a:ext cx="418136" cy="102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8936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heckerboard(across)">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checkerboard(across)">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heckerboard(across)">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heckerboard(across)">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checkerboard(across)">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checkerboard(across)">
                                      <p:cBhvr>
                                        <p:cTn id="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今日取り上げる症例</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21</a:t>
            </a:fld>
            <a:endParaRPr lang="en-US" altLang="ja-JP"/>
          </a:p>
        </p:txBody>
      </p:sp>
      <p:sp>
        <p:nvSpPr>
          <p:cNvPr id="6" name="コンテンツ プレースホルダ 5"/>
          <p:cNvSpPr>
            <a:spLocks noGrp="1"/>
          </p:cNvSpPr>
          <p:nvPr>
            <p:ph sz="quarter" idx="1"/>
          </p:nvPr>
        </p:nvSpPr>
        <p:spPr/>
        <p:txBody>
          <a:bodyPr/>
          <a:lstStyle/>
          <a:p>
            <a:r>
              <a:rPr kumimoji="1" lang="ja-JP" altLang="en-US" dirty="0"/>
              <a:t>１．食事に時間がかかる</a:t>
            </a:r>
            <a:endParaRPr kumimoji="1" lang="en-US" altLang="ja-JP" dirty="0"/>
          </a:p>
          <a:p>
            <a:r>
              <a:rPr kumimoji="1" lang="ja-JP" altLang="en-US" dirty="0"/>
              <a:t>２．詰め込む、早食い</a:t>
            </a:r>
            <a:endParaRPr kumimoji="1" lang="en-US" altLang="ja-JP" dirty="0"/>
          </a:p>
          <a:p>
            <a:r>
              <a:rPr lang="ja-JP" altLang="en-US" dirty="0"/>
              <a:t>２．肺炎をおこす、繰り返す</a:t>
            </a:r>
            <a:endParaRPr lang="en-US" altLang="ja-JP" dirty="0"/>
          </a:p>
          <a:p>
            <a:r>
              <a:rPr kumimoji="1" lang="ja-JP" altLang="en-US" dirty="0"/>
              <a:t>３．むせる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63702" y="3068959"/>
            <a:ext cx="8496944" cy="1596757"/>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67624" y="3933056"/>
            <a:ext cx="8496944" cy="1656183"/>
          </a:xfrm>
          <a:prstGeom prst="rect">
            <a:avLst/>
          </a:prstGeom>
          <a:solidFill>
            <a:schemeClr val="accent3">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63702" y="1301708"/>
            <a:ext cx="8496944" cy="1767251"/>
          </a:xfrm>
          <a:prstGeom prst="rect">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6"/>
          <p:cNvSpPr>
            <a:spLocks noGrp="1"/>
          </p:cNvSpPr>
          <p:nvPr>
            <p:ph type="title"/>
          </p:nvPr>
        </p:nvSpPr>
        <p:spPr/>
        <p:txBody>
          <a:bodyPr/>
          <a:lstStyle/>
          <a:p>
            <a:r>
              <a:rPr kumimoji="1" lang="ja-JP" altLang="en-US" dirty="0"/>
              <a:t>なぜ食事に時間がかかるのか、その原因は？</a:t>
            </a:r>
          </a:p>
        </p:txBody>
      </p:sp>
      <p:sp>
        <p:nvSpPr>
          <p:cNvPr id="4" name="日付プレースホルダ 3"/>
          <p:cNvSpPr>
            <a:spLocks noGrp="1"/>
          </p:cNvSpPr>
          <p:nvPr>
            <p:ph type="dt" sz="half" idx="10"/>
          </p:nvPr>
        </p:nvSpPr>
        <p:spPr/>
        <p:txBody>
          <a:bodyPr/>
          <a:lstStyle/>
          <a:p>
            <a:fld id="{18608378-4DEA-486B-A671-907C18C772EE}" type="datetime1">
              <a:rPr lang="ja-JP" altLang="en-US" smtClean="0"/>
              <a:pPr/>
              <a:t>2017/10/20</a:t>
            </a:fld>
            <a:endParaRPr lang="en-US" altLang="ja-JP" dirty="0"/>
          </a:p>
        </p:txBody>
      </p:sp>
      <p:sp>
        <p:nvSpPr>
          <p:cNvPr id="5" name="フッター プレースホルダ 4"/>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6" name="スライド番号プレースホルダ 5"/>
          <p:cNvSpPr>
            <a:spLocks noGrp="1"/>
          </p:cNvSpPr>
          <p:nvPr>
            <p:ph type="sldNum" sz="quarter" idx="12"/>
          </p:nvPr>
        </p:nvSpPr>
        <p:spPr/>
        <p:txBody>
          <a:bodyPr/>
          <a:lstStyle/>
          <a:p>
            <a:fld id="{2B73EF0F-5C22-4DB5-BAC4-6FFA2A986FA2}" type="slidenum">
              <a:rPr lang="en-US" altLang="ja-JP" smtClean="0"/>
              <a:pPr/>
              <a:t>22</a:t>
            </a:fld>
            <a:endParaRPr lang="en-US" altLang="ja-JP"/>
          </a:p>
        </p:txBody>
      </p:sp>
      <p:sp>
        <p:nvSpPr>
          <p:cNvPr id="16" name="テキスト ボックス 15"/>
          <p:cNvSpPr txBox="1"/>
          <p:nvPr/>
        </p:nvSpPr>
        <p:spPr>
          <a:xfrm>
            <a:off x="704528" y="1272369"/>
            <a:ext cx="7848872" cy="4401205"/>
          </a:xfrm>
          <a:prstGeom prst="rect">
            <a:avLst/>
          </a:prstGeom>
          <a:noFill/>
        </p:spPr>
        <p:txBody>
          <a:bodyPr wrap="square" rtlCol="0">
            <a:spAutoFit/>
          </a:bodyPr>
          <a:lstStyle/>
          <a:p>
            <a:r>
              <a:rPr lang="ja-JP" altLang="en-US" sz="2800" dirty="0"/>
              <a:t>・食事に関心がない、見てない、見えていない</a:t>
            </a:r>
            <a:endParaRPr lang="en-US" altLang="ja-JP" sz="2800" dirty="0"/>
          </a:p>
          <a:p>
            <a:r>
              <a:rPr lang="ja-JP" altLang="en-US" sz="2800" dirty="0"/>
              <a:t>・ｽﾌﾟｰﾝ、箸などの把持ができていない</a:t>
            </a:r>
            <a:endParaRPr lang="en-US" altLang="ja-JP" sz="2800" dirty="0"/>
          </a:p>
          <a:p>
            <a:r>
              <a:rPr lang="ja-JP" altLang="en-US" sz="2800" dirty="0"/>
              <a:t>・食事を口腔内に上手く運ぶことができていない</a:t>
            </a:r>
            <a:endParaRPr lang="en-US" altLang="ja-JP" sz="2800" dirty="0"/>
          </a:p>
          <a:p>
            <a:r>
              <a:rPr lang="ja-JP" altLang="en-US" sz="2800" dirty="0"/>
              <a:t>・座位を保つことが出来ていない</a:t>
            </a:r>
            <a:endParaRPr lang="en-US" altLang="ja-JP" sz="2800" dirty="0"/>
          </a:p>
          <a:p>
            <a:r>
              <a:rPr lang="ja-JP" altLang="en-US" sz="2800" dirty="0"/>
              <a:t>・口唇閉鎖ができていない</a:t>
            </a:r>
            <a:endParaRPr lang="en-US" altLang="ja-JP" sz="2800" dirty="0"/>
          </a:p>
          <a:p>
            <a:r>
              <a:rPr lang="ja-JP" altLang="en-US" sz="2800" dirty="0"/>
              <a:t>・咀嚼が出来ていない</a:t>
            </a:r>
            <a:endParaRPr lang="en-US" altLang="ja-JP" sz="2800" dirty="0"/>
          </a:p>
          <a:p>
            <a:r>
              <a:rPr lang="ja-JP" altLang="en-US" sz="2800" dirty="0"/>
              <a:t>・舌が動いていない</a:t>
            </a:r>
            <a:endParaRPr lang="en-US" altLang="ja-JP" sz="2800" dirty="0"/>
          </a:p>
          <a:p>
            <a:r>
              <a:rPr lang="ja-JP" altLang="en-US" sz="2800" dirty="0"/>
              <a:t>・嚥下反射が誘発されない</a:t>
            </a:r>
            <a:endParaRPr lang="en-US" altLang="ja-JP" sz="2800" dirty="0"/>
          </a:p>
          <a:p>
            <a:r>
              <a:rPr lang="ja-JP" altLang="en-US" sz="2800" dirty="0"/>
              <a:t>・喉頭挙上が困難</a:t>
            </a:r>
            <a:endParaRPr lang="en-US" altLang="ja-JP" sz="2800" dirty="0"/>
          </a:p>
          <a:p>
            <a:r>
              <a:rPr kumimoji="1" lang="ja-JP" altLang="en-US" sz="2800" dirty="0"/>
              <a:t>・通過障害がある</a:t>
            </a:r>
          </a:p>
        </p:txBody>
      </p:sp>
      <p:sp>
        <p:nvSpPr>
          <p:cNvPr id="21" name="正方形/長方形 20"/>
          <p:cNvSpPr/>
          <p:nvPr/>
        </p:nvSpPr>
        <p:spPr>
          <a:xfrm>
            <a:off x="7687557" y="2636920"/>
            <a:ext cx="1440160" cy="4320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先行期</a:t>
            </a:r>
          </a:p>
        </p:txBody>
      </p:sp>
      <p:sp>
        <p:nvSpPr>
          <p:cNvPr id="22" name="正方形/長方形 21"/>
          <p:cNvSpPr/>
          <p:nvPr/>
        </p:nvSpPr>
        <p:spPr>
          <a:xfrm>
            <a:off x="7039485" y="3472971"/>
            <a:ext cx="2088232" cy="74996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準備期</a:t>
            </a:r>
          </a:p>
          <a:p>
            <a:pPr algn="ctr"/>
            <a:r>
              <a:rPr kumimoji="1" lang="ja-JP" altLang="en-US" sz="2400" dirty="0">
                <a:solidFill>
                  <a:schemeClr val="tx1"/>
                </a:solidFill>
              </a:rPr>
              <a:t>口腔期</a:t>
            </a:r>
          </a:p>
        </p:txBody>
      </p:sp>
      <p:sp>
        <p:nvSpPr>
          <p:cNvPr id="23" name="正方形/長方形 22"/>
          <p:cNvSpPr/>
          <p:nvPr/>
        </p:nvSpPr>
        <p:spPr>
          <a:xfrm>
            <a:off x="7615549" y="4878880"/>
            <a:ext cx="1512168" cy="432048"/>
          </a:xfrm>
          <a:prstGeom prst="rect">
            <a:avLst/>
          </a:prstGeom>
          <a:solidFill>
            <a:schemeClr val="accent3">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咽頭期</a:t>
            </a:r>
          </a:p>
        </p:txBody>
      </p:sp>
    </p:spTree>
    <p:extLst>
      <p:ext uri="{BB962C8B-B14F-4D97-AF65-F5344CB8AC3E}">
        <p14:creationId xmlns:p14="http://schemas.microsoft.com/office/powerpoint/2010/main" val="342150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32520" y="4077072"/>
            <a:ext cx="5544616" cy="576064"/>
          </a:xfrm>
          <a:prstGeom prst="rect">
            <a:avLst/>
          </a:prstGeom>
          <a:solidFill>
            <a:schemeClr val="accent6">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32520" y="1340768"/>
            <a:ext cx="5544616"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問題点</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23</a:t>
            </a:fld>
            <a:endParaRPr lang="en-US" altLang="ja-JP"/>
          </a:p>
        </p:txBody>
      </p:sp>
      <p:sp>
        <p:nvSpPr>
          <p:cNvPr id="5" name="日付プレースホルダ 4"/>
          <p:cNvSpPr>
            <a:spLocks noGrp="1"/>
          </p:cNvSpPr>
          <p:nvPr>
            <p:ph type="dt" sz="half" idx="10"/>
          </p:nvPr>
        </p:nvSpPr>
        <p:spPr/>
        <p:txBody>
          <a:bodyPr/>
          <a:lstStyle/>
          <a:p>
            <a:fld id="{FC2B16FB-B3B8-4B74-B2F3-A636581BB780}"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9" name="正方形/長方形 8"/>
          <p:cNvSpPr/>
          <p:nvPr/>
        </p:nvSpPr>
        <p:spPr>
          <a:xfrm>
            <a:off x="6465168" y="2946182"/>
            <a:ext cx="144016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先行期</a:t>
            </a:r>
          </a:p>
        </p:txBody>
      </p:sp>
      <p:sp>
        <p:nvSpPr>
          <p:cNvPr id="10" name="正方形/長方形 9"/>
          <p:cNvSpPr/>
          <p:nvPr/>
        </p:nvSpPr>
        <p:spPr>
          <a:xfrm>
            <a:off x="6424219" y="4153450"/>
            <a:ext cx="2016224" cy="44043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口腔準備期</a:t>
            </a:r>
          </a:p>
        </p:txBody>
      </p:sp>
      <p:sp>
        <p:nvSpPr>
          <p:cNvPr id="12" name="テキスト ボックス 11"/>
          <p:cNvSpPr txBox="1"/>
          <p:nvPr/>
        </p:nvSpPr>
        <p:spPr>
          <a:xfrm>
            <a:off x="632520" y="1412776"/>
            <a:ext cx="5250155" cy="2677656"/>
          </a:xfrm>
          <a:prstGeom prst="rect">
            <a:avLst/>
          </a:prstGeom>
          <a:noFill/>
        </p:spPr>
        <p:txBody>
          <a:bodyPr wrap="none" rtlCol="0">
            <a:spAutoFit/>
          </a:bodyPr>
          <a:lstStyle/>
          <a:p>
            <a:r>
              <a:rPr lang="ja-JP" altLang="en-US" sz="2800" dirty="0"/>
              <a:t>スプーンの保持が不十分。</a:t>
            </a:r>
            <a:endParaRPr lang="en-US" altLang="ja-JP" sz="2800" dirty="0"/>
          </a:p>
          <a:p>
            <a:r>
              <a:rPr lang="ja-JP" altLang="en-US" sz="2800" dirty="0"/>
              <a:t>上肢の運動機能低下。</a:t>
            </a:r>
            <a:endParaRPr lang="en-US" altLang="ja-JP" sz="2800" dirty="0"/>
          </a:p>
          <a:p>
            <a:r>
              <a:rPr lang="ja-JP" altLang="en-US" sz="2800" dirty="0"/>
              <a:t>手首の廻旋運動ができていない。</a:t>
            </a:r>
            <a:br>
              <a:rPr lang="en-US" altLang="ja-JP" sz="2800" dirty="0"/>
            </a:br>
            <a:r>
              <a:rPr lang="ja-JP" altLang="en-US" sz="2800" dirty="0"/>
              <a:t>⇒口腔内にスプーンが入らない。</a:t>
            </a:r>
            <a:endParaRPr lang="en-US" altLang="ja-JP" sz="2800" dirty="0"/>
          </a:p>
          <a:p>
            <a:r>
              <a:rPr lang="ja-JP" altLang="en-US" sz="2800" dirty="0"/>
              <a:t>口腔に入れる前にこぼれる。</a:t>
            </a:r>
            <a:endParaRPr lang="en-US" altLang="ja-JP" sz="2800" dirty="0"/>
          </a:p>
          <a:p>
            <a:endParaRPr kumimoji="1" lang="ja-JP" altLang="en-US" sz="2800" dirty="0"/>
          </a:p>
        </p:txBody>
      </p:sp>
      <p:sp>
        <p:nvSpPr>
          <p:cNvPr id="13" name="テキスト ボックス 12"/>
          <p:cNvSpPr txBox="1"/>
          <p:nvPr/>
        </p:nvSpPr>
        <p:spPr>
          <a:xfrm>
            <a:off x="632520" y="4149080"/>
            <a:ext cx="5618846" cy="523220"/>
          </a:xfrm>
          <a:prstGeom prst="rect">
            <a:avLst/>
          </a:prstGeom>
          <a:noFill/>
        </p:spPr>
        <p:txBody>
          <a:bodyPr wrap="none" rtlCol="0">
            <a:spAutoFit/>
          </a:bodyPr>
          <a:lstStyle/>
          <a:p>
            <a:r>
              <a:rPr lang="ja-JP" altLang="en-US" sz="2800" dirty="0"/>
              <a:t>口唇閉鎖が不十分なためこぼれる。</a:t>
            </a:r>
            <a:endParaRPr lang="en-US" altLang="ja-JP"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ja-JP" altLang="en-US" sz="3600" dirty="0">
                <a:latin typeface="HGPｺﾞｼｯｸM" pitchFamily="50" charset="-128"/>
                <a:ea typeface="HGPｺﾞｼｯｸM" pitchFamily="50" charset="-128"/>
              </a:rPr>
              <a:t>対処法</a:t>
            </a:r>
          </a:p>
        </p:txBody>
      </p:sp>
      <p:sp>
        <p:nvSpPr>
          <p:cNvPr id="9" name="スライド番号プレースホルダ 8"/>
          <p:cNvSpPr>
            <a:spLocks noGrp="1"/>
          </p:cNvSpPr>
          <p:nvPr>
            <p:ph type="sldNum" sz="quarter" idx="12"/>
          </p:nvPr>
        </p:nvSpPr>
        <p:spPr/>
        <p:txBody>
          <a:bodyPr/>
          <a:lstStyle/>
          <a:p>
            <a:pPr>
              <a:defRPr/>
            </a:pPr>
            <a:fld id="{FC1D0D94-9FE1-4347-B3C5-4B76D1DF085C}" type="slidenum">
              <a:rPr lang="ja-JP" altLang="en-US" smtClean="0"/>
              <a:pPr>
                <a:defRPr/>
              </a:pPr>
              <a:t>24</a:t>
            </a:fld>
            <a:endParaRPr lang="en-US" altLang="ja-JP"/>
          </a:p>
        </p:txBody>
      </p:sp>
      <p:sp>
        <p:nvSpPr>
          <p:cNvPr id="13" name="コンテンツ プレースホルダ 12"/>
          <p:cNvSpPr>
            <a:spLocks noGrp="1"/>
          </p:cNvSpPr>
          <p:nvPr>
            <p:ph sz="quarter" idx="1"/>
          </p:nvPr>
        </p:nvSpPr>
        <p:spPr/>
        <p:txBody>
          <a:bodyPr>
            <a:normAutofit/>
          </a:bodyPr>
          <a:lstStyle/>
          <a:p>
            <a:r>
              <a:rPr kumimoji="1" lang="ja-JP" altLang="en-US" sz="2800" dirty="0"/>
              <a:t>機能に見合った自助具を選択し、使用してもらう</a:t>
            </a:r>
            <a:endParaRPr kumimoji="1" lang="en-US" altLang="ja-JP" sz="2800" dirty="0"/>
          </a:p>
          <a:p>
            <a:r>
              <a:rPr lang="ja-JP" altLang="en-US" sz="2800" dirty="0"/>
              <a:t>介助で食べていただく</a:t>
            </a:r>
            <a:endParaRPr lang="en-US" altLang="ja-JP" sz="2800" dirty="0"/>
          </a:p>
          <a:p>
            <a:r>
              <a:rPr kumimoji="1" lang="ja-JP" altLang="en-US" sz="2800" dirty="0"/>
              <a:t>口唇閉鎖を促す</a:t>
            </a:r>
          </a:p>
        </p:txBody>
      </p:sp>
      <p:sp>
        <p:nvSpPr>
          <p:cNvPr id="5" name="日付プレースホルダ 4"/>
          <p:cNvSpPr>
            <a:spLocks noGrp="1"/>
          </p:cNvSpPr>
          <p:nvPr>
            <p:ph type="dt" sz="half" idx="10"/>
          </p:nvPr>
        </p:nvSpPr>
        <p:spPr/>
        <p:txBody>
          <a:bodyPr/>
          <a:lstStyle/>
          <a:p>
            <a:fld id="{6B16AC34-5B33-43F4-B748-65D6AFC4FB56}"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88504" y="1196752"/>
            <a:ext cx="7704856" cy="2376264"/>
          </a:xfrm>
          <a:prstGeom prst="rect">
            <a:avLst/>
          </a:prstGeom>
          <a:solidFill>
            <a:schemeClr val="accent6">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p:txBody>
          <a:bodyPr/>
          <a:lstStyle/>
          <a:p>
            <a:r>
              <a:rPr kumimoji="1" lang="ja-JP" altLang="en-US" dirty="0"/>
              <a:t>問題点</a:t>
            </a:r>
          </a:p>
        </p:txBody>
      </p:sp>
      <p:sp>
        <p:nvSpPr>
          <p:cNvPr id="2" name="日付プレースホルダ 1"/>
          <p:cNvSpPr>
            <a:spLocks noGrp="1"/>
          </p:cNvSpPr>
          <p:nvPr>
            <p:ph type="dt" sz="half" idx="10"/>
          </p:nvPr>
        </p:nvSpPr>
        <p:spPr/>
        <p:txBody>
          <a:bodyPr/>
          <a:lstStyle/>
          <a:p>
            <a:fld id="{6B93C834-4B36-4023-99A5-7748644E9DDA}" type="datetime1">
              <a:rPr lang="ja-JP" altLang="en-US" smtClean="0"/>
              <a:pPr/>
              <a:t>2017/10/20</a:t>
            </a:fld>
            <a:endParaRPr lang="en-US" altLang="ja-JP" dirty="0"/>
          </a:p>
        </p:txBody>
      </p:sp>
      <p:sp>
        <p:nvSpPr>
          <p:cNvPr id="3" name="フッター プレースホルダ 2"/>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4" name="スライド番号プレースホルダ 3"/>
          <p:cNvSpPr>
            <a:spLocks noGrp="1"/>
          </p:cNvSpPr>
          <p:nvPr>
            <p:ph type="sldNum" sz="quarter" idx="12"/>
          </p:nvPr>
        </p:nvSpPr>
        <p:spPr/>
        <p:txBody>
          <a:bodyPr/>
          <a:lstStyle/>
          <a:p>
            <a:fld id="{5AA01E78-011B-448B-A2E5-47BB18B22136}" type="slidenum">
              <a:rPr lang="en-US" altLang="ja-JP" smtClean="0"/>
              <a:pPr/>
              <a:t>25</a:t>
            </a:fld>
            <a:endParaRPr lang="en-US" altLang="ja-JP"/>
          </a:p>
        </p:txBody>
      </p:sp>
      <p:sp>
        <p:nvSpPr>
          <p:cNvPr id="11" name="正方形/長方形 10"/>
          <p:cNvSpPr/>
          <p:nvPr/>
        </p:nvSpPr>
        <p:spPr>
          <a:xfrm>
            <a:off x="6249144" y="3712840"/>
            <a:ext cx="1944216" cy="44043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口腔準備期</a:t>
            </a:r>
          </a:p>
        </p:txBody>
      </p:sp>
      <p:sp>
        <p:nvSpPr>
          <p:cNvPr id="12" name="テキスト ボックス 11"/>
          <p:cNvSpPr txBox="1"/>
          <p:nvPr/>
        </p:nvSpPr>
        <p:spPr>
          <a:xfrm>
            <a:off x="632520" y="1556792"/>
            <a:ext cx="7511993" cy="1815882"/>
          </a:xfrm>
          <a:prstGeom prst="rect">
            <a:avLst/>
          </a:prstGeom>
          <a:noFill/>
        </p:spPr>
        <p:txBody>
          <a:bodyPr wrap="none" rtlCol="0">
            <a:spAutoFit/>
          </a:bodyPr>
          <a:lstStyle/>
          <a:p>
            <a:r>
              <a:rPr lang="ja-JP" altLang="en-US" sz="2800" dirty="0"/>
              <a:t>舌の動きが悪い</a:t>
            </a:r>
            <a:endParaRPr lang="en-US" altLang="ja-JP" sz="2800" dirty="0"/>
          </a:p>
          <a:p>
            <a:r>
              <a:rPr lang="ja-JP" altLang="en-US" sz="2800" dirty="0"/>
              <a:t>特に舌尖が挙上していない（奥舌の挙上は良好）</a:t>
            </a:r>
            <a:endParaRPr lang="en-US" altLang="ja-JP" sz="2800" dirty="0"/>
          </a:p>
          <a:p>
            <a:r>
              <a:rPr lang="ja-JP" altLang="en-US" sz="2800" dirty="0"/>
              <a:t>舌下部へ液体が貯留したままになっている</a:t>
            </a:r>
            <a:endParaRPr lang="en-US" altLang="ja-JP" sz="2800" dirty="0"/>
          </a:p>
          <a:p>
            <a:r>
              <a:rPr lang="ja-JP" altLang="en-US" sz="2800" dirty="0"/>
              <a:t>口唇が閉鎖していない</a:t>
            </a:r>
            <a:endParaRPr lang="en-US" altLang="ja-JP"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対処法</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26</a:t>
            </a:fld>
            <a:endParaRPr lang="en-US" altLang="ja-JP"/>
          </a:p>
        </p:txBody>
      </p:sp>
      <p:sp>
        <p:nvSpPr>
          <p:cNvPr id="6" name="コンテンツ プレースホルダ 5"/>
          <p:cNvSpPr>
            <a:spLocks noGrp="1"/>
          </p:cNvSpPr>
          <p:nvPr>
            <p:ph sz="quarter" idx="1"/>
          </p:nvPr>
        </p:nvSpPr>
        <p:spPr/>
        <p:txBody>
          <a:bodyPr/>
          <a:lstStyle/>
          <a:p>
            <a:r>
              <a:rPr kumimoji="1" lang="ja-JP" altLang="en-US" dirty="0"/>
              <a:t>一口量を多くする</a:t>
            </a:r>
            <a:endParaRPr kumimoji="1" lang="en-US" altLang="ja-JP" dirty="0"/>
          </a:p>
          <a:p>
            <a:r>
              <a:rPr lang="ja-JP" altLang="en-US" dirty="0"/>
              <a:t>食事形態を変える</a:t>
            </a:r>
            <a:endParaRPr lang="en-US" altLang="ja-JP" dirty="0"/>
          </a:p>
          <a:p>
            <a:r>
              <a:rPr kumimoji="1" lang="ja-JP" altLang="en-US" dirty="0"/>
              <a:t>口唇閉鎖を促す</a:t>
            </a:r>
            <a:endParaRPr kumimoji="1" lang="en-US" altLang="ja-JP" dirty="0"/>
          </a:p>
          <a:p>
            <a:r>
              <a:rPr lang="ja-JP" altLang="en-US" dirty="0"/>
              <a:t>舌に刺激を入れながら食事を入れる</a:t>
            </a:r>
            <a:endParaRPr kumimoji="1" lang="en-US" altLang="ja-JP" dirty="0"/>
          </a:p>
          <a:p>
            <a:r>
              <a:rPr kumimoji="1" lang="ja-JP" altLang="en-US" dirty="0"/>
              <a:t>奥舌、咽頭の近くに食事を入れる</a:t>
            </a:r>
            <a:endParaRPr kumimoji="1" lang="en-US" altLang="ja-JP" dirty="0"/>
          </a:p>
          <a:p>
            <a:r>
              <a:rPr kumimoji="1" lang="ja-JP" altLang="en-US" dirty="0"/>
              <a:t>体幹を後方へ倒した状態で食べていただく</a:t>
            </a:r>
            <a:endParaRPr kumimoji="1" lang="en-US"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ja-JP" altLang="en-US" sz="3600" dirty="0">
                <a:latin typeface="HGPｺﾞｼｯｸM" pitchFamily="50" charset="-128"/>
                <a:ea typeface="HGPｺﾞｼｯｸM" pitchFamily="50" charset="-128"/>
              </a:rPr>
              <a:t>対処法</a:t>
            </a:r>
          </a:p>
        </p:txBody>
      </p:sp>
      <p:sp>
        <p:nvSpPr>
          <p:cNvPr id="9" name="スライド番号プレースホルダ 8"/>
          <p:cNvSpPr>
            <a:spLocks noGrp="1"/>
          </p:cNvSpPr>
          <p:nvPr>
            <p:ph type="sldNum" sz="quarter" idx="12"/>
          </p:nvPr>
        </p:nvSpPr>
        <p:spPr/>
        <p:txBody>
          <a:bodyPr/>
          <a:lstStyle/>
          <a:p>
            <a:pPr>
              <a:defRPr/>
            </a:pPr>
            <a:fld id="{FC1D0D94-9FE1-4347-B3C5-4B76D1DF085C}" type="slidenum">
              <a:rPr lang="ja-JP" altLang="en-US" smtClean="0"/>
              <a:pPr>
                <a:defRPr/>
              </a:pPr>
              <a:t>27</a:t>
            </a:fld>
            <a:endParaRPr lang="en-US" altLang="ja-JP"/>
          </a:p>
        </p:txBody>
      </p:sp>
      <p:sp>
        <p:nvSpPr>
          <p:cNvPr id="13" name="コンテンツ プレースホルダ 12"/>
          <p:cNvSpPr>
            <a:spLocks noGrp="1"/>
          </p:cNvSpPr>
          <p:nvPr>
            <p:ph sz="quarter" idx="1"/>
          </p:nvPr>
        </p:nvSpPr>
        <p:spPr/>
        <p:txBody>
          <a:bodyPr>
            <a:normAutofit/>
          </a:bodyPr>
          <a:lstStyle/>
          <a:p>
            <a:r>
              <a:rPr kumimoji="1" lang="ja-JP" altLang="en-US" sz="2800" dirty="0"/>
              <a:t>機能に見合った自助具を選択し、使用してもらう</a:t>
            </a:r>
            <a:endParaRPr kumimoji="1" lang="en-US" altLang="ja-JP" sz="2800" dirty="0"/>
          </a:p>
          <a:p>
            <a:r>
              <a:rPr lang="ja-JP" altLang="en-US" sz="2800" dirty="0"/>
              <a:t>介助で食べていただく</a:t>
            </a:r>
            <a:endParaRPr lang="en-US" altLang="ja-JP" sz="2800" dirty="0"/>
          </a:p>
          <a:p>
            <a:r>
              <a:rPr kumimoji="1" lang="ja-JP" altLang="en-US" sz="2800" dirty="0"/>
              <a:t>口唇閉鎖を促す</a:t>
            </a:r>
            <a:endParaRPr kumimoji="1" lang="en-US" altLang="ja-JP" sz="2800" dirty="0"/>
          </a:p>
          <a:p>
            <a:r>
              <a:rPr lang="ja-JP" altLang="en-US" sz="2800" dirty="0"/>
              <a:t>一口量を多くする</a:t>
            </a:r>
            <a:endParaRPr lang="en-US" altLang="ja-JP" sz="2800" dirty="0"/>
          </a:p>
          <a:p>
            <a:r>
              <a:rPr lang="ja-JP" altLang="en-US" sz="2800" dirty="0"/>
              <a:t>食事形態を変える</a:t>
            </a:r>
            <a:endParaRPr lang="en-US" altLang="ja-JP" sz="2800" dirty="0"/>
          </a:p>
          <a:p>
            <a:r>
              <a:rPr lang="ja-JP" altLang="en-US" sz="2800" dirty="0"/>
              <a:t>舌に刺激を入れながら食事を入れる</a:t>
            </a:r>
            <a:endParaRPr lang="en-US" altLang="ja-JP" sz="2800" dirty="0"/>
          </a:p>
          <a:p>
            <a:r>
              <a:rPr lang="ja-JP" altLang="en-US" sz="2800" dirty="0"/>
              <a:t>奥舌、咽頭の近くに食事を入れる</a:t>
            </a:r>
            <a:endParaRPr lang="en-US" altLang="ja-JP" sz="2800" dirty="0"/>
          </a:p>
          <a:p>
            <a:r>
              <a:rPr lang="ja-JP" altLang="en-US" sz="2800" dirty="0"/>
              <a:t>体幹を後方へ倒した状態で食べていただく</a:t>
            </a:r>
            <a:endParaRPr lang="en-US" altLang="ja-JP" sz="2800" dirty="0"/>
          </a:p>
          <a:p>
            <a:endParaRPr kumimoji="1" lang="ja-JP" altLang="en-US" sz="2800" dirty="0"/>
          </a:p>
        </p:txBody>
      </p:sp>
      <p:sp>
        <p:nvSpPr>
          <p:cNvPr id="5" name="日付プレースホルダ 4"/>
          <p:cNvSpPr>
            <a:spLocks noGrp="1"/>
          </p:cNvSpPr>
          <p:nvPr>
            <p:ph type="dt" sz="half" idx="10"/>
          </p:nvPr>
        </p:nvSpPr>
        <p:spPr/>
        <p:txBody>
          <a:bodyPr/>
          <a:lstStyle/>
          <a:p>
            <a:fld id="{6B16AC34-5B33-43F4-B748-65D6AFC4FB56}"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Tree>
    <p:extLst>
      <p:ext uri="{BB962C8B-B14F-4D97-AF65-F5344CB8AC3E}">
        <p14:creationId xmlns:p14="http://schemas.microsoft.com/office/powerpoint/2010/main" val="12725287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2" y="4293096"/>
            <a:ext cx="8208912" cy="504056"/>
          </a:xfrm>
          <a:prstGeom prst="rect">
            <a:avLst/>
          </a:prstGeom>
          <a:solidFill>
            <a:schemeClr val="accent3">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560512" y="2564904"/>
            <a:ext cx="8208912" cy="2232248"/>
          </a:xfrm>
          <a:prstGeom prst="rect">
            <a:avLst/>
          </a:prstGeom>
          <a:solidFill>
            <a:schemeClr val="accent6">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問題点</a:t>
            </a:r>
          </a:p>
        </p:txBody>
      </p:sp>
      <p:sp>
        <p:nvSpPr>
          <p:cNvPr id="4" name="スライド番号プレースホルダ 3"/>
          <p:cNvSpPr>
            <a:spLocks noGrp="1"/>
          </p:cNvSpPr>
          <p:nvPr>
            <p:ph type="sldNum" sz="quarter" idx="12"/>
          </p:nvPr>
        </p:nvSpPr>
        <p:spPr/>
        <p:txBody>
          <a:bodyPr/>
          <a:lstStyle/>
          <a:p>
            <a:fld id="{F49F01ED-581B-4AE8-AE8C-944D8F376957}" type="slidenum">
              <a:rPr lang="en-US" altLang="ja-JP" smtClean="0"/>
              <a:pPr/>
              <a:t>28</a:t>
            </a:fld>
            <a:endParaRPr lang="en-US" altLang="ja-JP"/>
          </a:p>
        </p:txBody>
      </p:sp>
      <p:sp>
        <p:nvSpPr>
          <p:cNvPr id="3" name="コンテンツ プレースホルダ 2"/>
          <p:cNvSpPr>
            <a:spLocks noGrp="1"/>
          </p:cNvSpPr>
          <p:nvPr>
            <p:ph sz="quarter" idx="1"/>
          </p:nvPr>
        </p:nvSpPr>
        <p:spPr>
          <a:xfrm>
            <a:off x="495300" y="1219200"/>
            <a:ext cx="7338020" cy="985664"/>
          </a:xfrm>
        </p:spPr>
        <p:txBody>
          <a:bodyPr/>
          <a:lstStyle/>
          <a:p>
            <a:r>
              <a:rPr kumimoji="1" lang="ja-JP" altLang="en-US" dirty="0"/>
              <a:t>食事は車椅子座位で自力摂取、最終的に介助で。</a:t>
            </a:r>
            <a:endParaRPr kumimoji="1" lang="en-US" altLang="ja-JP" dirty="0"/>
          </a:p>
          <a:p>
            <a:r>
              <a:rPr kumimoji="1" lang="ja-JP" altLang="en-US" dirty="0"/>
              <a:t>食事に時間がかかる。（約５０分）</a:t>
            </a:r>
            <a:endParaRPr kumimoji="1" lang="en-US" altLang="ja-JP" dirty="0"/>
          </a:p>
          <a:p>
            <a:endParaRPr kumimoji="1" lang="en-US" altLang="ja-JP" dirty="0"/>
          </a:p>
        </p:txBody>
      </p:sp>
      <p:sp>
        <p:nvSpPr>
          <p:cNvPr id="5" name="日付プレースホルダ 4"/>
          <p:cNvSpPr>
            <a:spLocks noGrp="1"/>
          </p:cNvSpPr>
          <p:nvPr>
            <p:ph type="dt" sz="half" idx="10"/>
          </p:nvPr>
        </p:nvSpPr>
        <p:spPr/>
        <p:txBody>
          <a:bodyPr/>
          <a:lstStyle/>
          <a:p>
            <a:fld id="{DC45FB3D-ED6D-4B6D-8D80-32C8316D25F2}"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9" name="テキスト ボックス 8"/>
          <p:cNvSpPr txBox="1"/>
          <p:nvPr/>
        </p:nvSpPr>
        <p:spPr>
          <a:xfrm>
            <a:off x="560512" y="2564904"/>
            <a:ext cx="5917004" cy="2677656"/>
          </a:xfrm>
          <a:prstGeom prst="rect">
            <a:avLst/>
          </a:prstGeom>
          <a:noFill/>
        </p:spPr>
        <p:txBody>
          <a:bodyPr wrap="none" rtlCol="0">
            <a:spAutoFit/>
          </a:bodyPr>
          <a:lstStyle/>
          <a:p>
            <a:r>
              <a:rPr lang="ja-JP" altLang="en-US" sz="2800" dirty="0"/>
              <a:t>円背が強く、上体が前方へ倒れている</a:t>
            </a:r>
            <a:endParaRPr lang="en-US" altLang="ja-JP" sz="2800" dirty="0"/>
          </a:p>
          <a:p>
            <a:r>
              <a:rPr lang="ja-JP" altLang="en-US" sz="2800" dirty="0"/>
              <a:t>口唇閉鎖不全がある</a:t>
            </a:r>
            <a:endParaRPr lang="en-US" altLang="ja-JP" sz="2800" dirty="0"/>
          </a:p>
          <a:p>
            <a:r>
              <a:rPr lang="ja-JP" altLang="en-US" sz="2800" dirty="0"/>
              <a:t>口に入れた後、動きが止まる</a:t>
            </a:r>
            <a:endParaRPr lang="en-US" altLang="ja-JP" sz="2800" dirty="0"/>
          </a:p>
          <a:p>
            <a:r>
              <a:rPr lang="ja-JP" altLang="en-US" sz="2800" dirty="0"/>
              <a:t>口蓋に食物残渣がある</a:t>
            </a:r>
            <a:endParaRPr lang="en-US" altLang="ja-JP" sz="2800" dirty="0"/>
          </a:p>
          <a:p>
            <a:r>
              <a:rPr lang="ja-JP" altLang="en-US" sz="2800" dirty="0"/>
              <a:t>なかなか嚥下反射がでない</a:t>
            </a:r>
            <a:endParaRPr lang="en-US" altLang="ja-JP" sz="2800" dirty="0"/>
          </a:p>
          <a:p>
            <a:endParaRPr kumimoji="1" lang="ja-JP" altLang="en-US" sz="2800" dirty="0"/>
          </a:p>
        </p:txBody>
      </p:sp>
      <p:sp>
        <p:nvSpPr>
          <p:cNvPr id="10" name="正方形/長方形 9"/>
          <p:cNvSpPr/>
          <p:nvPr/>
        </p:nvSpPr>
        <p:spPr>
          <a:xfrm>
            <a:off x="7101415" y="4326240"/>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咽頭期</a:t>
            </a:r>
          </a:p>
        </p:txBody>
      </p:sp>
      <p:sp>
        <p:nvSpPr>
          <p:cNvPr id="11" name="正方形/長方形 10"/>
          <p:cNvSpPr/>
          <p:nvPr/>
        </p:nvSpPr>
        <p:spPr>
          <a:xfrm>
            <a:off x="7257256" y="2628035"/>
            <a:ext cx="1389615" cy="43822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先行期</a:t>
            </a:r>
          </a:p>
        </p:txBody>
      </p:sp>
      <p:sp>
        <p:nvSpPr>
          <p:cNvPr id="12" name="正方形/長方形 11"/>
          <p:cNvSpPr/>
          <p:nvPr/>
        </p:nvSpPr>
        <p:spPr>
          <a:xfrm>
            <a:off x="6702655" y="3624063"/>
            <a:ext cx="1944216" cy="44043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口腔準備期</a:t>
            </a:r>
          </a:p>
        </p:txBody>
      </p:sp>
      <p:sp>
        <p:nvSpPr>
          <p:cNvPr id="13" name="正方形/長方形 12"/>
          <p:cNvSpPr/>
          <p:nvPr/>
        </p:nvSpPr>
        <p:spPr>
          <a:xfrm>
            <a:off x="560512" y="2564904"/>
            <a:ext cx="8208912" cy="50405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対処法</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29</a:t>
            </a:fld>
            <a:endParaRPr lang="en-US" altLang="ja-JP"/>
          </a:p>
        </p:txBody>
      </p:sp>
      <p:sp>
        <p:nvSpPr>
          <p:cNvPr id="6" name="コンテンツ プレースホルダ 5"/>
          <p:cNvSpPr>
            <a:spLocks noGrp="1"/>
          </p:cNvSpPr>
          <p:nvPr>
            <p:ph sz="quarter" idx="1"/>
          </p:nvPr>
        </p:nvSpPr>
        <p:spPr>
          <a:xfrm>
            <a:off x="495300" y="1219200"/>
            <a:ext cx="8915400" cy="2929880"/>
          </a:xfrm>
        </p:spPr>
        <p:txBody>
          <a:bodyPr/>
          <a:lstStyle/>
          <a:p>
            <a:r>
              <a:rPr lang="ja-JP" altLang="en-US" dirty="0"/>
              <a:t>咀嚼、送り込みがしやすい姿勢の確保⇒体幹を後方へ倒す</a:t>
            </a:r>
            <a:br>
              <a:rPr lang="en-US" altLang="ja-JP" dirty="0"/>
            </a:br>
            <a:r>
              <a:rPr lang="ja-JP" altLang="en-US" dirty="0"/>
              <a:t>リクライニングタイプの車椅子の利用</a:t>
            </a:r>
            <a:endParaRPr lang="en-US" altLang="ja-JP" dirty="0"/>
          </a:p>
          <a:p>
            <a:r>
              <a:rPr lang="ja-JP" altLang="en-US" dirty="0"/>
              <a:t>自力摂取から食事介助介入へ変更</a:t>
            </a:r>
            <a:endParaRPr lang="en-US" altLang="ja-JP" dirty="0"/>
          </a:p>
          <a:p>
            <a:r>
              <a:rPr lang="ja-JP" altLang="en-US" dirty="0"/>
              <a:t>一口量の調整⇒大目</a:t>
            </a:r>
            <a:endParaRPr lang="en-US" altLang="ja-JP" dirty="0"/>
          </a:p>
          <a:p>
            <a:r>
              <a:rPr lang="ja-JP" altLang="en-US" dirty="0"/>
              <a:t>食事形態の調整⇒サラサラしすぎない、貼りつかない物</a:t>
            </a:r>
            <a:endParaRPr lang="en-US" altLang="ja-JP" dirty="0"/>
          </a:p>
          <a:p>
            <a:pPr>
              <a:buNone/>
            </a:pPr>
            <a:r>
              <a:rPr kumimoji="1" lang="ja-JP" altLang="en-US" dirty="0"/>
              <a:t>　</a:t>
            </a:r>
            <a:endParaRPr kumimoji="1" lang="en-US" altLang="ja-JP" dirty="0"/>
          </a:p>
          <a:p>
            <a:pPr>
              <a:buNone/>
            </a:pPr>
            <a:endParaRPr kumimoji="1" lang="en-US" altLang="ja-JP" dirty="0"/>
          </a:p>
          <a:p>
            <a:pPr>
              <a:buNone/>
            </a:pP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470F6C-A7FF-4AEC-81BF-CC2E40AC1670}"/>
              </a:ext>
            </a:extLst>
          </p:cNvPr>
          <p:cNvSpPr>
            <a:spLocks noGrp="1"/>
          </p:cNvSpPr>
          <p:nvPr>
            <p:ph type="title"/>
          </p:nvPr>
        </p:nvSpPr>
        <p:spPr/>
        <p:txBody>
          <a:bodyPr/>
          <a:lstStyle/>
          <a:p>
            <a:r>
              <a:rPr kumimoji="1" lang="ja-JP" altLang="en-US" dirty="0"/>
              <a:t>咀嚼と脳血流量の変化</a:t>
            </a:r>
          </a:p>
        </p:txBody>
      </p:sp>
      <p:sp>
        <p:nvSpPr>
          <p:cNvPr id="3" name="日付プレースホルダー 2">
            <a:extLst>
              <a:ext uri="{FF2B5EF4-FFF2-40B4-BE49-F238E27FC236}">
                <a16:creationId xmlns:a16="http://schemas.microsoft.com/office/drawing/2014/main" id="{3003D840-0BDB-4C7B-B70A-637D70C5E520}"/>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9974EE7E-F787-4399-B063-7B5C5AA0EAE2}"/>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B552A648-343C-4CF1-8EB3-F818F311E94B}"/>
              </a:ext>
            </a:extLst>
          </p:cNvPr>
          <p:cNvSpPr>
            <a:spLocks noGrp="1"/>
          </p:cNvSpPr>
          <p:nvPr>
            <p:ph type="sldNum" sz="quarter" idx="12"/>
          </p:nvPr>
        </p:nvSpPr>
        <p:spPr/>
        <p:txBody>
          <a:bodyPr/>
          <a:lstStyle/>
          <a:p>
            <a:fld id="{F49F01ED-581B-4AE8-AE8C-944D8F376957}" type="slidenum">
              <a:rPr lang="en-US" altLang="ja-JP" smtClean="0"/>
              <a:pPr/>
              <a:t>3</a:t>
            </a:fld>
            <a:endParaRPr lang="en-US" altLang="ja-JP"/>
          </a:p>
        </p:txBody>
      </p:sp>
      <p:pic>
        <p:nvPicPr>
          <p:cNvPr id="8" name="コンテンツ プレースホルダー 7">
            <a:extLst>
              <a:ext uri="{FF2B5EF4-FFF2-40B4-BE49-F238E27FC236}">
                <a16:creationId xmlns:a16="http://schemas.microsoft.com/office/drawing/2014/main" id="{7012DCDD-42D9-425B-9422-F1B32595202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7179" y="2781071"/>
            <a:ext cx="4104226" cy="3501418"/>
          </a:xfrm>
        </p:spPr>
      </p:pic>
      <p:sp>
        <p:nvSpPr>
          <p:cNvPr id="10" name="Rectangle 1">
            <a:extLst>
              <a:ext uri="{FF2B5EF4-FFF2-40B4-BE49-F238E27FC236}">
                <a16:creationId xmlns:a16="http://schemas.microsoft.com/office/drawing/2014/main" id="{ECD7D1D3-34B9-43EB-963D-E12B9ABD786B}"/>
              </a:ext>
            </a:extLst>
          </p:cNvPr>
          <p:cNvSpPr>
            <a:spLocks noChangeArrowheads="1"/>
          </p:cNvSpPr>
          <p:nvPr/>
        </p:nvSpPr>
        <p:spPr bwMode="auto">
          <a:xfrm>
            <a:off x="837179" y="1230029"/>
            <a:ext cx="86757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kumimoji="0" lang="ja-JP" altLang="ja-JP" dirty="0">
                <a:latin typeface="Arial" panose="020B0604020202020204" pitchFamily="34" charset="0"/>
              </a:rPr>
              <a:t>20歳から85歳までの30名について、チューインガムを咀嚼させたときの脳の画像から</a:t>
            </a:r>
            <a:endParaRPr kumimoji="0" lang="en-US" altLang="ja-JP" dirty="0">
              <a:latin typeface="Arial" panose="020B0604020202020204" pitchFamily="34" charset="0"/>
            </a:endParaRPr>
          </a:p>
          <a:p>
            <a:pPr eaLnBrk="0" hangingPunct="0"/>
            <a:r>
              <a:rPr kumimoji="0" lang="ja-JP" altLang="ja-JP" dirty="0">
                <a:latin typeface="Arial" panose="020B0604020202020204" pitchFamily="34" charset="0"/>
              </a:rPr>
              <a:t>安静時の画像を差し引きして血流量の変化を計算した。</a:t>
            </a:r>
            <a:br>
              <a:rPr kumimoji="0" lang="ja-JP" altLang="ja-JP" dirty="0">
                <a:latin typeface="Arial" panose="020B0604020202020204" pitchFamily="34" charset="0"/>
              </a:rPr>
            </a:br>
            <a:r>
              <a:rPr kumimoji="0" lang="ja-JP" altLang="ja-JP" dirty="0">
                <a:latin typeface="Arial" panose="020B0604020202020204" pitchFamily="34" charset="0"/>
              </a:rPr>
              <a:t>結果は両側の一次運動感覚野の下部領野に20～40％の有意な血流増加がすべての</a:t>
            </a:r>
            <a:endParaRPr kumimoji="0" lang="en-US" altLang="ja-JP" dirty="0">
              <a:latin typeface="Arial" panose="020B0604020202020204" pitchFamily="34" charset="0"/>
            </a:endParaRPr>
          </a:p>
          <a:p>
            <a:pPr eaLnBrk="0" hangingPunct="0"/>
            <a:r>
              <a:rPr kumimoji="0" lang="ja-JP" altLang="ja-JP" dirty="0">
                <a:latin typeface="Arial" panose="020B0604020202020204" pitchFamily="34" charset="0"/>
              </a:rPr>
              <a:t>被験者においてみられた（図5）。そのほかに有意な血流増加が大脳基底核や小脳にも</a:t>
            </a:r>
            <a:endParaRPr kumimoji="0" lang="en-US" altLang="ja-JP" dirty="0">
              <a:latin typeface="Arial" panose="020B0604020202020204" pitchFamily="34" charset="0"/>
            </a:endParaRPr>
          </a:p>
          <a:p>
            <a:pPr eaLnBrk="0" hangingPunct="0"/>
            <a:r>
              <a:rPr kumimoji="0" lang="ja-JP" altLang="ja-JP" dirty="0">
                <a:latin typeface="Arial" panose="020B0604020202020204" pitchFamily="34" charset="0"/>
              </a:rPr>
              <a:t>みられた。また脳外部領域での、両側の側頭筋部に100以上の血流の増加がみられた。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774C2BCB-8F75-4F4E-8B0E-466DA3F0B7C3}"/>
              </a:ext>
            </a:extLst>
          </p:cNvPr>
          <p:cNvSpPr txBox="1"/>
          <p:nvPr/>
        </p:nvSpPr>
        <p:spPr>
          <a:xfrm>
            <a:off x="5601072" y="5949280"/>
            <a:ext cx="3132589" cy="369332"/>
          </a:xfrm>
          <a:prstGeom prst="rect">
            <a:avLst/>
          </a:prstGeom>
          <a:noFill/>
        </p:spPr>
        <p:txBody>
          <a:bodyPr wrap="none" rtlCol="0">
            <a:spAutoFit/>
          </a:bodyPr>
          <a:lstStyle/>
          <a:p>
            <a:r>
              <a:rPr kumimoji="1" lang="ja-JP" altLang="en-US" dirty="0"/>
              <a:t>出典：日本チューインガム協会</a:t>
            </a:r>
          </a:p>
        </p:txBody>
      </p:sp>
    </p:spTree>
    <p:extLst>
      <p:ext uri="{BB962C8B-B14F-4D97-AF65-F5344CB8AC3E}">
        <p14:creationId xmlns:p14="http://schemas.microsoft.com/office/powerpoint/2010/main" val="409878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4728" y="152400"/>
            <a:ext cx="6905972" cy="990600"/>
          </a:xfrm>
        </p:spPr>
        <p:txBody>
          <a:bodyPr/>
          <a:lstStyle/>
          <a:p>
            <a:r>
              <a:rPr kumimoji="1" lang="ja-JP" altLang="en-US" dirty="0"/>
              <a:t>動きが止まる、食べようとしない</a:t>
            </a:r>
          </a:p>
        </p:txBody>
      </p:sp>
      <p:sp>
        <p:nvSpPr>
          <p:cNvPr id="6" name="スライド番号プレースホルダ 5"/>
          <p:cNvSpPr>
            <a:spLocks noGrp="1"/>
          </p:cNvSpPr>
          <p:nvPr>
            <p:ph type="sldNum" sz="quarter" idx="12"/>
          </p:nvPr>
        </p:nvSpPr>
        <p:spPr/>
        <p:txBody>
          <a:bodyPr/>
          <a:lstStyle/>
          <a:p>
            <a:fld id="{F49F01ED-581B-4AE8-AE8C-944D8F376957}" type="slidenum">
              <a:rPr lang="en-US" altLang="ja-JP" smtClean="0"/>
              <a:pPr/>
              <a:t>30</a:t>
            </a:fld>
            <a:endParaRPr lang="en-US" altLang="ja-JP"/>
          </a:p>
        </p:txBody>
      </p:sp>
      <p:sp>
        <p:nvSpPr>
          <p:cNvPr id="3" name="コンテンツ プレースホルダ 2"/>
          <p:cNvSpPr>
            <a:spLocks noGrp="1"/>
          </p:cNvSpPr>
          <p:nvPr>
            <p:ph sz="quarter" idx="1"/>
          </p:nvPr>
        </p:nvSpPr>
        <p:spPr>
          <a:xfrm>
            <a:off x="1095347" y="1447800"/>
            <a:ext cx="8582815" cy="4800600"/>
          </a:xfrm>
        </p:spPr>
        <p:txBody>
          <a:bodyPr/>
          <a:lstStyle/>
          <a:p>
            <a:pPr>
              <a:buNone/>
            </a:pPr>
            <a:r>
              <a:rPr kumimoji="1" lang="ja-JP" altLang="en-US" sz="2500" dirty="0"/>
              <a:t>＃</a:t>
            </a:r>
            <a:r>
              <a:rPr kumimoji="1" lang="en-US" altLang="ja-JP" sz="2500" dirty="0"/>
              <a:t>53</a:t>
            </a:r>
            <a:r>
              <a:rPr kumimoji="1" lang="ja-JP" altLang="en-US" sz="2500" dirty="0"/>
              <a:t>歳　男性　　　＃</a:t>
            </a:r>
            <a:r>
              <a:rPr lang="ja-JP" altLang="en-US" sz="2500" dirty="0"/>
              <a:t>クモ膜下出血</a:t>
            </a:r>
            <a:endParaRPr lang="en-US" altLang="ja-JP" sz="2500" dirty="0"/>
          </a:p>
          <a:p>
            <a:pPr>
              <a:buNone/>
            </a:pPr>
            <a:r>
              <a:rPr lang="ja-JP" altLang="en-US" sz="2500" dirty="0"/>
              <a:t>＃失語（発語なし）　＃指示入力非常に困難</a:t>
            </a:r>
            <a:endParaRPr lang="en-US" altLang="ja-JP" sz="2500" dirty="0"/>
          </a:p>
          <a:p>
            <a:pPr>
              <a:buNone/>
            </a:pPr>
            <a:r>
              <a:rPr kumimoji="1" lang="ja-JP" altLang="en-US" sz="2500" dirty="0"/>
              <a:t>＃ＶＦにて経口摂取不可能と判断され経管栄養中（ＮＧ）</a:t>
            </a:r>
            <a:endParaRPr kumimoji="1" lang="en-US" altLang="ja-JP" sz="2500" dirty="0"/>
          </a:p>
          <a:p>
            <a:pPr>
              <a:buNone/>
            </a:pPr>
            <a:endParaRPr kumimoji="1" lang="en-US" altLang="ja-JP" sz="2500" dirty="0"/>
          </a:p>
          <a:p>
            <a:r>
              <a:rPr lang="ja-JP" altLang="en-US" dirty="0"/>
              <a:t>嚥下評価を実施するも、ほとんど全ての項目が不可</a:t>
            </a:r>
            <a:endParaRPr lang="en-US" altLang="ja-JP" dirty="0"/>
          </a:p>
          <a:p>
            <a:r>
              <a:rPr lang="ja-JP" altLang="en-US" dirty="0"/>
              <a:t>ＲＳＳＴ不可　</a:t>
            </a:r>
            <a:endParaRPr lang="en-US" altLang="ja-JP" dirty="0"/>
          </a:p>
          <a:p>
            <a:r>
              <a:rPr lang="ja-JP" altLang="en-US" dirty="0"/>
              <a:t>改定水飲みテスト、フードテスト反射出ず不可</a:t>
            </a:r>
            <a:endParaRPr kumimoji="1" lang="ja-JP" altLang="en-US" dirty="0"/>
          </a:p>
        </p:txBody>
      </p:sp>
      <p:sp>
        <p:nvSpPr>
          <p:cNvPr id="4" name="下矢印 3"/>
          <p:cNvSpPr/>
          <p:nvPr/>
        </p:nvSpPr>
        <p:spPr>
          <a:xfrm>
            <a:off x="3440832" y="5013176"/>
            <a:ext cx="71438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928664" y="5661248"/>
            <a:ext cx="4693914" cy="646331"/>
          </a:xfrm>
          <a:prstGeom prst="rect">
            <a:avLst/>
          </a:prstGeom>
          <a:noFill/>
        </p:spPr>
        <p:txBody>
          <a:bodyPr wrap="none" rtlCol="0">
            <a:spAutoFit/>
          </a:bodyPr>
          <a:lstStyle/>
          <a:p>
            <a:r>
              <a:rPr kumimoji="1" lang="ja-JP" altLang="en-US" sz="3600" dirty="0"/>
              <a:t>経口摂取不可能と判断</a:t>
            </a:r>
          </a:p>
        </p:txBody>
      </p:sp>
      <p:sp>
        <p:nvSpPr>
          <p:cNvPr id="7" name="日付プレースホルダ 6"/>
          <p:cNvSpPr>
            <a:spLocks noGrp="1"/>
          </p:cNvSpPr>
          <p:nvPr>
            <p:ph type="dt" sz="half" idx="10"/>
          </p:nvPr>
        </p:nvSpPr>
        <p:spPr/>
        <p:txBody>
          <a:bodyPr/>
          <a:lstStyle/>
          <a:p>
            <a:fld id="{3AB2D3CE-943B-4902-B997-37142B4E57FA}"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9" name="テキスト ボックス 8"/>
          <p:cNvSpPr txBox="1"/>
          <p:nvPr/>
        </p:nvSpPr>
        <p:spPr>
          <a:xfrm>
            <a:off x="416496" y="548680"/>
            <a:ext cx="1505540" cy="584775"/>
          </a:xfrm>
          <a:prstGeom prst="rect">
            <a:avLst/>
          </a:prstGeom>
          <a:noFill/>
        </p:spPr>
        <p:txBody>
          <a:bodyPr wrap="none" rtlCol="0">
            <a:spAutoFit/>
          </a:bodyPr>
          <a:lstStyle/>
          <a:p>
            <a:r>
              <a:rPr kumimoji="1" lang="ja-JP" altLang="en-US" sz="3200" dirty="0"/>
              <a:t>症例　</a:t>
            </a:r>
            <a:r>
              <a:rPr kumimoji="1" lang="en-US" altLang="ja-JP" sz="3200" dirty="0"/>
              <a:t>3</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ところが・・・</a:t>
            </a:r>
          </a:p>
        </p:txBody>
      </p:sp>
      <p:sp>
        <p:nvSpPr>
          <p:cNvPr id="4" name="スライド番号プレースホルダ 3"/>
          <p:cNvSpPr>
            <a:spLocks noGrp="1"/>
          </p:cNvSpPr>
          <p:nvPr>
            <p:ph type="sldNum" sz="quarter" idx="12"/>
          </p:nvPr>
        </p:nvSpPr>
        <p:spPr/>
        <p:txBody>
          <a:bodyPr/>
          <a:lstStyle/>
          <a:p>
            <a:fld id="{F49F01ED-581B-4AE8-AE8C-944D8F376957}" type="slidenum">
              <a:rPr lang="en-US" altLang="ja-JP" smtClean="0"/>
              <a:pPr/>
              <a:t>31</a:t>
            </a:fld>
            <a:endParaRPr lang="en-US" altLang="ja-JP"/>
          </a:p>
        </p:txBody>
      </p:sp>
      <p:sp>
        <p:nvSpPr>
          <p:cNvPr id="3" name="コンテンツ プレースホルダ 2"/>
          <p:cNvSpPr>
            <a:spLocks noGrp="1"/>
          </p:cNvSpPr>
          <p:nvPr>
            <p:ph sz="quarter" idx="1"/>
          </p:nvPr>
        </p:nvSpPr>
        <p:spPr/>
        <p:txBody>
          <a:bodyPr>
            <a:normAutofit/>
          </a:bodyPr>
          <a:lstStyle/>
          <a:p>
            <a:pPr>
              <a:buNone/>
            </a:pPr>
            <a:r>
              <a:rPr lang="ja-JP" altLang="en-US" dirty="0"/>
              <a:t>介護スタッフより、「みかんの缶詰は完食です」との情報</a:t>
            </a:r>
            <a:endParaRPr lang="en-US" altLang="ja-JP" dirty="0"/>
          </a:p>
          <a:p>
            <a:pPr>
              <a:buNone/>
            </a:pPr>
            <a:r>
              <a:rPr kumimoji="1" lang="ja-JP" altLang="en-US" dirty="0"/>
              <a:t>？？？</a:t>
            </a:r>
            <a:endParaRPr kumimoji="1" lang="en-US" altLang="ja-JP" dirty="0"/>
          </a:p>
          <a:p>
            <a:pPr>
              <a:buNone/>
            </a:pPr>
            <a:r>
              <a:rPr lang="ja-JP" altLang="en-US" dirty="0"/>
              <a:t>おやつ（桃の缶詰）の摂取状況を観察</a:t>
            </a:r>
            <a:endParaRPr lang="en-US" altLang="ja-JP" dirty="0"/>
          </a:p>
          <a:p>
            <a:pPr>
              <a:buNone/>
            </a:pPr>
            <a:r>
              <a:rPr kumimoji="1" lang="ja-JP" altLang="en-US" dirty="0"/>
              <a:t>特に問題なく全量摂取</a:t>
            </a:r>
            <a:endParaRPr kumimoji="1" lang="en-US" altLang="ja-JP" dirty="0"/>
          </a:p>
          <a:p>
            <a:endParaRPr kumimoji="1" lang="en-US" altLang="ja-JP" dirty="0"/>
          </a:p>
          <a:p>
            <a:pPr>
              <a:buNone/>
            </a:pPr>
            <a:r>
              <a:rPr lang="ja-JP" altLang="en-US" dirty="0"/>
              <a:t>後日</a:t>
            </a:r>
            <a:br>
              <a:rPr lang="en-US" altLang="ja-JP" dirty="0"/>
            </a:br>
            <a:r>
              <a:rPr lang="ja-JP" altLang="en-US" dirty="0"/>
              <a:t>「魚の煮つけ」「牛肉の煮物」「ご飯」「バナナ」の摂取状況を確認。問題なく経口摂取。</a:t>
            </a:r>
            <a:br>
              <a:rPr lang="en-US" altLang="ja-JP" dirty="0"/>
            </a:br>
            <a:br>
              <a:rPr lang="en-US" altLang="ja-JP" dirty="0"/>
            </a:br>
            <a:endParaRPr lang="en-US" altLang="ja-JP" dirty="0"/>
          </a:p>
          <a:p>
            <a:pPr>
              <a:buNone/>
            </a:pPr>
            <a:r>
              <a:rPr kumimoji="1" lang="ja-JP" altLang="en-US" dirty="0"/>
              <a:t>　　経口摂取開始</a:t>
            </a:r>
          </a:p>
        </p:txBody>
      </p:sp>
      <p:sp>
        <p:nvSpPr>
          <p:cNvPr id="5" name="日付プレースホルダ 4"/>
          <p:cNvSpPr>
            <a:spLocks noGrp="1"/>
          </p:cNvSpPr>
          <p:nvPr>
            <p:ph type="dt" sz="half" idx="10"/>
          </p:nvPr>
        </p:nvSpPr>
        <p:spPr/>
        <p:txBody>
          <a:bodyPr/>
          <a:lstStyle/>
          <a:p>
            <a:fld id="{76AE386D-7EBF-4DDA-9E3F-F9D52B2517AD}"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7" name="下矢印 6"/>
          <p:cNvSpPr/>
          <p:nvPr/>
        </p:nvSpPr>
        <p:spPr>
          <a:xfrm>
            <a:off x="1640632" y="5013176"/>
            <a:ext cx="79208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その後の経過</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32</a:t>
            </a:fld>
            <a:endParaRPr lang="en-US" altLang="ja-JP"/>
          </a:p>
        </p:txBody>
      </p:sp>
      <p:sp>
        <p:nvSpPr>
          <p:cNvPr id="4" name="コンテンツ プレースホルダ 3"/>
          <p:cNvSpPr>
            <a:spLocks noGrp="1"/>
          </p:cNvSpPr>
          <p:nvPr>
            <p:ph sz="quarter" idx="1"/>
          </p:nvPr>
        </p:nvSpPr>
        <p:spPr/>
        <p:txBody>
          <a:bodyPr/>
          <a:lstStyle/>
          <a:p>
            <a:pPr>
              <a:buNone/>
            </a:pPr>
            <a:r>
              <a:rPr kumimoji="1" lang="ja-JP" altLang="en-US" dirty="0"/>
              <a:t>１～２週間後、施設より問合せ</a:t>
            </a:r>
            <a:br>
              <a:rPr kumimoji="1" lang="en-US" altLang="ja-JP" dirty="0"/>
            </a:br>
            <a:r>
              <a:rPr kumimoji="1" lang="ja-JP" altLang="en-US" dirty="0"/>
              <a:t>「口腔に溜めこんで飲込もうとされない。経口摂取を続けて大丈夫だろうか。」</a:t>
            </a:r>
            <a:endParaRPr kumimoji="1" lang="en-US" altLang="ja-JP" dirty="0"/>
          </a:p>
          <a:p>
            <a:pPr>
              <a:buNone/>
            </a:pPr>
            <a:endParaRPr lang="en-US" altLang="ja-JP" dirty="0"/>
          </a:p>
          <a:p>
            <a:pPr>
              <a:buNone/>
            </a:pPr>
            <a:r>
              <a:rPr kumimoji="1" lang="ja-JP" altLang="en-US" dirty="0"/>
              <a:t>食事状況の観察を実施</a:t>
            </a:r>
            <a:endParaRPr kumimoji="1" lang="en-US" altLang="ja-JP" dirty="0"/>
          </a:p>
          <a:p>
            <a:pPr>
              <a:buNone/>
            </a:pPr>
            <a:r>
              <a:rPr lang="ja-JP" altLang="en-US" dirty="0"/>
              <a:t>　食事がすすむうちに、米飯とお茶を口腔に溜めこんだまま動きがストップ。一旦、口腔内に溜まった物を出してもらい、再度食事を再開。普通に食べる事が出来ている。</a:t>
            </a:r>
            <a:endParaRPr lang="en-US" altLang="ja-JP" dirty="0"/>
          </a:p>
          <a:p>
            <a:pPr>
              <a:buNone/>
            </a:pPr>
            <a:r>
              <a:rPr kumimoji="1" lang="ja-JP" altLang="en-US" dirty="0"/>
              <a:t>　口腔にある程度の時間保持しているうちに、食物の存在感が無くなり、動きがストップすると判断。</a:t>
            </a:r>
          </a:p>
        </p:txBody>
      </p:sp>
      <p:sp>
        <p:nvSpPr>
          <p:cNvPr id="5" name="日付プレースホルダ 4"/>
          <p:cNvSpPr>
            <a:spLocks noGrp="1"/>
          </p:cNvSpPr>
          <p:nvPr>
            <p:ph type="dt" sz="half" idx="10"/>
          </p:nvPr>
        </p:nvSpPr>
        <p:spPr/>
        <p:txBody>
          <a:bodyPr/>
          <a:lstStyle/>
          <a:p>
            <a:fld id="{EA2E0CCB-712B-45D5-BD94-6F138688DAAB}"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対処法</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33</a:t>
            </a:fld>
            <a:endParaRPr lang="en-US" altLang="ja-JP"/>
          </a:p>
        </p:txBody>
      </p:sp>
      <p:sp>
        <p:nvSpPr>
          <p:cNvPr id="4" name="コンテンツ プレースホルダ 3"/>
          <p:cNvSpPr>
            <a:spLocks noGrp="1"/>
          </p:cNvSpPr>
          <p:nvPr>
            <p:ph sz="quarter" idx="1"/>
          </p:nvPr>
        </p:nvSpPr>
        <p:spPr>
          <a:xfrm>
            <a:off x="495300" y="1219200"/>
            <a:ext cx="8915400" cy="2641848"/>
          </a:xfrm>
        </p:spPr>
        <p:txBody>
          <a:bodyPr/>
          <a:lstStyle/>
          <a:p>
            <a:r>
              <a:rPr kumimoji="1" lang="ja-JP" altLang="en-US" dirty="0"/>
              <a:t>ご飯などで動きが止まることが多いため、糊の佃煮や梅干しなどを添える。</a:t>
            </a:r>
            <a:endParaRPr kumimoji="1" lang="en-US" altLang="ja-JP" dirty="0"/>
          </a:p>
          <a:p>
            <a:r>
              <a:rPr lang="ja-JP" altLang="en-US" dirty="0"/>
              <a:t>見てすぐに何かが分かる食形態にする。</a:t>
            </a:r>
            <a:endParaRPr lang="en-US" altLang="ja-JP" dirty="0"/>
          </a:p>
          <a:p>
            <a:r>
              <a:rPr kumimoji="1" lang="ja-JP" altLang="en-US" dirty="0"/>
              <a:t>一旦動きが止まった場合には、口腔から出してもらい食事を再開する。</a:t>
            </a:r>
          </a:p>
        </p:txBody>
      </p:sp>
      <p:sp>
        <p:nvSpPr>
          <p:cNvPr id="5" name="正方形/長方形 4"/>
          <p:cNvSpPr/>
          <p:nvPr/>
        </p:nvSpPr>
        <p:spPr>
          <a:xfrm>
            <a:off x="1352600" y="4581128"/>
            <a:ext cx="7344816" cy="12241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在宅復帰がかない、現在在宅で生活中</a:t>
            </a:r>
          </a:p>
        </p:txBody>
      </p:sp>
      <p:sp>
        <p:nvSpPr>
          <p:cNvPr id="6" name="日付プレースホルダ 5"/>
          <p:cNvSpPr>
            <a:spLocks noGrp="1"/>
          </p:cNvSpPr>
          <p:nvPr>
            <p:ph type="dt" sz="half" idx="10"/>
          </p:nvPr>
        </p:nvSpPr>
        <p:spPr/>
        <p:txBody>
          <a:bodyPr/>
          <a:lstStyle/>
          <a:p>
            <a:fld id="{DD826D77-1EA6-4996-B96C-51CF8FE21D75}" type="datetime1">
              <a:rPr lang="ja-JP" altLang="en-US" smtClean="0"/>
              <a:pPr/>
              <a:t>2017/10/20</a:t>
            </a:fld>
            <a:endParaRPr lang="en-US" altLang="ja-JP"/>
          </a:p>
        </p:txBody>
      </p:sp>
      <p:sp>
        <p:nvSpPr>
          <p:cNvPr id="7" name="フッター プレースホルダ 6"/>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評価検査の限界</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34</a:t>
            </a:fld>
            <a:endParaRPr lang="en-US" altLang="ja-JP"/>
          </a:p>
        </p:txBody>
      </p:sp>
      <p:sp>
        <p:nvSpPr>
          <p:cNvPr id="6" name="テキスト ボックス 5"/>
          <p:cNvSpPr txBox="1"/>
          <p:nvPr/>
        </p:nvSpPr>
        <p:spPr>
          <a:xfrm>
            <a:off x="416496" y="1412776"/>
            <a:ext cx="8856984" cy="3970318"/>
          </a:xfrm>
          <a:prstGeom prst="rect">
            <a:avLst/>
          </a:prstGeom>
          <a:noFill/>
        </p:spPr>
        <p:txBody>
          <a:bodyPr wrap="square" rtlCol="0">
            <a:spAutoFit/>
          </a:bodyPr>
          <a:lstStyle/>
          <a:p>
            <a:r>
              <a:rPr lang="ja-JP" altLang="en-US" sz="2800" dirty="0"/>
              <a:t>失語、認知症、高次脳機能障害などで指示入力が</a:t>
            </a:r>
            <a:endParaRPr lang="en-US" altLang="ja-JP" sz="2800" dirty="0"/>
          </a:p>
          <a:p>
            <a:r>
              <a:rPr lang="ja-JP" altLang="en-US" sz="2800" dirty="0"/>
              <a:t>困難であったり、食事に対しての失認、失行があると</a:t>
            </a:r>
          </a:p>
          <a:p>
            <a:r>
              <a:rPr kumimoji="1" lang="ja-JP" altLang="en-US" sz="2800" dirty="0"/>
              <a:t>嚥下機能評価、ＶＦなどで経口摂取の可否を判断</a:t>
            </a:r>
            <a:endParaRPr kumimoji="1" lang="en-US" altLang="ja-JP" sz="2800" dirty="0"/>
          </a:p>
          <a:p>
            <a:r>
              <a:rPr kumimoji="1" lang="ja-JP" altLang="en-US" sz="2800" dirty="0"/>
              <a:t>することが困難。</a:t>
            </a:r>
            <a:endParaRPr kumimoji="1" lang="en-US" altLang="ja-JP" sz="2800" dirty="0"/>
          </a:p>
          <a:p>
            <a:r>
              <a:rPr lang="ja-JP" altLang="en-US" sz="2800" dirty="0"/>
              <a:t>機能評価の結果だけを見るのではなく、様々な情報を総合して検討することが必要。</a:t>
            </a:r>
            <a:endParaRPr lang="en-US" altLang="ja-JP" sz="2800" dirty="0"/>
          </a:p>
          <a:p>
            <a:r>
              <a:rPr kumimoji="1" lang="ja-JP" altLang="en-US" sz="2800" dirty="0"/>
              <a:t>その際に重要なのが、食事の場面をどのような視点で観察しているか、患者さんからのサインを</a:t>
            </a:r>
            <a:r>
              <a:rPr lang="ja-JP" altLang="en-US" sz="2800" dirty="0"/>
              <a:t>いかにキャッチしているか。</a:t>
            </a:r>
            <a:endParaRPr kumimoji="1" lang="ja-JP" altLang="en-US" sz="2800" dirty="0"/>
          </a:p>
        </p:txBody>
      </p:sp>
      <p:sp>
        <p:nvSpPr>
          <p:cNvPr id="5" name="日付プレースホルダ 4"/>
          <p:cNvSpPr>
            <a:spLocks noGrp="1"/>
          </p:cNvSpPr>
          <p:nvPr>
            <p:ph type="dt" sz="half" idx="10"/>
          </p:nvPr>
        </p:nvSpPr>
        <p:spPr/>
        <p:txBody>
          <a:bodyPr/>
          <a:lstStyle/>
          <a:p>
            <a:fld id="{C2258A62-8A25-4B60-9EB3-B9CFD382712F}" type="datetime1">
              <a:rPr lang="ja-JP" altLang="en-US" smtClean="0"/>
              <a:pPr/>
              <a:t>2017/10/20</a:t>
            </a:fld>
            <a:endParaRPr lang="en-US" altLang="ja-JP"/>
          </a:p>
        </p:txBody>
      </p:sp>
      <p:sp>
        <p:nvSpPr>
          <p:cNvPr id="7" name="フッター プレースホルダ 6"/>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口腔期の問題なのか咽頭期の問題なのか</a:t>
            </a:r>
          </a:p>
        </p:txBody>
      </p:sp>
      <p:sp>
        <p:nvSpPr>
          <p:cNvPr id="2" name="日付プレースホルダ 1"/>
          <p:cNvSpPr>
            <a:spLocks noGrp="1"/>
          </p:cNvSpPr>
          <p:nvPr>
            <p:ph type="dt" sz="half" idx="10"/>
          </p:nvPr>
        </p:nvSpPr>
        <p:spPr/>
        <p:txBody>
          <a:bodyPr/>
          <a:lstStyle/>
          <a:p>
            <a:fld id="{6B93C834-4B36-4023-99A5-7748644E9DDA}" type="datetime1">
              <a:rPr lang="ja-JP" altLang="en-US" smtClean="0"/>
              <a:pPr/>
              <a:t>2017/10/20</a:t>
            </a:fld>
            <a:endParaRPr lang="en-US" altLang="ja-JP" dirty="0"/>
          </a:p>
        </p:txBody>
      </p:sp>
      <p:sp>
        <p:nvSpPr>
          <p:cNvPr id="3" name="フッター プレースホルダ 2"/>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4" name="スライド番号プレースホルダ 3"/>
          <p:cNvSpPr>
            <a:spLocks noGrp="1"/>
          </p:cNvSpPr>
          <p:nvPr>
            <p:ph type="sldNum" sz="quarter" idx="12"/>
          </p:nvPr>
        </p:nvSpPr>
        <p:spPr/>
        <p:txBody>
          <a:bodyPr/>
          <a:lstStyle/>
          <a:p>
            <a:fld id="{5AA01E78-011B-448B-A2E5-47BB18B22136}" type="slidenum">
              <a:rPr lang="en-US" altLang="ja-JP" smtClean="0"/>
              <a:pPr/>
              <a:t>35</a:t>
            </a:fld>
            <a:endParaRPr lang="en-US" altLang="ja-JP"/>
          </a:p>
        </p:txBody>
      </p:sp>
      <p:sp>
        <p:nvSpPr>
          <p:cNvPr id="6" name="コンテンツ プレースホルダ 5"/>
          <p:cNvSpPr>
            <a:spLocks noGrp="1"/>
          </p:cNvSpPr>
          <p:nvPr>
            <p:ph sz="quarter" idx="1"/>
          </p:nvPr>
        </p:nvSpPr>
        <p:spPr>
          <a:xfrm>
            <a:off x="495300" y="2132856"/>
            <a:ext cx="8915400" cy="4024104"/>
          </a:xfrm>
        </p:spPr>
        <p:txBody>
          <a:bodyPr>
            <a:normAutofit lnSpcReduction="10000"/>
          </a:bodyPr>
          <a:lstStyle/>
          <a:p>
            <a:r>
              <a:rPr lang="ja-JP" altLang="en-US" dirty="0"/>
              <a:t>口腔内への唾液貯留がそれ程多くない</a:t>
            </a:r>
            <a:endParaRPr lang="en-US" altLang="ja-JP" dirty="0"/>
          </a:p>
          <a:p>
            <a:r>
              <a:rPr lang="ja-JP" altLang="en-US" dirty="0"/>
              <a:t>座位では口腔内の唾液貯留や流涎があるが、仰臥位では唾液貯留がない。</a:t>
            </a:r>
            <a:endParaRPr lang="en-US" altLang="ja-JP" dirty="0"/>
          </a:p>
          <a:p>
            <a:r>
              <a:rPr kumimoji="1" lang="ja-JP" altLang="en-US" dirty="0"/>
              <a:t>咽頭ゴロ音が無い</a:t>
            </a:r>
            <a:endParaRPr kumimoji="1" lang="en-US" altLang="ja-JP" dirty="0"/>
          </a:p>
          <a:p>
            <a:r>
              <a:rPr lang="ja-JP" altLang="en-US" dirty="0"/>
              <a:t>声がクリア（湿性嗄声がない）</a:t>
            </a:r>
            <a:endParaRPr lang="en-US" altLang="ja-JP" dirty="0"/>
          </a:p>
          <a:p>
            <a:r>
              <a:rPr kumimoji="1" lang="ja-JP" altLang="en-US" dirty="0"/>
              <a:t>肺炎の既往がない　繰り返しが無い</a:t>
            </a:r>
            <a:endParaRPr kumimoji="1" lang="en-US" altLang="ja-JP" dirty="0"/>
          </a:p>
          <a:p>
            <a:r>
              <a:rPr lang="ja-JP" altLang="en-US" dirty="0"/>
              <a:t>口腔の動きが緩慢、単調、舌の動きが悪い</a:t>
            </a:r>
            <a:endParaRPr lang="en-US" altLang="ja-JP" dirty="0"/>
          </a:p>
          <a:p>
            <a:r>
              <a:rPr kumimoji="1" lang="ja-JP" altLang="en-US" dirty="0"/>
              <a:t>嚥下反射がでるのに時間がかかるが喉頭の挙上は比較的良好</a:t>
            </a:r>
          </a:p>
        </p:txBody>
      </p:sp>
      <p:sp>
        <p:nvSpPr>
          <p:cNvPr id="7" name="テキスト ボックス 6"/>
          <p:cNvSpPr txBox="1"/>
          <p:nvPr/>
        </p:nvSpPr>
        <p:spPr>
          <a:xfrm>
            <a:off x="704528" y="1412776"/>
            <a:ext cx="8101898" cy="523220"/>
          </a:xfrm>
          <a:prstGeom prst="rect">
            <a:avLst/>
          </a:prstGeom>
          <a:noFill/>
        </p:spPr>
        <p:txBody>
          <a:bodyPr wrap="none" rtlCol="0">
            <a:spAutoFit/>
          </a:bodyPr>
          <a:lstStyle/>
          <a:p>
            <a:r>
              <a:rPr lang="ja-JP" altLang="en-US" sz="2800" dirty="0">
                <a:solidFill>
                  <a:schemeClr val="accent2">
                    <a:lumMod val="75000"/>
                  </a:schemeClr>
                </a:solidFill>
              </a:rPr>
              <a:t>飲み込めない原因が主に口腔期にあると考える理由</a:t>
            </a:r>
            <a:endParaRPr lang="en-US" altLang="ja-JP" sz="28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 calcmode="lin" valueType="num">
                                      <p:cBhvr additive="base">
                                        <p:cTn id="48"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口腔期の問題を咽頭期の問題と間違えると</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36</a:t>
            </a:fld>
            <a:endParaRPr lang="en-US" altLang="ja-JP"/>
          </a:p>
        </p:txBody>
      </p:sp>
      <p:sp>
        <p:nvSpPr>
          <p:cNvPr id="7" name="テキスト ボックス 6"/>
          <p:cNvSpPr txBox="1"/>
          <p:nvPr/>
        </p:nvSpPr>
        <p:spPr>
          <a:xfrm>
            <a:off x="920552" y="1340768"/>
            <a:ext cx="7427033" cy="892552"/>
          </a:xfrm>
          <a:prstGeom prst="rect">
            <a:avLst/>
          </a:prstGeom>
          <a:noFill/>
        </p:spPr>
        <p:txBody>
          <a:bodyPr wrap="none" rtlCol="0">
            <a:spAutoFit/>
          </a:bodyPr>
          <a:lstStyle/>
          <a:p>
            <a:r>
              <a:rPr lang="ja-JP" altLang="en-US" sz="2600" dirty="0"/>
              <a:t>食事形態を形のない物、ミキサー食などにしてしまう</a:t>
            </a:r>
            <a:endParaRPr lang="en-US" altLang="ja-JP" sz="2600" dirty="0"/>
          </a:p>
          <a:p>
            <a:endParaRPr kumimoji="1" lang="ja-JP" altLang="en-US" sz="2600" dirty="0"/>
          </a:p>
        </p:txBody>
      </p:sp>
      <p:sp>
        <p:nvSpPr>
          <p:cNvPr id="8" name="テキスト ボックス 7"/>
          <p:cNvSpPr txBox="1"/>
          <p:nvPr/>
        </p:nvSpPr>
        <p:spPr>
          <a:xfrm>
            <a:off x="992560" y="2348881"/>
            <a:ext cx="3930884" cy="1292662"/>
          </a:xfrm>
          <a:prstGeom prst="rect">
            <a:avLst/>
          </a:prstGeom>
          <a:noFill/>
        </p:spPr>
        <p:txBody>
          <a:bodyPr wrap="square" rtlCol="0">
            <a:spAutoFit/>
          </a:bodyPr>
          <a:lstStyle/>
          <a:p>
            <a:r>
              <a:rPr kumimoji="1" lang="ja-JP" altLang="en-US" sz="2600" dirty="0"/>
              <a:t>更に食べにくい</a:t>
            </a:r>
            <a:endParaRPr kumimoji="1" lang="en-US" altLang="ja-JP" sz="2600" dirty="0"/>
          </a:p>
          <a:p>
            <a:r>
              <a:rPr lang="ja-JP" altLang="en-US" sz="2600" dirty="0"/>
              <a:t>美味しくない、食べたくない</a:t>
            </a:r>
            <a:endParaRPr lang="en-US" altLang="ja-JP" sz="2600" dirty="0"/>
          </a:p>
          <a:p>
            <a:r>
              <a:rPr kumimoji="1" lang="ja-JP" altLang="en-US" sz="2600" dirty="0"/>
              <a:t>摂取量低下、低栄養</a:t>
            </a:r>
          </a:p>
        </p:txBody>
      </p:sp>
      <p:sp>
        <p:nvSpPr>
          <p:cNvPr id="9" name="テキスト ボックス 8"/>
          <p:cNvSpPr txBox="1"/>
          <p:nvPr/>
        </p:nvSpPr>
        <p:spPr>
          <a:xfrm>
            <a:off x="992560" y="4365104"/>
            <a:ext cx="3518912" cy="892552"/>
          </a:xfrm>
          <a:prstGeom prst="rect">
            <a:avLst/>
          </a:prstGeom>
          <a:noFill/>
        </p:spPr>
        <p:txBody>
          <a:bodyPr wrap="none" rtlCol="0">
            <a:spAutoFit/>
          </a:bodyPr>
          <a:lstStyle/>
          <a:p>
            <a:r>
              <a:rPr kumimoji="1" lang="ja-JP" altLang="en-US" sz="2600" dirty="0"/>
              <a:t>廃用性の嚥下機能低下</a:t>
            </a:r>
            <a:endParaRPr kumimoji="1" lang="en-US" altLang="ja-JP" sz="2600" dirty="0"/>
          </a:p>
          <a:p>
            <a:r>
              <a:rPr lang="ja-JP" altLang="en-US" sz="2600" dirty="0"/>
              <a:t>サルコペニア</a:t>
            </a:r>
            <a:endParaRPr kumimoji="1" lang="ja-JP" altLang="en-US" sz="2600" dirty="0"/>
          </a:p>
        </p:txBody>
      </p:sp>
      <p:sp>
        <p:nvSpPr>
          <p:cNvPr id="10" name="テキスト ボックス 9"/>
          <p:cNvSpPr txBox="1"/>
          <p:nvPr/>
        </p:nvSpPr>
        <p:spPr>
          <a:xfrm>
            <a:off x="1208584" y="5733256"/>
            <a:ext cx="1518364" cy="492443"/>
          </a:xfrm>
          <a:prstGeom prst="rect">
            <a:avLst/>
          </a:prstGeom>
          <a:noFill/>
        </p:spPr>
        <p:txBody>
          <a:bodyPr wrap="none" rtlCol="0">
            <a:spAutoFit/>
          </a:bodyPr>
          <a:lstStyle/>
          <a:p>
            <a:r>
              <a:rPr kumimoji="1" lang="ja-JP" altLang="en-US" sz="2600" dirty="0"/>
              <a:t>経管栄養</a:t>
            </a:r>
          </a:p>
        </p:txBody>
      </p:sp>
      <p:sp>
        <p:nvSpPr>
          <p:cNvPr id="11" name="下矢印 10"/>
          <p:cNvSpPr/>
          <p:nvPr/>
        </p:nvSpPr>
        <p:spPr>
          <a:xfrm>
            <a:off x="1496616" y="1916832"/>
            <a:ext cx="720080" cy="36004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1424608" y="3789040"/>
            <a:ext cx="720080" cy="36004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1496616" y="5373216"/>
            <a:ext cx="720080" cy="36004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grpId="0" nodeType="clickEffect">
                                  <p:stCondLst>
                                    <p:cond delay="0"/>
                                  </p:stCondLst>
                                  <p:iterate type="lt">
                                    <p:tmPct val="50000"/>
                                  </p:iterate>
                                  <p:childTnLst>
                                    <p:set>
                                      <p:cBhvr>
                                        <p:cTn id="36" dur="1" fill="hold">
                                          <p:stCondLst>
                                            <p:cond delay="0"/>
                                          </p:stCondLst>
                                        </p:cTn>
                                        <p:tgtEl>
                                          <p:spTgt spid="10"/>
                                        </p:tgtEl>
                                        <p:attrNameLst>
                                          <p:attrName>style.visibility</p:attrName>
                                        </p:attrNameLst>
                                      </p:cBhvr>
                                      <p:to>
                                        <p:strVal val="visible"/>
                                      </p:to>
                                    </p:set>
                                    <p:set>
                                      <p:cBhvr>
                                        <p:cTn id="37" dur="455" fill="hold">
                                          <p:stCondLst>
                                            <p:cond delay="0"/>
                                          </p:stCondLst>
                                        </p:cTn>
                                        <p:tgtEl>
                                          <p:spTgt spid="10"/>
                                        </p:tgtEl>
                                        <p:attrNameLst>
                                          <p:attrName>style.rotation</p:attrName>
                                        </p:attrNameLst>
                                      </p:cBhvr>
                                      <p:to>
                                        <p:strVal val="-45.0"/>
                                      </p:to>
                                    </p:set>
                                    <p:anim calcmode="lin" valueType="num">
                                      <p:cBhvr>
                                        <p:cTn id="3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16496" y="4077072"/>
            <a:ext cx="9145016"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16496" y="1268760"/>
            <a:ext cx="9145016"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口腔の動きが悪い場合の主な対処法</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37</a:t>
            </a:fld>
            <a:endParaRPr lang="en-US" altLang="ja-JP"/>
          </a:p>
        </p:txBody>
      </p:sp>
      <p:sp>
        <p:nvSpPr>
          <p:cNvPr id="7" name="テキスト ボックス 6"/>
          <p:cNvSpPr txBox="1"/>
          <p:nvPr/>
        </p:nvSpPr>
        <p:spPr>
          <a:xfrm>
            <a:off x="704528" y="4077072"/>
            <a:ext cx="8000908" cy="1938992"/>
          </a:xfrm>
          <a:prstGeom prst="rect">
            <a:avLst/>
          </a:prstGeom>
          <a:noFill/>
        </p:spPr>
        <p:txBody>
          <a:bodyPr wrap="none" rtlCol="0">
            <a:spAutoFit/>
          </a:bodyPr>
          <a:lstStyle/>
          <a:p>
            <a:r>
              <a:rPr kumimoji="1" lang="ja-JP" altLang="en-US" sz="2400" dirty="0"/>
              <a:t>一口量を多くする</a:t>
            </a:r>
            <a:endParaRPr kumimoji="1" lang="en-US" altLang="ja-JP" sz="2400" dirty="0"/>
          </a:p>
          <a:p>
            <a:r>
              <a:rPr kumimoji="1" lang="ja-JP" altLang="en-US" sz="2400" dirty="0"/>
              <a:t>口腔内で広がらず、ある程度塊りを保つ食事形態を選択する</a:t>
            </a:r>
            <a:endParaRPr kumimoji="1" lang="en-US" altLang="ja-JP" sz="2400" dirty="0"/>
          </a:p>
          <a:p>
            <a:r>
              <a:rPr lang="ja-JP" altLang="en-US" sz="2400" dirty="0"/>
              <a:t>奥舌部へ食事を入れる</a:t>
            </a:r>
            <a:endParaRPr lang="en-US" altLang="ja-JP" sz="2400" dirty="0"/>
          </a:p>
          <a:p>
            <a:r>
              <a:rPr kumimoji="1" lang="ja-JP" altLang="en-US" sz="2400" dirty="0"/>
              <a:t>体幹を後方へ倒す</a:t>
            </a:r>
            <a:endParaRPr kumimoji="1" lang="en-US" altLang="ja-JP" sz="2400" dirty="0"/>
          </a:p>
          <a:p>
            <a:r>
              <a:rPr lang="ja-JP" altLang="en-US" sz="2400" dirty="0"/>
              <a:t>口唇閉鎖を促す、補助する</a:t>
            </a:r>
            <a:endParaRPr kumimoji="1" lang="ja-JP" altLang="en-US" sz="2400" dirty="0"/>
          </a:p>
        </p:txBody>
      </p:sp>
      <p:sp>
        <p:nvSpPr>
          <p:cNvPr id="8" name="テキスト ボックス 7"/>
          <p:cNvSpPr txBox="1"/>
          <p:nvPr/>
        </p:nvSpPr>
        <p:spPr>
          <a:xfrm>
            <a:off x="560512" y="1340768"/>
            <a:ext cx="6284093" cy="2308324"/>
          </a:xfrm>
          <a:prstGeom prst="rect">
            <a:avLst/>
          </a:prstGeom>
          <a:noFill/>
        </p:spPr>
        <p:txBody>
          <a:bodyPr wrap="none" rtlCol="0">
            <a:spAutoFit/>
          </a:bodyPr>
          <a:lstStyle/>
          <a:p>
            <a:r>
              <a:rPr kumimoji="1" lang="ja-JP" altLang="en-US" sz="2400" dirty="0"/>
              <a:t>しっかりした味付け</a:t>
            </a:r>
            <a:endParaRPr kumimoji="1" lang="en-US" altLang="ja-JP" sz="2400" dirty="0"/>
          </a:p>
          <a:p>
            <a:r>
              <a:rPr kumimoji="1" lang="ja-JP" altLang="en-US" sz="2400" dirty="0"/>
              <a:t>好きな味付け、好きな物</a:t>
            </a:r>
            <a:endParaRPr kumimoji="1" lang="en-US" altLang="ja-JP" sz="2400" dirty="0"/>
          </a:p>
          <a:p>
            <a:r>
              <a:rPr lang="ja-JP" altLang="en-US" sz="2400" dirty="0"/>
              <a:t>温度をはっきりさせる</a:t>
            </a:r>
            <a:endParaRPr lang="en-US" altLang="ja-JP" sz="2400" dirty="0"/>
          </a:p>
          <a:p>
            <a:r>
              <a:rPr kumimoji="1" lang="ja-JP" altLang="en-US" sz="2400" dirty="0"/>
              <a:t>舌に刺激を入れながら食事を入れる</a:t>
            </a:r>
            <a:endParaRPr kumimoji="1" lang="en-US" altLang="ja-JP" sz="2400" dirty="0"/>
          </a:p>
          <a:p>
            <a:r>
              <a:rPr lang="ja-JP" altLang="en-US" sz="2400" dirty="0"/>
              <a:t>言葉による情報、嗅ぐことや見ることによる情報</a:t>
            </a:r>
            <a:endParaRPr lang="en-US" altLang="ja-JP" sz="2400" dirty="0"/>
          </a:p>
          <a:p>
            <a:r>
              <a:rPr kumimoji="1" lang="ja-JP" altLang="en-US" sz="2400" dirty="0"/>
              <a:t>意識の覚醒や空腹を促す日常生活</a:t>
            </a:r>
          </a:p>
        </p:txBody>
      </p:sp>
      <p:sp>
        <p:nvSpPr>
          <p:cNvPr id="9" name="テキスト ボックス 8"/>
          <p:cNvSpPr txBox="1"/>
          <p:nvPr/>
        </p:nvSpPr>
        <p:spPr>
          <a:xfrm>
            <a:off x="5889104" y="1772816"/>
            <a:ext cx="3355406" cy="492443"/>
          </a:xfrm>
          <a:prstGeom prst="rect">
            <a:avLst/>
          </a:prstGeom>
          <a:noFill/>
        </p:spPr>
        <p:txBody>
          <a:bodyPr wrap="none" rtlCol="0">
            <a:spAutoFit/>
          </a:bodyPr>
          <a:lstStyle/>
          <a:p>
            <a:r>
              <a:rPr kumimoji="1" lang="ja-JP" altLang="en-US" sz="2600" dirty="0">
                <a:solidFill>
                  <a:schemeClr val="tx2"/>
                </a:solidFill>
              </a:rPr>
              <a:t>口腔の動きを引き出す</a:t>
            </a:r>
          </a:p>
        </p:txBody>
      </p:sp>
      <p:sp>
        <p:nvSpPr>
          <p:cNvPr id="10" name="テキスト ボックス 9"/>
          <p:cNvSpPr txBox="1"/>
          <p:nvPr/>
        </p:nvSpPr>
        <p:spPr>
          <a:xfrm>
            <a:off x="5097016" y="5301208"/>
            <a:ext cx="4352474" cy="477054"/>
          </a:xfrm>
          <a:prstGeom prst="rect">
            <a:avLst/>
          </a:prstGeom>
          <a:noFill/>
        </p:spPr>
        <p:txBody>
          <a:bodyPr wrap="none" rtlCol="0">
            <a:spAutoFit/>
          </a:bodyPr>
          <a:lstStyle/>
          <a:p>
            <a:r>
              <a:rPr kumimoji="1" lang="ja-JP" altLang="en-US" sz="2500" dirty="0">
                <a:solidFill>
                  <a:schemeClr val="accent2">
                    <a:lumMod val="50000"/>
                  </a:schemeClr>
                </a:solidFill>
              </a:rPr>
              <a:t>口腔の動きを助ける、代償する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a:xfrm>
            <a:off x="2072680" y="260648"/>
            <a:ext cx="5249788" cy="666328"/>
          </a:xfrm>
        </p:spPr>
        <p:txBody>
          <a:bodyPr>
            <a:normAutofit fontScale="90000"/>
          </a:bodyPr>
          <a:lstStyle/>
          <a:p>
            <a:pPr>
              <a:defRPr/>
            </a:pPr>
            <a:r>
              <a:rPr lang="ja-JP" altLang="en-US" dirty="0"/>
              <a:t>体幹を後方へ倒す際の注意点</a:t>
            </a:r>
          </a:p>
        </p:txBody>
      </p:sp>
      <p:grpSp>
        <p:nvGrpSpPr>
          <p:cNvPr id="2" name="Group 15"/>
          <p:cNvGrpSpPr>
            <a:grpSpLocks/>
          </p:cNvGrpSpPr>
          <p:nvPr/>
        </p:nvGrpSpPr>
        <p:grpSpPr bwMode="auto">
          <a:xfrm>
            <a:off x="992560" y="1268760"/>
            <a:ext cx="3840294" cy="4498975"/>
            <a:chOff x="521" y="935"/>
            <a:chExt cx="2233" cy="2834"/>
          </a:xfrm>
        </p:grpSpPr>
        <p:pic>
          <p:nvPicPr>
            <p:cNvPr id="55303" name="Picture 4" descr="hukuyaku-06"/>
            <p:cNvPicPr>
              <a:picLocks noChangeAspect="1" noChangeArrowheads="1"/>
            </p:cNvPicPr>
            <p:nvPr/>
          </p:nvPicPr>
          <p:blipFill>
            <a:blip r:embed="rId3" cstate="print"/>
            <a:srcRect/>
            <a:stretch>
              <a:fillRect/>
            </a:stretch>
          </p:blipFill>
          <p:spPr bwMode="auto">
            <a:xfrm>
              <a:off x="521" y="935"/>
              <a:ext cx="2233" cy="2834"/>
            </a:xfrm>
            <a:prstGeom prst="rect">
              <a:avLst/>
            </a:prstGeom>
            <a:noFill/>
            <a:ln w="9525">
              <a:noFill/>
              <a:miter lim="800000"/>
              <a:headEnd/>
              <a:tailEnd/>
            </a:ln>
          </p:spPr>
        </p:pic>
        <p:sp>
          <p:nvSpPr>
            <p:cNvPr id="55304" name="Freeform 11"/>
            <p:cNvSpPr>
              <a:spLocks/>
            </p:cNvSpPr>
            <p:nvPr/>
          </p:nvSpPr>
          <p:spPr bwMode="auto">
            <a:xfrm>
              <a:off x="1655" y="2205"/>
              <a:ext cx="862" cy="1050"/>
            </a:xfrm>
            <a:custGeom>
              <a:avLst/>
              <a:gdLst>
                <a:gd name="T0" fmla="*/ 0 w 862"/>
                <a:gd name="T1" fmla="*/ 7 h 1050"/>
                <a:gd name="T2" fmla="*/ 181 w 862"/>
                <a:gd name="T3" fmla="*/ 7 h 1050"/>
                <a:gd name="T4" fmla="*/ 408 w 862"/>
                <a:gd name="T5" fmla="*/ 52 h 1050"/>
                <a:gd name="T6" fmla="*/ 589 w 862"/>
                <a:gd name="T7" fmla="*/ 234 h 1050"/>
                <a:gd name="T8" fmla="*/ 635 w 862"/>
                <a:gd name="T9" fmla="*/ 460 h 1050"/>
                <a:gd name="T10" fmla="*/ 635 w 862"/>
                <a:gd name="T11" fmla="*/ 642 h 1050"/>
                <a:gd name="T12" fmla="*/ 725 w 862"/>
                <a:gd name="T13" fmla="*/ 551 h 1050"/>
                <a:gd name="T14" fmla="*/ 816 w 862"/>
                <a:gd name="T15" fmla="*/ 551 h 1050"/>
                <a:gd name="T16" fmla="*/ 862 w 862"/>
                <a:gd name="T17" fmla="*/ 1050 h 10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2"/>
                <a:gd name="T28" fmla="*/ 0 h 1050"/>
                <a:gd name="T29" fmla="*/ 862 w 862"/>
                <a:gd name="T30" fmla="*/ 1050 h 10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2" h="1050">
                  <a:moveTo>
                    <a:pt x="0" y="7"/>
                  </a:moveTo>
                  <a:cubicBezTo>
                    <a:pt x="56" y="3"/>
                    <a:pt x="113" y="0"/>
                    <a:pt x="181" y="7"/>
                  </a:cubicBezTo>
                  <a:cubicBezTo>
                    <a:pt x="249" y="14"/>
                    <a:pt x="340" y="14"/>
                    <a:pt x="408" y="52"/>
                  </a:cubicBezTo>
                  <a:cubicBezTo>
                    <a:pt x="476" y="90"/>
                    <a:pt x="551" y="166"/>
                    <a:pt x="589" y="234"/>
                  </a:cubicBezTo>
                  <a:cubicBezTo>
                    <a:pt x="627" y="302"/>
                    <a:pt x="627" y="392"/>
                    <a:pt x="635" y="460"/>
                  </a:cubicBezTo>
                  <a:cubicBezTo>
                    <a:pt x="643" y="528"/>
                    <a:pt x="620" y="627"/>
                    <a:pt x="635" y="642"/>
                  </a:cubicBezTo>
                  <a:cubicBezTo>
                    <a:pt x="650" y="657"/>
                    <a:pt x="695" y="566"/>
                    <a:pt x="725" y="551"/>
                  </a:cubicBezTo>
                  <a:cubicBezTo>
                    <a:pt x="755" y="536"/>
                    <a:pt x="793" y="468"/>
                    <a:pt x="816" y="551"/>
                  </a:cubicBezTo>
                  <a:cubicBezTo>
                    <a:pt x="839" y="634"/>
                    <a:pt x="854" y="967"/>
                    <a:pt x="862" y="1050"/>
                  </a:cubicBezTo>
                </a:path>
              </a:pathLst>
            </a:custGeom>
            <a:noFill/>
            <a:ln w="31750">
              <a:solidFill>
                <a:schemeClr val="bg2"/>
              </a:solidFill>
              <a:round/>
              <a:headEnd/>
              <a:tailEnd type="triangle" w="med" len="med"/>
            </a:ln>
          </p:spPr>
          <p:txBody>
            <a:bodyPr/>
            <a:lstStyle/>
            <a:p>
              <a:pPr algn="ctr"/>
              <a:endParaRPr lang="ja-JP" altLang="en-US"/>
            </a:p>
          </p:txBody>
        </p:sp>
        <p:sp>
          <p:nvSpPr>
            <p:cNvPr id="55305" name="Oval 12"/>
            <p:cNvSpPr>
              <a:spLocks noChangeArrowheads="1"/>
            </p:cNvSpPr>
            <p:nvPr/>
          </p:nvSpPr>
          <p:spPr bwMode="auto">
            <a:xfrm rot="-1185569">
              <a:off x="1338" y="2205"/>
              <a:ext cx="318" cy="91"/>
            </a:xfrm>
            <a:prstGeom prst="ellipse">
              <a:avLst/>
            </a:prstGeom>
            <a:solidFill>
              <a:srgbClr val="FF6600"/>
            </a:solidFill>
            <a:ln w="9525">
              <a:solidFill>
                <a:srgbClr val="000000"/>
              </a:solidFill>
              <a:round/>
              <a:headEnd/>
              <a:tailEnd/>
            </a:ln>
          </p:spPr>
          <p:txBody>
            <a:bodyPr wrap="none" anchor="ctr"/>
            <a:lstStyle/>
            <a:p>
              <a:pPr algn="ctr"/>
              <a:endParaRPr lang="ja-JP" altLang="en-US"/>
            </a:p>
          </p:txBody>
        </p:sp>
      </p:grpSp>
      <p:grpSp>
        <p:nvGrpSpPr>
          <p:cNvPr id="3" name="Group 16"/>
          <p:cNvGrpSpPr>
            <a:grpSpLocks/>
          </p:cNvGrpSpPr>
          <p:nvPr/>
        </p:nvGrpSpPr>
        <p:grpSpPr bwMode="auto">
          <a:xfrm>
            <a:off x="5457056" y="1268760"/>
            <a:ext cx="3489458" cy="4498975"/>
            <a:chOff x="3198" y="935"/>
            <a:chExt cx="2029" cy="2834"/>
          </a:xfrm>
        </p:grpSpPr>
        <p:pic>
          <p:nvPicPr>
            <p:cNvPr id="55300" name="Picture 7" descr="keibusinten-01"/>
            <p:cNvPicPr>
              <a:picLocks noChangeAspect="1" noChangeArrowheads="1"/>
            </p:cNvPicPr>
            <p:nvPr/>
          </p:nvPicPr>
          <p:blipFill>
            <a:blip r:embed="rId4" cstate="print"/>
            <a:srcRect/>
            <a:stretch>
              <a:fillRect/>
            </a:stretch>
          </p:blipFill>
          <p:spPr bwMode="auto">
            <a:xfrm>
              <a:off x="3198" y="935"/>
              <a:ext cx="2029" cy="2834"/>
            </a:xfrm>
            <a:prstGeom prst="rect">
              <a:avLst/>
            </a:prstGeom>
            <a:noFill/>
            <a:ln w="9525">
              <a:noFill/>
              <a:miter lim="800000"/>
              <a:headEnd/>
              <a:tailEnd/>
            </a:ln>
          </p:spPr>
        </p:pic>
        <p:sp>
          <p:nvSpPr>
            <p:cNvPr id="55301" name="Oval 13"/>
            <p:cNvSpPr>
              <a:spLocks noChangeArrowheads="1"/>
            </p:cNvSpPr>
            <p:nvPr/>
          </p:nvSpPr>
          <p:spPr bwMode="auto">
            <a:xfrm rot="1567316">
              <a:off x="4195" y="2160"/>
              <a:ext cx="318" cy="91"/>
            </a:xfrm>
            <a:prstGeom prst="ellipse">
              <a:avLst/>
            </a:prstGeom>
            <a:solidFill>
              <a:srgbClr val="FF6600"/>
            </a:solidFill>
            <a:ln w="9525">
              <a:solidFill>
                <a:srgbClr val="000000"/>
              </a:solidFill>
              <a:round/>
              <a:headEnd/>
              <a:tailEnd/>
            </a:ln>
          </p:spPr>
          <p:txBody>
            <a:bodyPr wrap="none" anchor="ctr"/>
            <a:lstStyle/>
            <a:p>
              <a:pPr algn="ctr"/>
              <a:endParaRPr lang="ja-JP" altLang="en-US"/>
            </a:p>
          </p:txBody>
        </p:sp>
        <p:sp>
          <p:nvSpPr>
            <p:cNvPr id="55302" name="Freeform 14"/>
            <p:cNvSpPr>
              <a:spLocks/>
            </p:cNvSpPr>
            <p:nvPr/>
          </p:nvSpPr>
          <p:spPr bwMode="auto">
            <a:xfrm>
              <a:off x="4513" y="2341"/>
              <a:ext cx="151" cy="997"/>
            </a:xfrm>
            <a:custGeom>
              <a:avLst/>
              <a:gdLst>
                <a:gd name="T0" fmla="*/ 0 w 151"/>
                <a:gd name="T1" fmla="*/ 0 h 997"/>
                <a:gd name="T2" fmla="*/ 45 w 151"/>
                <a:gd name="T3" fmla="*/ 136 h 997"/>
                <a:gd name="T4" fmla="*/ 45 w 151"/>
                <a:gd name="T5" fmla="*/ 272 h 997"/>
                <a:gd name="T6" fmla="*/ 136 w 151"/>
                <a:gd name="T7" fmla="*/ 408 h 997"/>
                <a:gd name="T8" fmla="*/ 136 w 151"/>
                <a:gd name="T9" fmla="*/ 635 h 997"/>
                <a:gd name="T10" fmla="*/ 91 w 151"/>
                <a:gd name="T11" fmla="*/ 997 h 997"/>
                <a:gd name="T12" fmla="*/ 0 60000 65536"/>
                <a:gd name="T13" fmla="*/ 0 60000 65536"/>
                <a:gd name="T14" fmla="*/ 0 60000 65536"/>
                <a:gd name="T15" fmla="*/ 0 60000 65536"/>
                <a:gd name="T16" fmla="*/ 0 60000 65536"/>
                <a:gd name="T17" fmla="*/ 0 60000 65536"/>
                <a:gd name="T18" fmla="*/ 0 w 151"/>
                <a:gd name="T19" fmla="*/ 0 h 997"/>
                <a:gd name="T20" fmla="*/ 151 w 151"/>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151" h="997">
                  <a:moveTo>
                    <a:pt x="0" y="0"/>
                  </a:moveTo>
                  <a:cubicBezTo>
                    <a:pt x="19" y="45"/>
                    <a:pt x="38" y="91"/>
                    <a:pt x="45" y="136"/>
                  </a:cubicBezTo>
                  <a:cubicBezTo>
                    <a:pt x="52" y="181"/>
                    <a:pt x="30" y="227"/>
                    <a:pt x="45" y="272"/>
                  </a:cubicBezTo>
                  <a:cubicBezTo>
                    <a:pt x="60" y="317"/>
                    <a:pt x="121" y="348"/>
                    <a:pt x="136" y="408"/>
                  </a:cubicBezTo>
                  <a:cubicBezTo>
                    <a:pt x="151" y="468"/>
                    <a:pt x="143" y="537"/>
                    <a:pt x="136" y="635"/>
                  </a:cubicBezTo>
                  <a:cubicBezTo>
                    <a:pt x="129" y="733"/>
                    <a:pt x="99" y="937"/>
                    <a:pt x="91" y="997"/>
                  </a:cubicBezTo>
                </a:path>
              </a:pathLst>
            </a:custGeom>
            <a:noFill/>
            <a:ln w="31750">
              <a:solidFill>
                <a:schemeClr val="bg2"/>
              </a:solidFill>
              <a:round/>
              <a:headEnd/>
              <a:tailEnd type="triangle" w="med" len="med"/>
            </a:ln>
          </p:spPr>
          <p:txBody>
            <a:bodyPr/>
            <a:lstStyle/>
            <a:p>
              <a:pPr algn="ctr"/>
              <a:endParaRPr lang="ja-JP" altLang="en-US"/>
            </a:p>
          </p:txBody>
        </p:sp>
      </p:grpSp>
      <p:sp>
        <p:nvSpPr>
          <p:cNvPr id="11" name="日付プレースホルダ 10"/>
          <p:cNvSpPr>
            <a:spLocks noGrp="1"/>
          </p:cNvSpPr>
          <p:nvPr>
            <p:ph type="dt" sz="half" idx="10"/>
          </p:nvPr>
        </p:nvSpPr>
        <p:spPr/>
        <p:txBody>
          <a:bodyPr/>
          <a:lstStyle/>
          <a:p>
            <a:fld id="{710014A7-8681-4FCD-9F15-521D9BEEA392}" type="datetime1">
              <a:rPr lang="ja-JP" altLang="en-US" smtClean="0"/>
              <a:pPr/>
              <a:t>2017/10/20</a:t>
            </a:fld>
            <a:endParaRPr lang="en-US" altLang="ja-JP"/>
          </a:p>
        </p:txBody>
      </p:sp>
      <p:sp>
        <p:nvSpPr>
          <p:cNvPr id="12" name="スライド番号プレースホルダ 11"/>
          <p:cNvSpPr>
            <a:spLocks noGrp="1"/>
          </p:cNvSpPr>
          <p:nvPr>
            <p:ph type="sldNum" sz="quarter" idx="12"/>
          </p:nvPr>
        </p:nvSpPr>
        <p:spPr/>
        <p:txBody>
          <a:bodyPr/>
          <a:lstStyle/>
          <a:p>
            <a:fld id="{95DA2182-8681-4BCC-AC72-3D047A030C4B}" type="slidenum">
              <a:rPr lang="en-US" altLang="ja-JP" smtClean="0"/>
              <a:pPr/>
              <a:t>38</a:t>
            </a:fld>
            <a:endParaRPr lang="en-US" altLang="ja-JP"/>
          </a:p>
        </p:txBody>
      </p:sp>
      <p:sp>
        <p:nvSpPr>
          <p:cNvPr id="13" name="フッター プレースホルダ 12"/>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15" name="テキスト ボックス 14"/>
          <p:cNvSpPr txBox="1"/>
          <p:nvPr/>
        </p:nvSpPr>
        <p:spPr>
          <a:xfrm>
            <a:off x="1712640" y="5949280"/>
            <a:ext cx="4360489" cy="369332"/>
          </a:xfrm>
          <a:prstGeom prst="rect">
            <a:avLst/>
          </a:prstGeom>
          <a:noFill/>
        </p:spPr>
        <p:txBody>
          <a:bodyPr wrap="none" rtlCol="0">
            <a:spAutoFit/>
          </a:bodyPr>
          <a:lstStyle/>
          <a:p>
            <a:r>
              <a:rPr kumimoji="1" lang="ja-JP" altLang="en-US" dirty="0"/>
              <a:t>頚部は前屈位を保つよう姿勢の調整を図る</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早食い、詰め込みの問題点</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39</a:t>
            </a:fld>
            <a:endParaRPr lang="en-US" altLang="ja-JP"/>
          </a:p>
        </p:txBody>
      </p:sp>
      <p:sp>
        <p:nvSpPr>
          <p:cNvPr id="7" name="矢印: 右 6"/>
          <p:cNvSpPr/>
          <p:nvPr/>
        </p:nvSpPr>
        <p:spPr>
          <a:xfrm>
            <a:off x="3728864" y="173832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flipH="1">
            <a:off x="4376936" y="1692743"/>
            <a:ext cx="5033763" cy="523220"/>
          </a:xfrm>
          <a:prstGeom prst="rect">
            <a:avLst/>
          </a:prstGeom>
          <a:noFill/>
        </p:spPr>
        <p:txBody>
          <a:bodyPr wrap="square" rtlCol="0">
            <a:spAutoFit/>
          </a:bodyPr>
          <a:lstStyle/>
          <a:p>
            <a:r>
              <a:rPr lang="ja-JP" altLang="en-US" sz="2800" dirty="0"/>
              <a:t>誤嚥のリスク　　</a:t>
            </a:r>
            <a:r>
              <a:rPr kumimoji="1" lang="ja-JP" altLang="en-US" sz="2800" dirty="0"/>
              <a:t>窒息のリスク</a:t>
            </a:r>
            <a:endParaRPr kumimoji="1" lang="en-US" altLang="ja-JP" sz="2800" dirty="0"/>
          </a:p>
        </p:txBody>
      </p:sp>
      <p:sp>
        <p:nvSpPr>
          <p:cNvPr id="9" name="矢印: 右 8"/>
          <p:cNvSpPr/>
          <p:nvPr/>
        </p:nvSpPr>
        <p:spPr>
          <a:xfrm rot="16200000">
            <a:off x="8792658" y="1506250"/>
            <a:ext cx="855533" cy="38055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5300" y="1477300"/>
            <a:ext cx="3593604" cy="954107"/>
          </a:xfrm>
          <a:prstGeom prst="rect">
            <a:avLst/>
          </a:prstGeom>
          <a:noFill/>
        </p:spPr>
        <p:txBody>
          <a:bodyPr wrap="square" rtlCol="0">
            <a:spAutoFit/>
          </a:bodyPr>
          <a:lstStyle/>
          <a:p>
            <a:pPr marL="0" indent="0">
              <a:buNone/>
            </a:pPr>
            <a:r>
              <a:rPr lang="ja-JP" altLang="en-US" sz="2800" dirty="0"/>
              <a:t>嚥下機能低下（</a:t>
            </a:r>
            <a:r>
              <a:rPr lang="en-US" altLang="ja-JP" sz="2800" dirty="0"/>
              <a:t>-</a:t>
            </a:r>
            <a:r>
              <a:rPr lang="ja-JP" altLang="en-US" sz="2800" dirty="0"/>
              <a:t>）　　　　　　　　　　　　　　</a:t>
            </a:r>
            <a:endParaRPr lang="en-US" altLang="ja-JP" sz="2800" dirty="0"/>
          </a:p>
          <a:p>
            <a:pPr marL="0" indent="0">
              <a:buNone/>
            </a:pPr>
            <a:r>
              <a:rPr lang="ja-JP" altLang="en-US" sz="2800" dirty="0"/>
              <a:t>認知機能低下（</a:t>
            </a:r>
            <a:r>
              <a:rPr lang="en-US" altLang="ja-JP" sz="2800" dirty="0"/>
              <a:t>+</a:t>
            </a:r>
            <a:r>
              <a:rPr lang="ja-JP" altLang="en-US" sz="2800" dirty="0"/>
              <a:t>）</a:t>
            </a:r>
          </a:p>
        </p:txBody>
      </p:sp>
      <p:sp>
        <p:nvSpPr>
          <p:cNvPr id="12" name="テキスト ボックス 11"/>
          <p:cNvSpPr txBox="1"/>
          <p:nvPr/>
        </p:nvSpPr>
        <p:spPr>
          <a:xfrm>
            <a:off x="487645" y="2946794"/>
            <a:ext cx="3096344" cy="1384995"/>
          </a:xfrm>
          <a:prstGeom prst="rect">
            <a:avLst/>
          </a:prstGeom>
          <a:noFill/>
        </p:spPr>
        <p:txBody>
          <a:bodyPr wrap="square" rtlCol="0">
            <a:spAutoFit/>
          </a:bodyPr>
          <a:lstStyle/>
          <a:p>
            <a:r>
              <a:rPr kumimoji="1" lang="ja-JP" altLang="en-US" sz="2800" dirty="0"/>
              <a:t>嚥下機能低下（</a:t>
            </a:r>
            <a:r>
              <a:rPr kumimoji="1" lang="en-US" altLang="ja-JP" sz="2800" dirty="0"/>
              <a:t>+</a:t>
            </a:r>
            <a:r>
              <a:rPr kumimoji="1" lang="ja-JP" altLang="en-US" sz="2800" dirty="0"/>
              <a:t>）</a:t>
            </a:r>
            <a:endParaRPr kumimoji="1" lang="en-US" altLang="ja-JP" sz="2800" dirty="0"/>
          </a:p>
          <a:p>
            <a:r>
              <a:rPr kumimoji="1" lang="ja-JP" altLang="en-US" sz="2800" dirty="0"/>
              <a:t>認知機能低下（</a:t>
            </a:r>
            <a:r>
              <a:rPr kumimoji="1" lang="en-US" altLang="ja-JP" sz="2800" dirty="0"/>
              <a:t>-</a:t>
            </a:r>
            <a:r>
              <a:rPr kumimoji="1" lang="ja-JP" altLang="en-US" sz="2800" dirty="0"/>
              <a:t>）</a:t>
            </a:r>
            <a:endParaRPr kumimoji="1" lang="en-US" altLang="ja-JP" sz="2800" dirty="0"/>
          </a:p>
          <a:p>
            <a:endParaRPr kumimoji="1" lang="ja-JP" altLang="en-US" sz="2800" dirty="0"/>
          </a:p>
        </p:txBody>
      </p:sp>
      <p:sp>
        <p:nvSpPr>
          <p:cNvPr id="13" name="矢印: 右 12"/>
          <p:cNvSpPr/>
          <p:nvPr/>
        </p:nvSpPr>
        <p:spPr>
          <a:xfrm>
            <a:off x="3728864" y="3207243"/>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p:cNvSpPr/>
          <p:nvPr/>
        </p:nvSpPr>
        <p:spPr>
          <a:xfrm rot="16200000">
            <a:off x="6495825" y="1815170"/>
            <a:ext cx="177229" cy="38055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280181" y="3117304"/>
            <a:ext cx="4608512" cy="523220"/>
          </a:xfrm>
          <a:prstGeom prst="rect">
            <a:avLst/>
          </a:prstGeom>
          <a:noFill/>
        </p:spPr>
        <p:txBody>
          <a:bodyPr wrap="square" rtlCol="0">
            <a:spAutoFit/>
          </a:bodyPr>
          <a:lstStyle/>
          <a:p>
            <a:r>
              <a:rPr lang="ja-JP" altLang="en-US" sz="2800" dirty="0"/>
              <a:t>誤嚥のリスク　　窒息のリスク</a:t>
            </a:r>
            <a:endParaRPr lang="en-US" altLang="ja-JP" sz="2800" dirty="0"/>
          </a:p>
        </p:txBody>
      </p:sp>
      <p:sp>
        <p:nvSpPr>
          <p:cNvPr id="16" name="矢印: 右 15"/>
          <p:cNvSpPr/>
          <p:nvPr/>
        </p:nvSpPr>
        <p:spPr>
          <a:xfrm rot="16200000">
            <a:off x="6083661" y="2877437"/>
            <a:ext cx="855533" cy="38055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p:cNvSpPr/>
          <p:nvPr/>
        </p:nvSpPr>
        <p:spPr>
          <a:xfrm rot="16200000">
            <a:off x="8878235" y="3080976"/>
            <a:ext cx="404584" cy="38055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16496" y="4541321"/>
            <a:ext cx="2908168" cy="954107"/>
          </a:xfrm>
          <a:prstGeom prst="rect">
            <a:avLst/>
          </a:prstGeom>
          <a:noFill/>
        </p:spPr>
        <p:txBody>
          <a:bodyPr wrap="none" rtlCol="0">
            <a:spAutoFit/>
          </a:bodyPr>
          <a:lstStyle/>
          <a:p>
            <a:r>
              <a:rPr lang="ja-JP" altLang="en-US" sz="2800" dirty="0"/>
              <a:t>嚥下機能低下（</a:t>
            </a:r>
            <a:r>
              <a:rPr lang="en-US" altLang="ja-JP" sz="2800" dirty="0"/>
              <a:t>+</a:t>
            </a:r>
            <a:r>
              <a:rPr lang="ja-JP" altLang="en-US" sz="2800" dirty="0"/>
              <a:t>）</a:t>
            </a:r>
            <a:endParaRPr lang="en-US" altLang="ja-JP" sz="2800" dirty="0"/>
          </a:p>
          <a:p>
            <a:r>
              <a:rPr lang="ja-JP" altLang="en-US" sz="2800" dirty="0"/>
              <a:t>認知機能低下（</a:t>
            </a:r>
            <a:r>
              <a:rPr lang="en-US" altLang="ja-JP" sz="2800" dirty="0"/>
              <a:t>+</a:t>
            </a:r>
            <a:r>
              <a:rPr lang="ja-JP" altLang="en-US" sz="2800" dirty="0"/>
              <a:t>）</a:t>
            </a:r>
            <a:endParaRPr lang="en-US" altLang="ja-JP" sz="2800" dirty="0"/>
          </a:p>
        </p:txBody>
      </p:sp>
      <p:sp>
        <p:nvSpPr>
          <p:cNvPr id="19" name="矢印: 右 18"/>
          <p:cNvSpPr/>
          <p:nvPr/>
        </p:nvSpPr>
        <p:spPr>
          <a:xfrm>
            <a:off x="3708021" y="482742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280181" y="4683619"/>
            <a:ext cx="4653211" cy="954107"/>
          </a:xfrm>
          <a:prstGeom prst="rect">
            <a:avLst/>
          </a:prstGeom>
          <a:noFill/>
        </p:spPr>
        <p:txBody>
          <a:bodyPr wrap="square" rtlCol="0">
            <a:spAutoFit/>
          </a:bodyPr>
          <a:lstStyle/>
          <a:p>
            <a:r>
              <a:rPr lang="ja-JP" altLang="en-US" sz="2800" dirty="0"/>
              <a:t>誤嚥のリスク　　窒息のリスク</a:t>
            </a:r>
            <a:endParaRPr lang="en-US" altLang="ja-JP" sz="2800" dirty="0"/>
          </a:p>
          <a:p>
            <a:endParaRPr kumimoji="1" lang="ja-JP" altLang="en-US" sz="2800" dirty="0"/>
          </a:p>
        </p:txBody>
      </p:sp>
      <p:sp>
        <p:nvSpPr>
          <p:cNvPr id="21" name="矢印: 右 20"/>
          <p:cNvSpPr/>
          <p:nvPr/>
        </p:nvSpPr>
        <p:spPr>
          <a:xfrm rot="16200000">
            <a:off x="8573729" y="4493342"/>
            <a:ext cx="855533" cy="38055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p:cNvSpPr/>
          <p:nvPr/>
        </p:nvSpPr>
        <p:spPr>
          <a:xfrm rot="16200000">
            <a:off x="6097285" y="4493342"/>
            <a:ext cx="855533" cy="38055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95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7"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49202-FDA7-4A58-84B9-7B12DAABD135}"/>
              </a:ext>
            </a:extLst>
          </p:cNvPr>
          <p:cNvSpPr>
            <a:spLocks noGrp="1"/>
          </p:cNvSpPr>
          <p:nvPr>
            <p:ph type="title"/>
          </p:nvPr>
        </p:nvSpPr>
        <p:spPr/>
        <p:txBody>
          <a:bodyPr/>
          <a:lstStyle/>
          <a:p>
            <a:r>
              <a:rPr kumimoji="1" lang="ja-JP" altLang="en-US" dirty="0"/>
              <a:t>咀嚼と知能の関係</a:t>
            </a:r>
          </a:p>
        </p:txBody>
      </p:sp>
      <p:sp>
        <p:nvSpPr>
          <p:cNvPr id="3" name="日付プレースホルダー 2">
            <a:extLst>
              <a:ext uri="{FF2B5EF4-FFF2-40B4-BE49-F238E27FC236}">
                <a16:creationId xmlns:a16="http://schemas.microsoft.com/office/drawing/2014/main" id="{0A0A92A7-6A47-4D08-94C6-777575ED32B0}"/>
              </a:ext>
            </a:extLst>
          </p:cNvPr>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a:extLst>
              <a:ext uri="{FF2B5EF4-FFF2-40B4-BE49-F238E27FC236}">
                <a16:creationId xmlns:a16="http://schemas.microsoft.com/office/drawing/2014/main" id="{D7C110B9-A563-4A6E-A247-0167EECBFB02}"/>
              </a:ext>
            </a:extLst>
          </p:cNvPr>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a:extLst>
              <a:ext uri="{FF2B5EF4-FFF2-40B4-BE49-F238E27FC236}">
                <a16:creationId xmlns:a16="http://schemas.microsoft.com/office/drawing/2014/main" id="{48E61848-A07A-48DF-A57C-4AB8471AC1C5}"/>
              </a:ext>
            </a:extLst>
          </p:cNvPr>
          <p:cNvSpPr>
            <a:spLocks noGrp="1"/>
          </p:cNvSpPr>
          <p:nvPr>
            <p:ph type="sldNum" sz="quarter" idx="12"/>
          </p:nvPr>
        </p:nvSpPr>
        <p:spPr/>
        <p:txBody>
          <a:bodyPr/>
          <a:lstStyle/>
          <a:p>
            <a:fld id="{F49F01ED-581B-4AE8-AE8C-944D8F376957}" type="slidenum">
              <a:rPr lang="en-US" altLang="ja-JP" smtClean="0"/>
              <a:pPr/>
              <a:t>4</a:t>
            </a:fld>
            <a:endParaRPr lang="en-US" altLang="ja-JP"/>
          </a:p>
        </p:txBody>
      </p:sp>
      <p:sp>
        <p:nvSpPr>
          <p:cNvPr id="6" name="コンテンツ プレースホルダー 5">
            <a:extLst>
              <a:ext uri="{FF2B5EF4-FFF2-40B4-BE49-F238E27FC236}">
                <a16:creationId xmlns:a16="http://schemas.microsoft.com/office/drawing/2014/main" id="{4A6A3850-C231-48A2-8169-D8FDA9F29B8B}"/>
              </a:ext>
            </a:extLst>
          </p:cNvPr>
          <p:cNvSpPr>
            <a:spLocks noGrp="1"/>
          </p:cNvSpPr>
          <p:nvPr>
            <p:ph sz="quarter" idx="1"/>
          </p:nvPr>
        </p:nvSpPr>
        <p:spPr/>
        <p:txBody>
          <a:bodyPr/>
          <a:lstStyle/>
          <a:p>
            <a:r>
              <a:rPr kumimoji="1" lang="ja-JP" altLang="en-US" dirty="0"/>
              <a:t>ラットを用いた行動学研究では、固形食で飼育した群は、粉末食で飼育した群よりも迷路実験の成績が良いと報告されている。</a:t>
            </a:r>
            <a:endParaRPr kumimoji="1" lang="en-US" altLang="ja-JP" dirty="0"/>
          </a:p>
          <a:p>
            <a:r>
              <a:rPr lang="ja-JP" altLang="en-US" dirty="0"/>
              <a:t>幼稚園児の咀嚼能力と知能指数及び数唱テスト得点相関について調査したところ、咀嚼値、咬合力が高い園児は、低い園児と比較して指数及び得点が高くなる傾向が見られたとの報告がある。</a:t>
            </a:r>
            <a:endParaRPr kumimoji="1" lang="ja-JP" altLang="en-US" dirty="0"/>
          </a:p>
        </p:txBody>
      </p:sp>
      <p:sp>
        <p:nvSpPr>
          <p:cNvPr id="9" name="テキスト ボックス 8">
            <a:extLst>
              <a:ext uri="{FF2B5EF4-FFF2-40B4-BE49-F238E27FC236}">
                <a16:creationId xmlns:a16="http://schemas.microsoft.com/office/drawing/2014/main" id="{CD0C4E36-D63B-4D11-B6EF-DD275FBEFB8B}"/>
              </a:ext>
            </a:extLst>
          </p:cNvPr>
          <p:cNvSpPr txBox="1"/>
          <p:nvPr/>
        </p:nvSpPr>
        <p:spPr>
          <a:xfrm>
            <a:off x="6177136" y="5882825"/>
            <a:ext cx="3132589" cy="369332"/>
          </a:xfrm>
          <a:prstGeom prst="rect">
            <a:avLst/>
          </a:prstGeom>
          <a:noFill/>
        </p:spPr>
        <p:txBody>
          <a:bodyPr wrap="none" rtlCol="0">
            <a:spAutoFit/>
          </a:bodyPr>
          <a:lstStyle/>
          <a:p>
            <a:r>
              <a:rPr kumimoji="1" lang="ja-JP" altLang="en-US" dirty="0"/>
              <a:t>出典：日本チューインガム協会</a:t>
            </a:r>
          </a:p>
        </p:txBody>
      </p:sp>
    </p:spTree>
    <p:extLst>
      <p:ext uri="{BB962C8B-B14F-4D97-AF65-F5344CB8AC3E}">
        <p14:creationId xmlns:p14="http://schemas.microsoft.com/office/powerpoint/2010/main" val="3465977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誤嚥、窒息のリスクをどうやって軽減するのか</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40</a:t>
            </a:fld>
            <a:endParaRPr lang="en-US" altLang="ja-JP"/>
          </a:p>
        </p:txBody>
      </p:sp>
      <p:sp>
        <p:nvSpPr>
          <p:cNvPr id="7" name="四角形: 角を丸くする 6"/>
          <p:cNvSpPr/>
          <p:nvPr/>
        </p:nvSpPr>
        <p:spPr>
          <a:xfrm>
            <a:off x="3574863" y="1438249"/>
            <a:ext cx="5596218" cy="6982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敢えて咀嚼が必要な食事形態を選択する</a:t>
            </a:r>
          </a:p>
        </p:txBody>
      </p:sp>
      <p:sp>
        <p:nvSpPr>
          <p:cNvPr id="8" name="四角形: 角を丸くする 7"/>
          <p:cNvSpPr/>
          <p:nvPr/>
        </p:nvSpPr>
        <p:spPr>
          <a:xfrm>
            <a:off x="3448447" y="3592906"/>
            <a:ext cx="6142834" cy="754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ボール部が小さいスプーンや小鉢の選択</a:t>
            </a:r>
            <a:endParaRPr kumimoji="1" lang="ja-JP" altLang="en-US" sz="2400" dirty="0">
              <a:solidFill>
                <a:schemeClr val="tx1"/>
              </a:solidFill>
            </a:endParaRPr>
          </a:p>
        </p:txBody>
      </p:sp>
      <p:sp>
        <p:nvSpPr>
          <p:cNvPr id="9" name="四角形: 角を丸くする 8"/>
          <p:cNvSpPr/>
          <p:nvPr/>
        </p:nvSpPr>
        <p:spPr>
          <a:xfrm>
            <a:off x="3650429" y="2421900"/>
            <a:ext cx="5940851" cy="8156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少量ずつ盛り付ける、</a:t>
            </a:r>
            <a:r>
              <a:rPr lang="ja-JP" altLang="en-US" sz="2400" dirty="0">
                <a:solidFill>
                  <a:schemeClr val="tx1"/>
                </a:solidFill>
              </a:rPr>
              <a:t>浅めの器に盛りつける</a:t>
            </a:r>
            <a:endParaRPr kumimoji="1" lang="ja-JP" altLang="en-US" sz="2400" dirty="0">
              <a:solidFill>
                <a:schemeClr val="tx1"/>
              </a:solidFill>
            </a:endParaRPr>
          </a:p>
        </p:txBody>
      </p:sp>
      <p:sp>
        <p:nvSpPr>
          <p:cNvPr id="10" name="四角形: 角を丸くする 9"/>
          <p:cNvSpPr/>
          <p:nvPr/>
        </p:nvSpPr>
        <p:spPr>
          <a:xfrm>
            <a:off x="3312904" y="4702866"/>
            <a:ext cx="6320616" cy="110239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途中で声掛けをし、食事に集中しすぎないようペース配分をおこなう</a:t>
            </a:r>
          </a:p>
        </p:txBody>
      </p:sp>
      <p:sp>
        <p:nvSpPr>
          <p:cNvPr id="11" name="テキスト ボックス 10"/>
          <p:cNvSpPr txBox="1"/>
          <p:nvPr/>
        </p:nvSpPr>
        <p:spPr>
          <a:xfrm>
            <a:off x="614729" y="1353657"/>
            <a:ext cx="2698175" cy="523220"/>
          </a:xfrm>
          <a:prstGeom prst="rect">
            <a:avLst/>
          </a:prstGeom>
          <a:noFill/>
        </p:spPr>
        <p:txBody>
          <a:bodyPr wrap="none" rtlCol="0">
            <a:spAutoFit/>
          </a:bodyPr>
          <a:lstStyle/>
          <a:p>
            <a:r>
              <a:rPr lang="ja-JP" altLang="en-US" sz="2800" dirty="0"/>
              <a:t>食事形態の調整</a:t>
            </a:r>
            <a:endParaRPr lang="en-US" altLang="ja-JP" sz="2800" dirty="0"/>
          </a:p>
        </p:txBody>
      </p:sp>
      <p:sp>
        <p:nvSpPr>
          <p:cNvPr id="12" name="テキスト ボックス 11"/>
          <p:cNvSpPr txBox="1"/>
          <p:nvPr/>
        </p:nvSpPr>
        <p:spPr>
          <a:xfrm>
            <a:off x="663702" y="3753449"/>
            <a:ext cx="1980029" cy="523220"/>
          </a:xfrm>
          <a:prstGeom prst="rect">
            <a:avLst/>
          </a:prstGeom>
          <a:noFill/>
        </p:spPr>
        <p:txBody>
          <a:bodyPr wrap="none" rtlCol="0">
            <a:spAutoFit/>
          </a:bodyPr>
          <a:lstStyle/>
          <a:p>
            <a:r>
              <a:rPr lang="ja-JP" altLang="en-US" sz="2800" dirty="0"/>
              <a:t>食器の調整</a:t>
            </a:r>
            <a:endParaRPr lang="en-US" altLang="ja-JP" sz="2800" dirty="0"/>
          </a:p>
        </p:txBody>
      </p:sp>
      <p:sp>
        <p:nvSpPr>
          <p:cNvPr id="13" name="テキスト ボックス 12"/>
          <p:cNvSpPr txBox="1"/>
          <p:nvPr/>
        </p:nvSpPr>
        <p:spPr>
          <a:xfrm>
            <a:off x="452500" y="2607609"/>
            <a:ext cx="3528392" cy="523220"/>
          </a:xfrm>
          <a:prstGeom prst="rect">
            <a:avLst/>
          </a:prstGeom>
          <a:noFill/>
        </p:spPr>
        <p:txBody>
          <a:bodyPr wrap="square" rtlCol="0">
            <a:spAutoFit/>
          </a:bodyPr>
          <a:lstStyle/>
          <a:p>
            <a:r>
              <a:rPr lang="ja-JP" altLang="en-US" sz="2800" dirty="0"/>
              <a:t>盛り付けかたの調整</a:t>
            </a:r>
            <a:endParaRPr lang="en-US" altLang="ja-JP" sz="2800" dirty="0"/>
          </a:p>
        </p:txBody>
      </p:sp>
      <p:sp>
        <p:nvSpPr>
          <p:cNvPr id="14" name="テキスト ボックス 13"/>
          <p:cNvSpPr txBox="1"/>
          <p:nvPr/>
        </p:nvSpPr>
        <p:spPr>
          <a:xfrm>
            <a:off x="653670" y="5064760"/>
            <a:ext cx="2921193" cy="523220"/>
          </a:xfrm>
          <a:prstGeom prst="rect">
            <a:avLst/>
          </a:prstGeom>
          <a:noFill/>
        </p:spPr>
        <p:txBody>
          <a:bodyPr wrap="square" rtlCol="0">
            <a:spAutoFit/>
          </a:bodyPr>
          <a:lstStyle/>
          <a:p>
            <a:r>
              <a:rPr lang="ja-JP" altLang="en-US" sz="2800" dirty="0"/>
              <a:t>ペースの調整</a:t>
            </a:r>
          </a:p>
        </p:txBody>
      </p:sp>
    </p:spTree>
    <p:extLst>
      <p:ext uri="{BB962C8B-B14F-4D97-AF65-F5344CB8AC3E}">
        <p14:creationId xmlns:p14="http://schemas.microsoft.com/office/powerpoint/2010/main" val="11457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88504" y="3212976"/>
            <a:ext cx="8352928" cy="504056"/>
          </a:xfrm>
          <a:prstGeom prst="rect">
            <a:avLst/>
          </a:prstGeom>
          <a:solidFill>
            <a:schemeClr val="accent6">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8504" y="2132856"/>
            <a:ext cx="8352928" cy="1080120"/>
          </a:xfrm>
          <a:prstGeom prst="rect">
            <a:avLst/>
          </a:prstGeom>
          <a:solidFill>
            <a:schemeClr val="accent3">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症例５　問題点</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41</a:t>
            </a:fld>
            <a:endParaRPr lang="en-US" altLang="ja-JP"/>
          </a:p>
        </p:txBody>
      </p:sp>
      <p:sp>
        <p:nvSpPr>
          <p:cNvPr id="6" name="コンテンツ プレースホルダ 5"/>
          <p:cNvSpPr>
            <a:spLocks noGrp="1"/>
          </p:cNvSpPr>
          <p:nvPr>
            <p:ph sz="quarter" idx="1"/>
          </p:nvPr>
        </p:nvSpPr>
        <p:spPr>
          <a:xfrm>
            <a:off x="495300" y="1219200"/>
            <a:ext cx="7842076" cy="2785864"/>
          </a:xfrm>
        </p:spPr>
        <p:txBody>
          <a:bodyPr/>
          <a:lstStyle/>
          <a:p>
            <a:r>
              <a:rPr lang="ja-JP" altLang="en-US" dirty="0"/>
              <a:t>喉頭挙上、食塊の咽頭通過良好</a:t>
            </a:r>
            <a:endParaRPr kumimoji="1" lang="en-US" altLang="ja-JP" dirty="0"/>
          </a:p>
          <a:p>
            <a:r>
              <a:rPr lang="ja-JP" altLang="en-US" dirty="0"/>
              <a:t>嚥下直後の咽頭残留はない</a:t>
            </a:r>
            <a:endParaRPr lang="en-US" altLang="ja-JP" dirty="0"/>
          </a:p>
          <a:p>
            <a:r>
              <a:rPr kumimoji="1" lang="ja-JP" altLang="en-US" dirty="0"/>
              <a:t>時間をおいて喉頭蓋谷、梨状窩への流入が顕著</a:t>
            </a:r>
            <a:endParaRPr kumimoji="1" lang="en-US" altLang="ja-JP" dirty="0"/>
          </a:p>
          <a:p>
            <a:r>
              <a:rPr lang="en-US" altLang="ja-JP" dirty="0"/>
              <a:t>2</a:t>
            </a:r>
            <a:r>
              <a:rPr lang="ja-JP" altLang="en-US" dirty="0"/>
              <a:t>回目の嚥下反射が誘発されない</a:t>
            </a:r>
            <a:endParaRPr kumimoji="1" lang="en-US" altLang="ja-JP" dirty="0"/>
          </a:p>
          <a:p>
            <a:r>
              <a:rPr lang="ja-JP" altLang="en-US" dirty="0"/>
              <a:t>口腔残留が咽頭残留へ</a:t>
            </a:r>
            <a:endParaRPr kumimoji="1" lang="ja-JP" altLang="en-US" dirty="0"/>
          </a:p>
        </p:txBody>
      </p:sp>
      <p:sp>
        <p:nvSpPr>
          <p:cNvPr id="9" name="テキスト ボックス 8"/>
          <p:cNvSpPr txBox="1"/>
          <p:nvPr/>
        </p:nvSpPr>
        <p:spPr>
          <a:xfrm>
            <a:off x="560512" y="4365104"/>
            <a:ext cx="8531503" cy="523220"/>
          </a:xfrm>
          <a:prstGeom prst="rect">
            <a:avLst/>
          </a:prstGeom>
          <a:noFill/>
        </p:spPr>
        <p:txBody>
          <a:bodyPr wrap="none" rtlCol="0">
            <a:spAutoFit/>
          </a:bodyPr>
          <a:lstStyle/>
          <a:p>
            <a:r>
              <a:rPr kumimoji="1" lang="ja-JP" altLang="en-US" sz="2800" dirty="0"/>
              <a:t>軽度の口腔期障害と軽度の咽頭期障害が重複している</a:t>
            </a:r>
          </a:p>
        </p:txBody>
      </p:sp>
      <p:sp>
        <p:nvSpPr>
          <p:cNvPr id="10" name="下矢印 9"/>
          <p:cNvSpPr/>
          <p:nvPr/>
        </p:nvSpPr>
        <p:spPr>
          <a:xfrm>
            <a:off x="3800872" y="4941168"/>
            <a:ext cx="7200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20552" y="5589240"/>
            <a:ext cx="7239482" cy="523220"/>
          </a:xfrm>
          <a:prstGeom prst="rect">
            <a:avLst/>
          </a:prstGeom>
          <a:noFill/>
        </p:spPr>
        <p:txBody>
          <a:bodyPr wrap="none" rtlCol="0">
            <a:spAutoFit/>
          </a:bodyPr>
          <a:lstStyle/>
          <a:p>
            <a:r>
              <a:rPr lang="ja-JP" altLang="en-US" sz="2800" dirty="0"/>
              <a:t>肺炎発症⇒半年間経口摂取がストップしている</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80">
                                          <p:stCondLst>
                                            <p:cond delay="0"/>
                                          </p:stCondLst>
                                        </p:cTn>
                                        <p:tgtEl>
                                          <p:spTgt spid="11"/>
                                        </p:tgtEl>
                                      </p:cBhvr>
                                    </p:animEffect>
                                    <p:anim calcmode="lin" valueType="num">
                                      <p:cBhvr>
                                        <p:cTn id="4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8" dur="26">
                                          <p:stCondLst>
                                            <p:cond delay="650"/>
                                          </p:stCondLst>
                                        </p:cTn>
                                        <p:tgtEl>
                                          <p:spTgt spid="11"/>
                                        </p:tgtEl>
                                      </p:cBhvr>
                                      <p:to x="100000" y="60000"/>
                                    </p:animScale>
                                    <p:animScale>
                                      <p:cBhvr>
                                        <p:cTn id="49" dur="166" decel="50000">
                                          <p:stCondLst>
                                            <p:cond delay="676"/>
                                          </p:stCondLst>
                                        </p:cTn>
                                        <p:tgtEl>
                                          <p:spTgt spid="11"/>
                                        </p:tgtEl>
                                      </p:cBhvr>
                                      <p:to x="100000" y="100000"/>
                                    </p:animScale>
                                    <p:animScale>
                                      <p:cBhvr>
                                        <p:cTn id="50" dur="26">
                                          <p:stCondLst>
                                            <p:cond delay="1312"/>
                                          </p:stCondLst>
                                        </p:cTn>
                                        <p:tgtEl>
                                          <p:spTgt spid="11"/>
                                        </p:tgtEl>
                                      </p:cBhvr>
                                      <p:to x="100000" y="80000"/>
                                    </p:animScale>
                                    <p:animScale>
                                      <p:cBhvr>
                                        <p:cTn id="51" dur="166" decel="50000">
                                          <p:stCondLst>
                                            <p:cond delay="1338"/>
                                          </p:stCondLst>
                                        </p:cTn>
                                        <p:tgtEl>
                                          <p:spTgt spid="11"/>
                                        </p:tgtEl>
                                      </p:cBhvr>
                                      <p:to x="100000" y="100000"/>
                                    </p:animScale>
                                    <p:animScale>
                                      <p:cBhvr>
                                        <p:cTn id="52" dur="26">
                                          <p:stCondLst>
                                            <p:cond delay="1642"/>
                                          </p:stCondLst>
                                        </p:cTn>
                                        <p:tgtEl>
                                          <p:spTgt spid="11"/>
                                        </p:tgtEl>
                                      </p:cBhvr>
                                      <p:to x="100000" y="90000"/>
                                    </p:animScale>
                                    <p:animScale>
                                      <p:cBhvr>
                                        <p:cTn id="53" dur="166" decel="50000">
                                          <p:stCondLst>
                                            <p:cond delay="1668"/>
                                          </p:stCondLst>
                                        </p:cTn>
                                        <p:tgtEl>
                                          <p:spTgt spid="11"/>
                                        </p:tgtEl>
                                      </p:cBhvr>
                                      <p:to x="100000" y="100000"/>
                                    </p:animScale>
                                    <p:animScale>
                                      <p:cBhvr>
                                        <p:cTn id="54" dur="26">
                                          <p:stCondLst>
                                            <p:cond delay="1808"/>
                                          </p:stCondLst>
                                        </p:cTn>
                                        <p:tgtEl>
                                          <p:spTgt spid="11"/>
                                        </p:tgtEl>
                                      </p:cBhvr>
                                      <p:to x="100000" y="95000"/>
                                    </p:animScale>
                                    <p:animScale>
                                      <p:cBhvr>
                                        <p:cTn id="5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対処法</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42</a:t>
            </a:fld>
            <a:endParaRPr lang="en-US" altLang="ja-JP"/>
          </a:p>
        </p:txBody>
      </p:sp>
      <p:sp>
        <p:nvSpPr>
          <p:cNvPr id="6" name="コンテンツ プレースホルダ 5"/>
          <p:cNvSpPr>
            <a:spLocks noGrp="1"/>
          </p:cNvSpPr>
          <p:nvPr>
            <p:ph sz="quarter" idx="1"/>
          </p:nvPr>
        </p:nvSpPr>
        <p:spPr/>
        <p:txBody>
          <a:bodyPr/>
          <a:lstStyle/>
          <a:p>
            <a:r>
              <a:rPr kumimoji="1" lang="ja-JP" altLang="en-US" dirty="0"/>
              <a:t>口腔に残留することなく、一塊りとして咽頭へ送り込むことができる食事形態へ変更</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88504" y="2204864"/>
            <a:ext cx="7416824" cy="576064"/>
          </a:xfrm>
          <a:prstGeom prst="rect">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症例６　</a:t>
            </a:r>
            <a:r>
              <a:rPr kumimoji="1" lang="ja-JP" altLang="en-US" dirty="0"/>
              <a:t>問題点</a:t>
            </a:r>
          </a:p>
        </p:txBody>
      </p:sp>
      <p:sp>
        <p:nvSpPr>
          <p:cNvPr id="3" name="日付プレースホルダ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43</a:t>
            </a:fld>
            <a:endParaRPr lang="en-US" altLang="ja-JP"/>
          </a:p>
        </p:txBody>
      </p:sp>
      <p:sp>
        <p:nvSpPr>
          <p:cNvPr id="6" name="コンテンツ プレースホルダ 5"/>
          <p:cNvSpPr>
            <a:spLocks noGrp="1"/>
          </p:cNvSpPr>
          <p:nvPr>
            <p:ph sz="quarter" idx="1"/>
          </p:nvPr>
        </p:nvSpPr>
        <p:spPr>
          <a:xfrm>
            <a:off x="495300" y="1219200"/>
            <a:ext cx="7121996" cy="1705744"/>
          </a:xfrm>
        </p:spPr>
        <p:txBody>
          <a:bodyPr>
            <a:normAutofit/>
          </a:bodyPr>
          <a:lstStyle/>
          <a:p>
            <a:r>
              <a:rPr kumimoji="1" lang="ja-JP" altLang="en-US" dirty="0"/>
              <a:t>先行期、口腔準備期は良好</a:t>
            </a:r>
            <a:endParaRPr kumimoji="1" lang="en-US" altLang="ja-JP" dirty="0"/>
          </a:p>
          <a:p>
            <a:r>
              <a:rPr lang="ja-JP" altLang="en-US" dirty="0"/>
              <a:t>嚥下反射良好</a:t>
            </a:r>
            <a:endParaRPr lang="en-US" altLang="ja-JP" dirty="0"/>
          </a:p>
          <a:p>
            <a:r>
              <a:rPr kumimoji="1" lang="ja-JP" altLang="en-US" dirty="0"/>
              <a:t>食道入口部の通過障害がある</a:t>
            </a:r>
          </a:p>
        </p:txBody>
      </p:sp>
      <p:sp>
        <p:nvSpPr>
          <p:cNvPr id="8" name="下矢印 7"/>
          <p:cNvSpPr/>
          <p:nvPr/>
        </p:nvSpPr>
        <p:spPr>
          <a:xfrm>
            <a:off x="2864768" y="3212976"/>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568624" y="4005064"/>
            <a:ext cx="3445174" cy="523220"/>
          </a:xfrm>
          <a:prstGeom prst="rect">
            <a:avLst/>
          </a:prstGeom>
          <a:noFill/>
        </p:spPr>
        <p:txBody>
          <a:bodyPr wrap="none" rtlCol="0">
            <a:spAutoFit/>
          </a:bodyPr>
          <a:lstStyle/>
          <a:p>
            <a:r>
              <a:rPr kumimoji="1" lang="ja-JP" altLang="en-US" sz="2800" dirty="0">
                <a:solidFill>
                  <a:schemeClr val="accent2">
                    <a:lumMod val="50000"/>
                  </a:schemeClr>
                </a:solidFill>
              </a:rPr>
              <a:t>肺炎を繰り返している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60512" y="1628800"/>
            <a:ext cx="8784976" cy="288032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症例７　問題点</a:t>
            </a:r>
          </a:p>
        </p:txBody>
      </p:sp>
      <p:sp>
        <p:nvSpPr>
          <p:cNvPr id="4" name="スライド番号プレースホルダ 3"/>
          <p:cNvSpPr>
            <a:spLocks noGrp="1"/>
          </p:cNvSpPr>
          <p:nvPr>
            <p:ph type="sldNum" sz="quarter" idx="12"/>
          </p:nvPr>
        </p:nvSpPr>
        <p:spPr/>
        <p:txBody>
          <a:bodyPr/>
          <a:lstStyle/>
          <a:p>
            <a:fld id="{F49F01ED-581B-4AE8-AE8C-944D8F376957}" type="slidenum">
              <a:rPr lang="en-US" altLang="ja-JP" smtClean="0"/>
              <a:pPr/>
              <a:t>44</a:t>
            </a:fld>
            <a:endParaRPr lang="en-US" altLang="ja-JP"/>
          </a:p>
        </p:txBody>
      </p:sp>
      <p:sp>
        <p:nvSpPr>
          <p:cNvPr id="3" name="コンテンツ プレースホルダ 2"/>
          <p:cNvSpPr>
            <a:spLocks noGrp="1"/>
          </p:cNvSpPr>
          <p:nvPr>
            <p:ph sz="quarter" idx="1"/>
          </p:nvPr>
        </p:nvSpPr>
        <p:spPr>
          <a:xfrm>
            <a:off x="523844" y="1142987"/>
            <a:ext cx="7957548" cy="4446254"/>
          </a:xfrm>
        </p:spPr>
        <p:txBody>
          <a:bodyPr>
            <a:normAutofit/>
          </a:bodyPr>
          <a:lstStyle/>
          <a:p>
            <a:r>
              <a:rPr lang="ja-JP" altLang="en-US" dirty="0"/>
              <a:t>先行期、口腔準備期は良好</a:t>
            </a:r>
            <a:endParaRPr lang="en-US" altLang="ja-JP" dirty="0"/>
          </a:p>
          <a:p>
            <a:r>
              <a:rPr lang="ja-JP" altLang="en-US" dirty="0"/>
              <a:t>嚥下反射惹起遅延</a:t>
            </a:r>
            <a:endParaRPr lang="en-US" altLang="ja-JP" dirty="0"/>
          </a:p>
          <a:p>
            <a:r>
              <a:rPr lang="ja-JP" altLang="en-US" dirty="0"/>
              <a:t>咽頭の感覚低下あり（奥舌より先の感覚が無い）</a:t>
            </a:r>
            <a:endParaRPr lang="en-US" altLang="ja-JP" dirty="0"/>
          </a:p>
          <a:p>
            <a:r>
              <a:rPr lang="ja-JP" altLang="en-US" dirty="0"/>
              <a:t>食塊の通過障害、残留</a:t>
            </a:r>
            <a:endParaRPr lang="en-US" altLang="ja-JP" dirty="0"/>
          </a:p>
          <a:p>
            <a:r>
              <a:rPr lang="ja-JP" altLang="en-US" dirty="0"/>
              <a:t>特に左側の残留</a:t>
            </a:r>
            <a:endParaRPr lang="en-US" altLang="ja-JP" dirty="0"/>
          </a:p>
          <a:p>
            <a:r>
              <a:rPr lang="ja-JP" altLang="en-US" dirty="0"/>
              <a:t>一口を数回に分けて力む感じで嚥下している</a:t>
            </a:r>
            <a:endParaRPr lang="en-US" altLang="ja-JP" dirty="0"/>
          </a:p>
          <a:p>
            <a:r>
              <a:rPr lang="ja-JP" altLang="en-US" dirty="0"/>
              <a:t>嚥下音が大きく、複数回聴取できる</a:t>
            </a:r>
            <a:endParaRPr lang="en-US" altLang="ja-JP" dirty="0"/>
          </a:p>
        </p:txBody>
      </p:sp>
      <p:sp>
        <p:nvSpPr>
          <p:cNvPr id="5" name="日付プレースホルダ 4"/>
          <p:cNvSpPr>
            <a:spLocks noGrp="1"/>
          </p:cNvSpPr>
          <p:nvPr>
            <p:ph type="dt" sz="half" idx="10"/>
          </p:nvPr>
        </p:nvSpPr>
        <p:spPr/>
        <p:txBody>
          <a:bodyPr/>
          <a:lstStyle/>
          <a:p>
            <a:fld id="{17DEBBCD-107B-4AA6-9109-968CFA596C6C}"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8" name="下矢印 7"/>
          <p:cNvSpPr/>
          <p:nvPr/>
        </p:nvSpPr>
        <p:spPr>
          <a:xfrm>
            <a:off x="2216696" y="4797152"/>
            <a:ext cx="93610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568624" y="5445224"/>
            <a:ext cx="3910045" cy="584775"/>
          </a:xfrm>
          <a:prstGeom prst="rect">
            <a:avLst/>
          </a:prstGeom>
          <a:noFill/>
        </p:spPr>
        <p:txBody>
          <a:bodyPr wrap="none" rtlCol="0">
            <a:spAutoFit/>
          </a:bodyPr>
          <a:lstStyle/>
          <a:p>
            <a:r>
              <a:rPr kumimoji="1" lang="ja-JP" altLang="en-US" sz="3200" dirty="0">
                <a:solidFill>
                  <a:schemeClr val="accent2">
                    <a:lumMod val="50000"/>
                  </a:schemeClr>
                </a:solidFill>
              </a:rPr>
              <a:t>肺炎を繰り返している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代償法の決定</a:t>
            </a:r>
          </a:p>
        </p:txBody>
      </p:sp>
      <p:sp>
        <p:nvSpPr>
          <p:cNvPr id="4" name="スライド番号プレースホルダ 3"/>
          <p:cNvSpPr>
            <a:spLocks noGrp="1"/>
          </p:cNvSpPr>
          <p:nvPr>
            <p:ph type="sldNum" sz="quarter" idx="12"/>
          </p:nvPr>
        </p:nvSpPr>
        <p:spPr/>
        <p:txBody>
          <a:bodyPr/>
          <a:lstStyle/>
          <a:p>
            <a:fld id="{F49F01ED-581B-4AE8-AE8C-944D8F376957}" type="slidenum">
              <a:rPr lang="en-US" altLang="ja-JP" smtClean="0"/>
              <a:pPr/>
              <a:t>45</a:t>
            </a:fld>
            <a:endParaRPr lang="en-US" altLang="ja-JP"/>
          </a:p>
        </p:txBody>
      </p:sp>
      <p:sp>
        <p:nvSpPr>
          <p:cNvPr id="3" name="コンテンツ プレースホルダ 2"/>
          <p:cNvSpPr>
            <a:spLocks noGrp="1"/>
          </p:cNvSpPr>
          <p:nvPr>
            <p:ph sz="quarter" idx="1"/>
          </p:nvPr>
        </p:nvSpPr>
        <p:spPr>
          <a:xfrm>
            <a:off x="495300" y="1219200"/>
            <a:ext cx="8915400" cy="2137792"/>
          </a:xfrm>
        </p:spPr>
        <p:txBody>
          <a:bodyPr/>
          <a:lstStyle/>
          <a:p>
            <a:r>
              <a:rPr kumimoji="1" lang="ja-JP" altLang="en-US" dirty="0"/>
              <a:t>一口量を２ｃｃ～３ｃｃとする。</a:t>
            </a:r>
            <a:endParaRPr kumimoji="1" lang="en-US" altLang="ja-JP" dirty="0"/>
          </a:p>
          <a:p>
            <a:r>
              <a:rPr lang="ja-JP" altLang="en-US" dirty="0"/>
              <a:t>左側を向いた状態で一側性嚥下をおこなう。（左向き嚥下）</a:t>
            </a:r>
            <a:endParaRPr lang="en-US" altLang="ja-JP" dirty="0"/>
          </a:p>
          <a:p>
            <a:r>
              <a:rPr kumimoji="1" lang="ja-JP" altLang="en-US" dirty="0"/>
              <a:t>嚥下後、左側梨状窩の残留に対しては右向き嚥下をおこなう。</a:t>
            </a:r>
            <a:endParaRPr kumimoji="1" lang="en-US" altLang="ja-JP" dirty="0"/>
          </a:p>
          <a:p>
            <a:r>
              <a:rPr lang="ja-JP" altLang="en-US" dirty="0"/>
              <a:t>複数回嚥下を習慣にする。</a:t>
            </a:r>
            <a:endParaRPr kumimoji="1" lang="ja-JP" altLang="en-US" dirty="0"/>
          </a:p>
        </p:txBody>
      </p:sp>
      <p:sp>
        <p:nvSpPr>
          <p:cNvPr id="5" name="日付プレースホルダ 4"/>
          <p:cNvSpPr>
            <a:spLocks noGrp="1"/>
          </p:cNvSpPr>
          <p:nvPr>
            <p:ph type="dt" sz="half" idx="10"/>
          </p:nvPr>
        </p:nvSpPr>
        <p:spPr/>
        <p:txBody>
          <a:bodyPr/>
          <a:lstStyle/>
          <a:p>
            <a:fld id="{F0A541BA-1C4A-45EC-8EAA-7F82381B1529}" type="datetime1">
              <a:rPr lang="ja-JP" altLang="en-US" smtClean="0"/>
              <a:pPr/>
              <a:t>2017/10/20</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7" name="下矢印 6"/>
          <p:cNvSpPr/>
          <p:nvPr/>
        </p:nvSpPr>
        <p:spPr>
          <a:xfrm>
            <a:off x="2504728" y="3356992"/>
            <a:ext cx="93610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32520" y="3933056"/>
            <a:ext cx="4285147" cy="1200329"/>
          </a:xfrm>
          <a:prstGeom prst="rect">
            <a:avLst/>
          </a:prstGeom>
          <a:noFill/>
        </p:spPr>
        <p:txBody>
          <a:bodyPr wrap="none" rtlCol="0">
            <a:spAutoFit/>
          </a:bodyPr>
          <a:lstStyle/>
          <a:p>
            <a:r>
              <a:rPr lang="ja-JP" altLang="en-US" sz="2400" b="1" dirty="0">
                <a:solidFill>
                  <a:schemeClr val="accent2">
                    <a:lumMod val="50000"/>
                  </a:schemeClr>
                </a:solidFill>
              </a:rPr>
              <a:t>栄養状態が改善し、体重も増加</a:t>
            </a:r>
            <a:endParaRPr lang="en-US" altLang="ja-JP" sz="2400" b="1" dirty="0">
              <a:solidFill>
                <a:schemeClr val="accent2">
                  <a:lumMod val="50000"/>
                </a:schemeClr>
              </a:solidFill>
            </a:endParaRPr>
          </a:p>
          <a:p>
            <a:r>
              <a:rPr kumimoji="1" lang="ja-JP" altLang="en-US" sz="2400" b="1" dirty="0">
                <a:solidFill>
                  <a:schemeClr val="accent2">
                    <a:lumMod val="50000"/>
                  </a:schemeClr>
                </a:solidFill>
              </a:rPr>
              <a:t>ここ数年、肺炎をおこしていない</a:t>
            </a:r>
            <a:endParaRPr kumimoji="1" lang="en-US" altLang="ja-JP" sz="2400" b="1" dirty="0">
              <a:solidFill>
                <a:schemeClr val="accent2">
                  <a:lumMod val="50000"/>
                </a:schemeClr>
              </a:solidFill>
            </a:endParaRPr>
          </a:p>
          <a:p>
            <a:endParaRPr kumimoji="1" lang="en-US" altLang="ja-JP" sz="2400" b="1" dirty="0"/>
          </a:p>
        </p:txBody>
      </p:sp>
      <p:sp>
        <p:nvSpPr>
          <p:cNvPr id="9" name="テキスト ボックス 8"/>
          <p:cNvSpPr txBox="1"/>
          <p:nvPr/>
        </p:nvSpPr>
        <p:spPr>
          <a:xfrm>
            <a:off x="776536" y="4941168"/>
            <a:ext cx="6705682" cy="1200329"/>
          </a:xfrm>
          <a:prstGeom prst="rect">
            <a:avLst/>
          </a:prstGeom>
          <a:noFill/>
        </p:spPr>
        <p:txBody>
          <a:bodyPr wrap="none" rtlCol="0">
            <a:spAutoFit/>
          </a:bodyPr>
          <a:lstStyle/>
          <a:p>
            <a:r>
              <a:rPr lang="ja-JP" altLang="en-US" sz="2400" dirty="0"/>
              <a:t>ご本人</a:t>
            </a:r>
            <a:endParaRPr lang="en-US" altLang="ja-JP" sz="2400" dirty="0"/>
          </a:p>
          <a:p>
            <a:r>
              <a:rPr lang="ja-JP" altLang="en-US" sz="2400" dirty="0"/>
              <a:t>「たまーに誤嚥しているかもしれないけど、</a:t>
            </a:r>
            <a:endParaRPr lang="en-US" altLang="ja-JP" sz="2400" dirty="0"/>
          </a:p>
          <a:p>
            <a:r>
              <a:rPr lang="ja-JP" altLang="en-US" sz="2400" dirty="0"/>
              <a:t>体力がついて肺炎をおこさなくなったみたいです。」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t>咽頭期に障害がある場合の主な対処法</a:t>
            </a:r>
          </a:p>
        </p:txBody>
      </p:sp>
      <p:sp>
        <p:nvSpPr>
          <p:cNvPr id="5" name="日付プレースホルダ 4"/>
          <p:cNvSpPr>
            <a:spLocks noGrp="1"/>
          </p:cNvSpPr>
          <p:nvPr>
            <p:ph type="dt" sz="half" idx="10"/>
          </p:nvPr>
        </p:nvSpPr>
        <p:spPr/>
        <p:txBody>
          <a:bodyPr/>
          <a:lstStyle/>
          <a:p>
            <a:pPr>
              <a:defRPr/>
            </a:pPr>
            <a:fld id="{CA764410-53AC-44C0-B82B-455E8DCFB831}" type="datetime1">
              <a:rPr lang="ja-JP" altLang="en-US" smtClean="0"/>
              <a:pPr>
                <a:defRPr/>
              </a:pPr>
              <a:t>2017/10/20</a:t>
            </a:fld>
            <a:endParaRPr lang="en-US" altLang="ja-JP"/>
          </a:p>
        </p:txBody>
      </p:sp>
      <p:sp>
        <p:nvSpPr>
          <p:cNvPr id="6" name="フッター プレースホルダ 5"/>
          <p:cNvSpPr>
            <a:spLocks noGrp="1"/>
          </p:cNvSpPr>
          <p:nvPr>
            <p:ph type="ftr" sz="quarter" idx="11"/>
          </p:nvPr>
        </p:nvSpPr>
        <p:spPr/>
        <p:txBody>
          <a:bodyPr/>
          <a:lstStyle/>
          <a:p>
            <a:pPr>
              <a:defRPr/>
            </a:pPr>
            <a:r>
              <a:rPr lang="ja-JP" altLang="en-US"/>
              <a:t>長崎嚥下リハビリテーション研究会定例研修会</a:t>
            </a:r>
            <a:endParaRPr lang="en-US" altLang="ja-JP"/>
          </a:p>
        </p:txBody>
      </p:sp>
      <p:sp>
        <p:nvSpPr>
          <p:cNvPr id="7" name="スライド番号プレースホルダ 6"/>
          <p:cNvSpPr>
            <a:spLocks noGrp="1"/>
          </p:cNvSpPr>
          <p:nvPr>
            <p:ph type="sldNum" sz="quarter" idx="12"/>
          </p:nvPr>
        </p:nvSpPr>
        <p:spPr/>
        <p:txBody>
          <a:bodyPr/>
          <a:lstStyle/>
          <a:p>
            <a:pPr>
              <a:defRPr/>
            </a:pPr>
            <a:fld id="{4CEF5B0F-3658-4426-9D24-274327608CE4}" type="slidenum">
              <a:rPr lang="ja-JP" altLang="en-US" smtClean="0"/>
              <a:pPr>
                <a:defRPr/>
              </a:pPr>
              <a:t>46</a:t>
            </a:fld>
            <a:endParaRPr lang="en-US" altLang="ja-JP"/>
          </a:p>
        </p:txBody>
      </p:sp>
      <p:sp>
        <p:nvSpPr>
          <p:cNvPr id="10" name="テキスト ボックス 9"/>
          <p:cNvSpPr txBox="1"/>
          <p:nvPr/>
        </p:nvSpPr>
        <p:spPr>
          <a:xfrm>
            <a:off x="560512" y="1052737"/>
            <a:ext cx="9073008" cy="5324535"/>
          </a:xfrm>
          <a:prstGeom prst="rect">
            <a:avLst/>
          </a:prstGeom>
          <a:noFill/>
        </p:spPr>
        <p:txBody>
          <a:bodyPr wrap="square" rtlCol="0">
            <a:spAutoFit/>
          </a:bodyPr>
          <a:lstStyle/>
          <a:p>
            <a:r>
              <a:rPr kumimoji="1" lang="ja-JP" altLang="en-US" sz="2400" b="1" dirty="0"/>
              <a:t>１．食事形態の調整</a:t>
            </a:r>
            <a:endParaRPr kumimoji="1" lang="en-US" altLang="ja-JP" sz="2400" b="1" dirty="0"/>
          </a:p>
          <a:p>
            <a:r>
              <a:rPr kumimoji="1" lang="ja-JP" altLang="en-US" sz="2400" dirty="0"/>
              <a:t>　</a:t>
            </a:r>
            <a:r>
              <a:rPr lang="ja-JP" altLang="en-US" sz="2000" dirty="0"/>
              <a:t>・固形物は適さない。</a:t>
            </a:r>
            <a:endParaRPr lang="en-US" altLang="ja-JP" sz="2000" dirty="0"/>
          </a:p>
          <a:p>
            <a:r>
              <a:rPr lang="ja-JP" altLang="en-US" sz="2000" dirty="0"/>
              <a:t>　・ごく</a:t>
            </a:r>
            <a:r>
              <a:rPr kumimoji="1" lang="ja-JP" altLang="en-US" sz="2000" dirty="0"/>
              <a:t>軟らかく流動性が高く変形しやすい半固形物。</a:t>
            </a:r>
            <a:endParaRPr kumimoji="1" lang="en-US" altLang="ja-JP" sz="2000" dirty="0"/>
          </a:p>
          <a:p>
            <a:r>
              <a:rPr lang="ja-JP" altLang="en-US" sz="2000" dirty="0"/>
              <a:t>　・比重の重い物</a:t>
            </a:r>
            <a:endParaRPr kumimoji="1" lang="en-US" altLang="ja-JP" sz="2000" dirty="0"/>
          </a:p>
          <a:p>
            <a:r>
              <a:rPr lang="ja-JP" altLang="en-US" sz="2400" b="1" dirty="0"/>
              <a:t>２．一口量の調整</a:t>
            </a:r>
            <a:endParaRPr lang="en-US" altLang="ja-JP" sz="2400" b="1" dirty="0"/>
          </a:p>
          <a:p>
            <a:r>
              <a:rPr lang="ja-JP" altLang="en-US" sz="2400" dirty="0"/>
              <a:t>　</a:t>
            </a:r>
            <a:r>
              <a:rPr lang="ja-JP" altLang="en-US" sz="2000" dirty="0"/>
              <a:t>・一口量は少なめ</a:t>
            </a:r>
            <a:endParaRPr lang="en-US" altLang="ja-JP" sz="2000" dirty="0"/>
          </a:p>
          <a:p>
            <a:r>
              <a:rPr lang="ja-JP" altLang="en-US" sz="2000" dirty="0"/>
              <a:t>　・スプーンに山盛りせずスライスカットで</a:t>
            </a:r>
            <a:endParaRPr lang="en-US" altLang="ja-JP" sz="2000" dirty="0"/>
          </a:p>
          <a:p>
            <a:r>
              <a:rPr kumimoji="1" lang="ja-JP" altLang="en-US" sz="2400" b="1" dirty="0"/>
              <a:t>３．代償法の決定</a:t>
            </a:r>
            <a:endParaRPr kumimoji="1" lang="en-US" altLang="ja-JP" sz="2400" b="1" dirty="0"/>
          </a:p>
          <a:p>
            <a:r>
              <a:rPr kumimoji="1" lang="ja-JP" altLang="en-US" sz="2400" dirty="0"/>
              <a:t>　</a:t>
            </a:r>
            <a:r>
              <a:rPr kumimoji="1" lang="ja-JP" altLang="en-US" sz="2000" dirty="0"/>
              <a:t>・横向き嚥下・複数回嚥下・交互嚥下・うなずき嚥下など</a:t>
            </a:r>
            <a:endParaRPr kumimoji="1" lang="en-US" altLang="ja-JP" sz="2000" dirty="0"/>
          </a:p>
          <a:p>
            <a:r>
              <a:rPr lang="ja-JP" altLang="en-US" sz="2400" b="1" dirty="0"/>
              <a:t>４．咽頭残留、誤嚥物の喀出</a:t>
            </a:r>
            <a:endParaRPr lang="en-US" altLang="ja-JP" sz="2400" b="1" dirty="0"/>
          </a:p>
          <a:p>
            <a:r>
              <a:rPr lang="ja-JP" altLang="en-US" sz="2400" dirty="0"/>
              <a:t>　</a:t>
            </a:r>
            <a:r>
              <a:rPr lang="ja-JP" altLang="en-US" sz="2000" dirty="0"/>
              <a:t>・嚥下後の咳払い・発声・息止め嚥下など</a:t>
            </a:r>
            <a:endParaRPr lang="en-US" altLang="ja-JP" sz="2000" dirty="0"/>
          </a:p>
          <a:p>
            <a:r>
              <a:rPr lang="ja-JP" altLang="en-US" sz="2400" b="1" dirty="0"/>
              <a:t>５．訓練により機能向上を図る</a:t>
            </a:r>
            <a:endParaRPr lang="en-US" altLang="ja-JP" sz="2400" b="1" dirty="0"/>
          </a:p>
          <a:p>
            <a:r>
              <a:rPr lang="ja-JP" altLang="en-US" sz="2000" dirty="0"/>
              <a:t>　・間接訓練（ファルセット、プッシング、シャキア、巻き鳥、メンデルソン）</a:t>
            </a:r>
            <a:endParaRPr lang="en-US" altLang="ja-JP" sz="2000" dirty="0"/>
          </a:p>
          <a:p>
            <a:r>
              <a:rPr lang="ja-JP" altLang="en-US" sz="2000" dirty="0"/>
              <a:t>　・直接訓練（ゼリー等の嚥下）</a:t>
            </a:r>
            <a:endParaRPr lang="en-US" altLang="ja-JP" sz="2000" dirty="0"/>
          </a:p>
          <a:p>
            <a:endParaRPr kumimoji="1" lang="ja-JP"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0" dur="500"/>
                                        <p:tgtEl>
                                          <p:spTgt spid="1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3" dur="500"/>
                                        <p:tgtEl>
                                          <p:spTgt spid="1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checkerboard(across)">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checkerboard(across)">
                                      <p:cBhvr>
                                        <p:cTn id="21" dur="500"/>
                                        <p:tgtEl>
                                          <p:spTgt spid="10">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checkerboard(across)">
                                      <p:cBhvr>
                                        <p:cTn id="24" dur="500"/>
                                        <p:tgtEl>
                                          <p:spTgt spid="10">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checkerboard(across)">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checkerboard(across)">
                                      <p:cBhvr>
                                        <p:cTn id="32" dur="500"/>
                                        <p:tgtEl>
                                          <p:spTgt spid="10">
                                            <p:txEl>
                                              <p:pRg st="7" end="7"/>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checkerboard(across)">
                                      <p:cBhvr>
                                        <p:cTn id="35" dur="500"/>
                                        <p:tgtEl>
                                          <p:spTgt spid="10">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0">
                                            <p:txEl>
                                              <p:pRg st="9" end="9"/>
                                            </p:txEl>
                                          </p:spTgt>
                                        </p:tgtEl>
                                        <p:attrNameLst>
                                          <p:attrName>style.visibility</p:attrName>
                                        </p:attrNameLst>
                                      </p:cBhvr>
                                      <p:to>
                                        <p:strVal val="visible"/>
                                      </p:to>
                                    </p:set>
                                    <p:animEffect transition="in" filter="checkerboard(across)">
                                      <p:cBhvr>
                                        <p:cTn id="40" dur="500"/>
                                        <p:tgtEl>
                                          <p:spTgt spid="10">
                                            <p:txEl>
                                              <p:pRg st="9" end="9"/>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animEffect transition="in" filter="checkerboard(across)">
                                      <p:cBhvr>
                                        <p:cTn id="43" dur="500"/>
                                        <p:tgtEl>
                                          <p:spTgt spid="10">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0">
                                            <p:txEl>
                                              <p:pRg st="11" end="11"/>
                                            </p:txEl>
                                          </p:spTgt>
                                        </p:tgtEl>
                                        <p:attrNameLst>
                                          <p:attrName>style.visibility</p:attrName>
                                        </p:attrNameLst>
                                      </p:cBhvr>
                                      <p:to>
                                        <p:strVal val="visible"/>
                                      </p:to>
                                    </p:set>
                                    <p:animEffect transition="in" filter="checkerboard(across)">
                                      <p:cBhvr>
                                        <p:cTn id="48" dur="500"/>
                                        <p:tgtEl>
                                          <p:spTgt spid="10">
                                            <p:txEl>
                                              <p:pRg st="11" end="11"/>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animEffect transition="in" filter="checkerboard(across)">
                                      <p:cBhvr>
                                        <p:cTn id="51" dur="500"/>
                                        <p:tgtEl>
                                          <p:spTgt spid="10">
                                            <p:txEl>
                                              <p:pRg st="12" end="12"/>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10">
                                            <p:txEl>
                                              <p:pRg st="13" end="13"/>
                                            </p:txEl>
                                          </p:spTgt>
                                        </p:tgtEl>
                                        <p:attrNameLst>
                                          <p:attrName>style.visibility</p:attrName>
                                        </p:attrNameLst>
                                      </p:cBhvr>
                                      <p:to>
                                        <p:strVal val="visible"/>
                                      </p:to>
                                    </p:set>
                                    <p:animEffect transition="in" filter="checkerboard(across)">
                                      <p:cBhvr>
                                        <p:cTn id="54"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なぜ「むせ」る？</a:t>
            </a:r>
          </a:p>
        </p:txBody>
      </p:sp>
      <p:sp>
        <p:nvSpPr>
          <p:cNvPr id="4" name="日付プレースホルダ 3"/>
          <p:cNvSpPr>
            <a:spLocks noGrp="1"/>
          </p:cNvSpPr>
          <p:nvPr>
            <p:ph type="dt" sz="half" idx="10"/>
          </p:nvPr>
        </p:nvSpPr>
        <p:spPr/>
        <p:txBody>
          <a:bodyPr/>
          <a:lstStyle/>
          <a:p>
            <a:fld id="{CA6CB00B-A36B-4523-A61D-C76E126C1646}" type="datetime1">
              <a:rPr lang="ja-JP" altLang="en-US" smtClean="0"/>
              <a:pPr/>
              <a:t>2017/10/20</a:t>
            </a:fld>
            <a:endParaRPr lang="en-US" altLang="ja-JP" dirty="0"/>
          </a:p>
        </p:txBody>
      </p:sp>
      <p:sp>
        <p:nvSpPr>
          <p:cNvPr id="5" name="フッター プレースホルダ 4"/>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6" name="スライド番号プレースホルダ 5"/>
          <p:cNvSpPr>
            <a:spLocks noGrp="1"/>
          </p:cNvSpPr>
          <p:nvPr>
            <p:ph type="sldNum" sz="quarter" idx="12"/>
          </p:nvPr>
        </p:nvSpPr>
        <p:spPr/>
        <p:txBody>
          <a:bodyPr/>
          <a:lstStyle/>
          <a:p>
            <a:fld id="{2B73EF0F-5C22-4DB5-BAC4-6FFA2A986FA2}" type="slidenum">
              <a:rPr lang="en-US" altLang="ja-JP" smtClean="0"/>
              <a:pPr/>
              <a:t>47</a:t>
            </a:fld>
            <a:endParaRPr lang="en-US" altLang="ja-JP"/>
          </a:p>
        </p:txBody>
      </p:sp>
      <p:sp>
        <p:nvSpPr>
          <p:cNvPr id="8" name="コンテンツ プレースホルダ 7"/>
          <p:cNvSpPr>
            <a:spLocks noGrp="1"/>
          </p:cNvSpPr>
          <p:nvPr>
            <p:ph sz="quarter" idx="1"/>
          </p:nvPr>
        </p:nvSpPr>
        <p:spPr>
          <a:xfrm>
            <a:off x="495300" y="3284984"/>
            <a:ext cx="8915400" cy="1656184"/>
          </a:xfrm>
        </p:spPr>
        <p:txBody>
          <a:bodyPr>
            <a:normAutofit fontScale="92500" lnSpcReduction="10000"/>
          </a:bodyPr>
          <a:lstStyle/>
          <a:p>
            <a:r>
              <a:rPr kumimoji="1" lang="ja-JP" altLang="en-US" dirty="0"/>
              <a:t>奥舌の挙上不全のため、咽頭へ早期流入する</a:t>
            </a:r>
            <a:endParaRPr kumimoji="1" lang="en-US" altLang="ja-JP" dirty="0"/>
          </a:p>
          <a:p>
            <a:r>
              <a:rPr lang="ja-JP" altLang="en-US" dirty="0"/>
              <a:t>口腔残留物が嚥下後に喉頭侵入する</a:t>
            </a:r>
            <a:endParaRPr lang="en-US" altLang="ja-JP" dirty="0"/>
          </a:p>
          <a:p>
            <a:r>
              <a:rPr lang="ja-JP" altLang="en-US" dirty="0"/>
              <a:t>咽頭残留物があふれて喉頭侵入する</a:t>
            </a:r>
            <a:endParaRPr lang="en-US" altLang="ja-JP" dirty="0"/>
          </a:p>
          <a:p>
            <a:r>
              <a:rPr kumimoji="1" lang="ja-JP" altLang="en-US" dirty="0"/>
              <a:t>嚥下前や嚥下中に、喋る、笑う、息継ぎをしてしまう</a:t>
            </a:r>
          </a:p>
        </p:txBody>
      </p:sp>
      <p:sp>
        <p:nvSpPr>
          <p:cNvPr id="9" name="テキスト ボックス 8"/>
          <p:cNvSpPr txBox="1"/>
          <p:nvPr/>
        </p:nvSpPr>
        <p:spPr>
          <a:xfrm>
            <a:off x="632520" y="1556792"/>
            <a:ext cx="7757252" cy="1384995"/>
          </a:xfrm>
          <a:prstGeom prst="rect">
            <a:avLst/>
          </a:prstGeom>
          <a:noFill/>
        </p:spPr>
        <p:txBody>
          <a:bodyPr wrap="none" rtlCol="0">
            <a:spAutoFit/>
          </a:bodyPr>
          <a:lstStyle/>
          <a:p>
            <a:r>
              <a:rPr lang="ja-JP" altLang="en-US" sz="2800" dirty="0"/>
              <a:t>予想外の、タイミングがずれた唾液、飲食物などの</a:t>
            </a:r>
            <a:endParaRPr lang="en-US" altLang="ja-JP" sz="2800" dirty="0"/>
          </a:p>
          <a:p>
            <a:r>
              <a:rPr lang="ja-JP" altLang="en-US" sz="2800" dirty="0"/>
              <a:t>咽頭流入⇒喉頭侵入</a:t>
            </a:r>
          </a:p>
          <a:p>
            <a:endParaRPr kumimoji="1" lang="ja-JP" altLang="en-US" sz="2800" dirty="0"/>
          </a:p>
        </p:txBody>
      </p:sp>
      <p:sp>
        <p:nvSpPr>
          <p:cNvPr id="10" name="テキスト ボックス 9"/>
          <p:cNvSpPr txBox="1"/>
          <p:nvPr/>
        </p:nvSpPr>
        <p:spPr>
          <a:xfrm>
            <a:off x="848544" y="5157192"/>
            <a:ext cx="5381601" cy="523220"/>
          </a:xfrm>
          <a:prstGeom prst="rect">
            <a:avLst/>
          </a:prstGeom>
          <a:noFill/>
        </p:spPr>
        <p:txBody>
          <a:bodyPr wrap="none" rtlCol="0">
            <a:spAutoFit/>
          </a:bodyPr>
          <a:lstStyle/>
          <a:p>
            <a:r>
              <a:rPr kumimoji="1" lang="ja-JP" altLang="en-US" sz="2800" dirty="0"/>
              <a:t>ムセは誤嚥を防ぐための防御機能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適切な食事形態　トロミについて</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48</a:t>
            </a:fld>
            <a:endParaRPr lang="en-US" altLang="ja-JP"/>
          </a:p>
        </p:txBody>
      </p:sp>
      <p:sp>
        <p:nvSpPr>
          <p:cNvPr id="5" name="正方形/長方形 4"/>
          <p:cNvSpPr/>
          <p:nvPr/>
        </p:nvSpPr>
        <p:spPr>
          <a:xfrm>
            <a:off x="992560" y="1412776"/>
            <a:ext cx="540060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solidFill>
                  <a:schemeClr val="tx1"/>
                </a:solidFill>
              </a:rPr>
              <a:t>ムセがあるのでトロミを付ける</a:t>
            </a:r>
          </a:p>
        </p:txBody>
      </p:sp>
      <p:sp>
        <p:nvSpPr>
          <p:cNvPr id="6" name="正方形/長方形 5"/>
          <p:cNvSpPr/>
          <p:nvPr/>
        </p:nvSpPr>
        <p:spPr>
          <a:xfrm>
            <a:off x="992560" y="2492896"/>
            <a:ext cx="540060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solidFill>
                  <a:schemeClr val="tx1"/>
                </a:solidFill>
              </a:rPr>
              <a:t>まだムセ</a:t>
            </a:r>
            <a:r>
              <a:rPr kumimoji="1" lang="ja-JP" altLang="en-US" sz="2600" dirty="0" err="1">
                <a:solidFill>
                  <a:schemeClr val="tx1"/>
                </a:solidFill>
              </a:rPr>
              <a:t>るので</a:t>
            </a:r>
            <a:r>
              <a:rPr kumimoji="1" lang="ja-JP" altLang="en-US" sz="2600" dirty="0">
                <a:solidFill>
                  <a:schemeClr val="tx1"/>
                </a:solidFill>
              </a:rPr>
              <a:t>トロミを強くする</a:t>
            </a:r>
          </a:p>
        </p:txBody>
      </p:sp>
      <p:sp>
        <p:nvSpPr>
          <p:cNvPr id="7" name="正方形/長方形 6"/>
          <p:cNvSpPr/>
          <p:nvPr/>
        </p:nvSpPr>
        <p:spPr>
          <a:xfrm>
            <a:off x="992560" y="3645024"/>
            <a:ext cx="5760640"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500" dirty="0">
                <a:solidFill>
                  <a:schemeClr val="tx1"/>
                </a:solidFill>
              </a:rPr>
              <a:t>どんどんトロミが強くなる。</a:t>
            </a:r>
            <a:endParaRPr kumimoji="1" lang="en-US" altLang="ja-JP" sz="2500" dirty="0">
              <a:solidFill>
                <a:schemeClr val="tx1"/>
              </a:solidFill>
            </a:endParaRPr>
          </a:p>
          <a:p>
            <a:r>
              <a:rPr lang="ja-JP" altLang="en-US" sz="2500" dirty="0">
                <a:solidFill>
                  <a:schemeClr val="tx1"/>
                </a:solidFill>
              </a:rPr>
              <a:t>トロミ剤の購入費用が高くなる</a:t>
            </a:r>
            <a:endParaRPr kumimoji="1" lang="en-US" altLang="ja-JP" sz="2500" dirty="0">
              <a:solidFill>
                <a:schemeClr val="tx1"/>
              </a:solidFill>
            </a:endParaRPr>
          </a:p>
          <a:p>
            <a:r>
              <a:rPr lang="ja-JP" altLang="en-US" sz="2500" dirty="0">
                <a:solidFill>
                  <a:schemeClr val="tx1"/>
                </a:solidFill>
              </a:rPr>
              <a:t>美味しくない。</a:t>
            </a:r>
            <a:endParaRPr kumimoji="1" lang="en-US" altLang="ja-JP" sz="2500" dirty="0">
              <a:solidFill>
                <a:schemeClr val="tx1"/>
              </a:solidFill>
            </a:endParaRPr>
          </a:p>
          <a:p>
            <a:r>
              <a:rPr lang="ja-JP" altLang="en-US" sz="2500" dirty="0">
                <a:solidFill>
                  <a:schemeClr val="tx1"/>
                </a:solidFill>
              </a:rPr>
              <a:t>患者さんは飲みたがらない。</a:t>
            </a:r>
            <a:endParaRPr lang="en-US" altLang="ja-JP" sz="2500" dirty="0">
              <a:solidFill>
                <a:schemeClr val="tx1"/>
              </a:solidFill>
            </a:endParaRPr>
          </a:p>
          <a:p>
            <a:r>
              <a:rPr lang="ja-JP" altLang="en-US" sz="2500" dirty="0">
                <a:solidFill>
                  <a:schemeClr val="tx1"/>
                </a:solidFill>
              </a:rPr>
              <a:t>口腔、咽頭に貼りついて残留する。</a:t>
            </a:r>
            <a:endParaRPr lang="en-US" altLang="ja-JP" sz="2500" dirty="0">
              <a:solidFill>
                <a:schemeClr val="tx1"/>
              </a:solidFill>
            </a:endParaRPr>
          </a:p>
          <a:p>
            <a:r>
              <a:rPr lang="ja-JP" altLang="en-US" sz="2500" dirty="0">
                <a:solidFill>
                  <a:schemeClr val="tx1"/>
                </a:solidFill>
              </a:rPr>
              <a:t>誤嚥、窒息のリスクが高くなる</a:t>
            </a:r>
            <a:endParaRPr kumimoji="1" lang="ja-JP" altLang="en-US" sz="2500" dirty="0">
              <a:solidFill>
                <a:schemeClr val="tx1"/>
              </a:solidFill>
            </a:endParaRPr>
          </a:p>
        </p:txBody>
      </p:sp>
      <p:sp>
        <p:nvSpPr>
          <p:cNvPr id="8" name="下矢印 7"/>
          <p:cNvSpPr/>
          <p:nvPr/>
        </p:nvSpPr>
        <p:spPr>
          <a:xfrm>
            <a:off x="2792760" y="2060848"/>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2792760" y="3140968"/>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日付プレースホルダ 10"/>
          <p:cNvSpPr>
            <a:spLocks noGrp="1"/>
          </p:cNvSpPr>
          <p:nvPr>
            <p:ph type="dt" sz="half" idx="10"/>
          </p:nvPr>
        </p:nvSpPr>
        <p:spPr/>
        <p:txBody>
          <a:bodyPr/>
          <a:lstStyle/>
          <a:p>
            <a:fld id="{413EF5BB-8BA4-42E7-B495-3E219F5A0058}" type="datetime1">
              <a:rPr lang="ja-JP" altLang="en-US" smtClean="0"/>
              <a:pPr/>
              <a:t>2017/10/20</a:t>
            </a:fld>
            <a:endParaRPr lang="en-US" altLang="ja-JP"/>
          </a:p>
        </p:txBody>
      </p:sp>
      <p:sp>
        <p:nvSpPr>
          <p:cNvPr id="12" name="フッター プレースホルダ 11"/>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1640632" y="0"/>
            <a:ext cx="7661671" cy="1107975"/>
          </a:xfrm>
        </p:spPr>
        <p:txBody>
          <a:bodyPr/>
          <a:lstStyle/>
          <a:p>
            <a:r>
              <a:rPr lang="ja-JP" altLang="en-US" dirty="0"/>
              <a:t>増粘剤の物性</a:t>
            </a:r>
            <a:br>
              <a:rPr lang="ja-JP" altLang="en-US" dirty="0"/>
            </a:br>
            <a:r>
              <a:rPr lang="ja-JP" altLang="en-US" sz="2800" dirty="0" err="1">
                <a:solidFill>
                  <a:schemeClr val="accent2"/>
                </a:solidFill>
              </a:rPr>
              <a:t>とろみ</a:t>
            </a:r>
            <a:r>
              <a:rPr lang="ja-JP" altLang="en-US" sz="2800" dirty="0">
                <a:solidFill>
                  <a:schemeClr val="accent2"/>
                </a:solidFill>
              </a:rPr>
              <a:t>調整食品の添加量と粘度の関係</a:t>
            </a:r>
          </a:p>
        </p:txBody>
      </p:sp>
      <p:graphicFrame>
        <p:nvGraphicFramePr>
          <p:cNvPr id="805891" name="Object 3"/>
          <p:cNvGraphicFramePr>
            <a:graphicFrameLocks noGrp="1" noChangeAspect="1"/>
          </p:cNvGraphicFramePr>
          <p:nvPr>
            <p:ph idx="1"/>
          </p:nvPr>
        </p:nvGraphicFramePr>
        <p:xfrm>
          <a:off x="704528" y="1268760"/>
          <a:ext cx="8984192" cy="4622800"/>
        </p:xfrm>
        <a:graphic>
          <a:graphicData uri="http://schemas.openxmlformats.org/presentationml/2006/ole">
            <mc:AlternateContent xmlns:mc="http://schemas.openxmlformats.org/markup-compatibility/2006">
              <mc:Choice xmlns:v="urn:schemas-microsoft-com:vml" Requires="v">
                <p:oleObj spid="_x0000_s3099" name="グラフ" r:id="rId4" imgW="7915206" imgH="4076807" progId="MSGraph.Chart.8">
                  <p:embed followColorScheme="full"/>
                </p:oleObj>
              </mc:Choice>
              <mc:Fallback>
                <p:oleObj name="グラフ" r:id="rId4" imgW="7915206" imgH="4076807"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28" y="1268760"/>
                        <a:ext cx="8984192" cy="462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5892" name="Text Box 4"/>
          <p:cNvSpPr txBox="1">
            <a:spLocks noChangeArrowheads="1"/>
          </p:cNvSpPr>
          <p:nvPr/>
        </p:nvSpPr>
        <p:spPr bwMode="auto">
          <a:xfrm>
            <a:off x="2792760" y="1124744"/>
            <a:ext cx="4543231" cy="369332"/>
          </a:xfrm>
          <a:prstGeom prst="rect">
            <a:avLst/>
          </a:prstGeom>
          <a:noFill/>
          <a:ln w="9525">
            <a:noFill/>
            <a:miter lim="800000"/>
            <a:headEnd/>
            <a:tailEnd/>
          </a:ln>
          <a:effectLst/>
        </p:spPr>
        <p:txBody>
          <a:bodyPr wrap="none">
            <a:spAutoFit/>
          </a:bodyPr>
          <a:lstStyle/>
          <a:p>
            <a:r>
              <a:rPr lang="ja-JP" altLang="en-US" dirty="0">
                <a:latin typeface="Impact" pitchFamily="34" charset="0"/>
              </a:rPr>
              <a:t>水（２０</a:t>
            </a:r>
            <a:r>
              <a:rPr lang="en-US" altLang="ja-JP" dirty="0">
                <a:latin typeface="Impact" pitchFamily="34" charset="0"/>
              </a:rPr>
              <a:t>℃</a:t>
            </a:r>
            <a:r>
              <a:rPr lang="ja-JP" altLang="en-US" dirty="0">
                <a:latin typeface="Impact" pitchFamily="34" charset="0"/>
              </a:rPr>
              <a:t>）１００ｍｌに溶かして１時間後の粘度</a:t>
            </a:r>
          </a:p>
        </p:txBody>
      </p:sp>
      <p:sp>
        <p:nvSpPr>
          <p:cNvPr id="805893" name="Text Box 5"/>
          <p:cNvSpPr txBox="1">
            <a:spLocks noChangeArrowheads="1"/>
          </p:cNvSpPr>
          <p:nvPr/>
        </p:nvSpPr>
        <p:spPr bwMode="auto">
          <a:xfrm>
            <a:off x="6609184" y="4797152"/>
            <a:ext cx="1241045" cy="369332"/>
          </a:xfrm>
          <a:prstGeom prst="rect">
            <a:avLst/>
          </a:prstGeom>
          <a:noFill/>
          <a:ln w="9525">
            <a:noFill/>
            <a:miter lim="800000"/>
            <a:headEnd/>
            <a:tailEnd/>
          </a:ln>
          <a:effectLst/>
        </p:spPr>
        <p:txBody>
          <a:bodyPr wrap="none">
            <a:spAutoFit/>
          </a:bodyPr>
          <a:lstStyle/>
          <a:p>
            <a:r>
              <a:rPr lang="ja-JP" altLang="en-US" dirty="0">
                <a:latin typeface="Impact" pitchFamily="34" charset="0"/>
              </a:rPr>
              <a:t>添加量（ｇ）</a:t>
            </a:r>
          </a:p>
        </p:txBody>
      </p:sp>
      <p:sp>
        <p:nvSpPr>
          <p:cNvPr id="805894" name="Text Box 6"/>
          <p:cNvSpPr txBox="1">
            <a:spLocks noChangeArrowheads="1"/>
          </p:cNvSpPr>
          <p:nvPr/>
        </p:nvSpPr>
        <p:spPr bwMode="auto">
          <a:xfrm rot="16200000">
            <a:off x="-105066" y="3753921"/>
            <a:ext cx="1463862" cy="369332"/>
          </a:xfrm>
          <a:prstGeom prst="rect">
            <a:avLst/>
          </a:prstGeom>
          <a:noFill/>
          <a:ln w="9525">
            <a:noFill/>
            <a:miter lim="800000"/>
            <a:headEnd/>
            <a:tailEnd/>
          </a:ln>
          <a:effectLst/>
        </p:spPr>
        <p:txBody>
          <a:bodyPr wrap="none">
            <a:spAutoFit/>
          </a:bodyPr>
          <a:lstStyle/>
          <a:p>
            <a:r>
              <a:rPr lang="ja-JP" altLang="en-US">
                <a:latin typeface="Impact" pitchFamily="34" charset="0"/>
              </a:rPr>
              <a:t>粘度（</a:t>
            </a:r>
            <a:r>
              <a:rPr lang="en-US" altLang="ja-JP">
                <a:latin typeface="Impact" pitchFamily="34" charset="0"/>
              </a:rPr>
              <a:t>mPa-s</a:t>
            </a:r>
            <a:r>
              <a:rPr lang="ja-JP" altLang="en-US">
                <a:latin typeface="Impact" pitchFamily="34" charset="0"/>
              </a:rPr>
              <a:t>）</a:t>
            </a:r>
          </a:p>
        </p:txBody>
      </p:sp>
      <p:sp>
        <p:nvSpPr>
          <p:cNvPr id="7" name="日付プレースホルダ 6"/>
          <p:cNvSpPr>
            <a:spLocks noGrp="1"/>
          </p:cNvSpPr>
          <p:nvPr>
            <p:ph type="dt" sz="half" idx="10"/>
          </p:nvPr>
        </p:nvSpPr>
        <p:spPr>
          <a:xfrm>
            <a:off x="1155700" y="6381328"/>
            <a:ext cx="2063750" cy="324272"/>
          </a:xfrm>
        </p:spPr>
        <p:txBody>
          <a:bodyPr/>
          <a:lstStyle/>
          <a:p>
            <a:fld id="{05BD2D0F-0CB7-445B-936D-7EA715F2C167}" type="datetime1">
              <a:rPr lang="ja-JP" altLang="en-US" smtClean="0"/>
              <a:pPr/>
              <a:t>2017/10/20</a:t>
            </a:fld>
            <a:endParaRPr lang="en-US" altLang="ja-JP" dirty="0"/>
          </a:p>
        </p:txBody>
      </p:sp>
      <p:sp>
        <p:nvSpPr>
          <p:cNvPr id="8" name="スライド番号プレースホルダ 7"/>
          <p:cNvSpPr>
            <a:spLocks noGrp="1"/>
          </p:cNvSpPr>
          <p:nvPr>
            <p:ph type="sldNum" sz="quarter" idx="12"/>
          </p:nvPr>
        </p:nvSpPr>
        <p:spPr>
          <a:xfrm>
            <a:off x="7264400" y="6381328"/>
            <a:ext cx="2063750" cy="324272"/>
          </a:xfrm>
        </p:spPr>
        <p:txBody>
          <a:bodyPr/>
          <a:lstStyle/>
          <a:p>
            <a:fld id="{9C450056-1945-41ED-9C0D-FF1924C82B5D}" type="slidenum">
              <a:rPr lang="ja-JP" altLang="en-US" smtClean="0"/>
              <a:pPr/>
              <a:t>49</a:t>
            </a:fld>
            <a:endParaRPr lang="en-US" altLang="ja-JP" dirty="0"/>
          </a:p>
        </p:txBody>
      </p:sp>
      <p:sp>
        <p:nvSpPr>
          <p:cNvPr id="9" name="フッター プレースホルダ 8"/>
          <p:cNvSpPr>
            <a:spLocks noGrp="1"/>
          </p:cNvSpPr>
          <p:nvPr>
            <p:ph type="ftr" sz="quarter" idx="11"/>
          </p:nvPr>
        </p:nvSpPr>
        <p:spPr>
          <a:xfrm>
            <a:off x="3008784" y="6381328"/>
            <a:ext cx="3842866" cy="324272"/>
          </a:xfrm>
        </p:spPr>
        <p:txBody>
          <a:bodyPr/>
          <a:lstStyle/>
          <a:p>
            <a:r>
              <a:rPr lang="ja-JP" altLang="en-US"/>
              <a:t>長崎嚥下リハビリテーション研究会定例研修会</a:t>
            </a:r>
            <a:endParaRPr lang="en-US"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食事を楽しむということは</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5</a:t>
            </a:fld>
            <a:endParaRPr lang="en-US" altLang="ja-JP"/>
          </a:p>
        </p:txBody>
      </p:sp>
      <p:sp>
        <p:nvSpPr>
          <p:cNvPr id="6" name="コンテンツ プレースホルダー 5"/>
          <p:cNvSpPr>
            <a:spLocks noGrp="1"/>
          </p:cNvSpPr>
          <p:nvPr>
            <p:ph sz="quarter" idx="1"/>
          </p:nvPr>
        </p:nvSpPr>
        <p:spPr/>
        <p:txBody>
          <a:bodyPr/>
          <a:lstStyle/>
          <a:p>
            <a:r>
              <a:rPr kumimoji="1" lang="ja-JP" altLang="en-US" dirty="0"/>
              <a:t>生きるためのエネルギーを得るだけではなく、人間社会の一員として、文化的な生活を営めているということ</a:t>
            </a:r>
            <a:endParaRPr kumimoji="1" lang="en-US" altLang="ja-JP" dirty="0"/>
          </a:p>
          <a:p>
            <a:r>
              <a:rPr lang="ja-JP" altLang="en-US" dirty="0"/>
              <a:t>食事を楽しみながら、しっかり食べることで、知能の発達や認知機能の低下を予防することに繋がっている</a:t>
            </a:r>
            <a:endParaRPr kumimoji="1" lang="ja-JP" altLang="en-US" dirty="0"/>
          </a:p>
        </p:txBody>
      </p:sp>
    </p:spTree>
    <p:extLst>
      <p:ext uri="{BB962C8B-B14F-4D97-AF65-F5344CB8AC3E}">
        <p14:creationId xmlns:p14="http://schemas.microsoft.com/office/powerpoint/2010/main" val="162514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52400"/>
            <a:ext cx="8915400" cy="756320"/>
          </a:xfrm>
        </p:spPr>
        <p:txBody>
          <a:bodyPr/>
          <a:lstStyle/>
          <a:p>
            <a:r>
              <a:rPr kumimoji="1" lang="ja-JP" altLang="en-US" dirty="0"/>
              <a:t>適切な食事形態　ゼリーの選択について</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50</a:t>
            </a:fld>
            <a:endParaRPr lang="en-US" altLang="ja-JP"/>
          </a:p>
        </p:txBody>
      </p:sp>
      <p:sp>
        <p:nvSpPr>
          <p:cNvPr id="4" name="コンテンツ プレースホルダ 3"/>
          <p:cNvSpPr>
            <a:spLocks noGrp="1"/>
          </p:cNvSpPr>
          <p:nvPr>
            <p:ph sz="quarter" idx="1"/>
          </p:nvPr>
        </p:nvSpPr>
        <p:spPr>
          <a:xfrm>
            <a:off x="488504" y="1196752"/>
            <a:ext cx="8915400" cy="5081776"/>
          </a:xfrm>
        </p:spPr>
        <p:txBody>
          <a:bodyPr>
            <a:normAutofit lnSpcReduction="10000"/>
          </a:bodyPr>
          <a:lstStyle/>
          <a:p>
            <a:pPr>
              <a:buNone/>
            </a:pPr>
            <a:r>
              <a:rPr kumimoji="1" lang="ja-JP" altLang="en-US" dirty="0"/>
              <a:t>ゼラチンゼリー　　　</a:t>
            </a:r>
            <a:endParaRPr lang="en-US" altLang="ja-JP" dirty="0"/>
          </a:p>
          <a:p>
            <a:r>
              <a:rPr lang="ja-JP" altLang="en-US" dirty="0"/>
              <a:t>咽頭に貯留した場合、塊りで気管内へ侵入するリスクが低い。</a:t>
            </a:r>
            <a:endParaRPr lang="en-US" altLang="ja-JP" dirty="0"/>
          </a:p>
          <a:p>
            <a:r>
              <a:rPr lang="ja-JP" altLang="en-US" dirty="0"/>
              <a:t>食道入口部の開大不全がある場合、表面が体温で溶ける事により狭いスペースを通過しやすい。</a:t>
            </a:r>
            <a:endParaRPr lang="en-US" altLang="ja-JP" dirty="0"/>
          </a:p>
          <a:p>
            <a:r>
              <a:rPr lang="ja-JP" altLang="en-US" dirty="0"/>
              <a:t>口腔内の保持時間が長いと液体になってしまう。</a:t>
            </a:r>
            <a:endParaRPr lang="en-US" altLang="ja-JP" dirty="0"/>
          </a:p>
          <a:p>
            <a:r>
              <a:rPr lang="ja-JP" altLang="en-US" dirty="0"/>
              <a:t>室温が高いと溶ける。</a:t>
            </a:r>
            <a:endParaRPr lang="en-US" altLang="ja-JP" dirty="0"/>
          </a:p>
          <a:p>
            <a:pPr>
              <a:buNone/>
            </a:pPr>
            <a:endParaRPr lang="en-US" altLang="ja-JP" dirty="0"/>
          </a:p>
          <a:p>
            <a:pPr>
              <a:buNone/>
            </a:pPr>
            <a:r>
              <a:rPr lang="ja-JP" altLang="en-US" dirty="0"/>
              <a:t>増粘多糖類系のゼリー　　　</a:t>
            </a:r>
            <a:endParaRPr lang="en-US" altLang="ja-JP" dirty="0"/>
          </a:p>
          <a:p>
            <a:r>
              <a:rPr lang="ja-JP" altLang="en-US" dirty="0"/>
              <a:t>咽頭に貯留した場合、誤嚥のリスクがある。</a:t>
            </a:r>
            <a:endParaRPr lang="en-US" altLang="ja-JP" dirty="0"/>
          </a:p>
          <a:p>
            <a:r>
              <a:rPr lang="ja-JP" altLang="en-US" dirty="0"/>
              <a:t>口腔内の保持時間が長くても固形を保つ。</a:t>
            </a:r>
            <a:endParaRPr lang="en-US" altLang="ja-JP" dirty="0"/>
          </a:p>
          <a:p>
            <a:r>
              <a:rPr lang="ja-JP" altLang="en-US" dirty="0"/>
              <a:t>温度管理がしやすく、物性の経時的変化が少ない。</a:t>
            </a:r>
            <a:endParaRPr lang="en-US" altLang="ja-JP" dirty="0"/>
          </a:p>
        </p:txBody>
      </p:sp>
      <p:sp>
        <p:nvSpPr>
          <p:cNvPr id="5" name="正方形/長方形 4"/>
          <p:cNvSpPr/>
          <p:nvPr/>
        </p:nvSpPr>
        <p:spPr>
          <a:xfrm>
            <a:off x="2936776" y="1196752"/>
            <a:ext cx="2088232" cy="5040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体温で溶ける</a:t>
            </a:r>
          </a:p>
        </p:txBody>
      </p:sp>
      <p:sp>
        <p:nvSpPr>
          <p:cNvPr id="6" name="正方形/長方形 5"/>
          <p:cNvSpPr/>
          <p:nvPr/>
        </p:nvSpPr>
        <p:spPr>
          <a:xfrm>
            <a:off x="4232920" y="4077072"/>
            <a:ext cx="26642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体温で溶けない</a:t>
            </a:r>
          </a:p>
        </p:txBody>
      </p:sp>
      <p:sp>
        <p:nvSpPr>
          <p:cNvPr id="7" name="日付プレースホルダ 6"/>
          <p:cNvSpPr>
            <a:spLocks noGrp="1"/>
          </p:cNvSpPr>
          <p:nvPr>
            <p:ph type="dt" sz="half" idx="10"/>
          </p:nvPr>
        </p:nvSpPr>
        <p:spPr/>
        <p:txBody>
          <a:bodyPr/>
          <a:lstStyle/>
          <a:p>
            <a:fld id="{A419C756-B379-4997-8A1C-CA5DD268C86D}"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847" y="2121098"/>
            <a:ext cx="5376069" cy="4032052"/>
          </a:xfrm>
          <a:prstGeom prst="rect">
            <a:avLst/>
          </a:prstGeom>
          <a:effectLst>
            <a:softEdge rad="508000"/>
          </a:effectLst>
        </p:spPr>
      </p:pic>
      <p:sp>
        <p:nvSpPr>
          <p:cNvPr id="2" name="タイトル 1"/>
          <p:cNvSpPr>
            <a:spLocks noGrp="1"/>
          </p:cNvSpPr>
          <p:nvPr>
            <p:ph type="ctrTitle"/>
          </p:nvPr>
        </p:nvSpPr>
        <p:spPr>
          <a:xfrm>
            <a:off x="0" y="642938"/>
            <a:ext cx="7429500" cy="1145381"/>
          </a:xfrm>
        </p:spPr>
        <p:txBody>
          <a:bodyPr/>
          <a:lstStyle/>
          <a:p>
            <a:r>
              <a:rPr kumimoji="1" lang="ja-JP" altLang="en-US" dirty="0"/>
              <a:t>簡単嚥下調整食レシピ</a:t>
            </a:r>
          </a:p>
        </p:txBody>
      </p:sp>
      <p:sp>
        <p:nvSpPr>
          <p:cNvPr id="3" name="サブタイトル 2"/>
          <p:cNvSpPr>
            <a:spLocks noGrp="1"/>
          </p:cNvSpPr>
          <p:nvPr>
            <p:ph type="subTitle" idx="1"/>
          </p:nvPr>
        </p:nvSpPr>
        <p:spPr>
          <a:xfrm>
            <a:off x="291698" y="2791816"/>
            <a:ext cx="4186833" cy="1345307"/>
          </a:xfrm>
        </p:spPr>
        <p:txBody>
          <a:bodyPr>
            <a:normAutofit/>
          </a:bodyPr>
          <a:lstStyle/>
          <a:p>
            <a:pPr algn="l"/>
            <a:r>
              <a:rPr lang="ja-JP" altLang="en-US" sz="2275" dirty="0">
                <a:latin typeface="AR Pマーカー体E" panose="040B0900000000000000" pitchFamily="50" charset="-128"/>
                <a:ea typeface="AR Pマーカー体E" panose="040B0900000000000000" pitchFamily="50" charset="-128"/>
              </a:rPr>
              <a:t>身近にある材料で</a:t>
            </a:r>
            <a:endParaRPr lang="en-US" altLang="ja-JP" sz="2275" dirty="0">
              <a:latin typeface="AR Pマーカー体E" panose="040B0900000000000000" pitchFamily="50" charset="-128"/>
              <a:ea typeface="AR Pマーカー体E" panose="040B0900000000000000" pitchFamily="50" charset="-128"/>
            </a:endParaRPr>
          </a:p>
          <a:p>
            <a:pPr algn="l"/>
            <a:r>
              <a:rPr lang="ja-JP" altLang="en-US" sz="2275" dirty="0">
                <a:latin typeface="AR Pマーカー体E" panose="040B0900000000000000" pitchFamily="50" charset="-128"/>
                <a:ea typeface="AR Pマーカー体E" panose="040B0900000000000000" pitchFamily="50" charset="-128"/>
              </a:rPr>
              <a:t>お手軽に</a:t>
            </a:r>
          </a:p>
        </p:txBody>
      </p:sp>
    </p:spTree>
    <p:extLst>
      <p:ext uri="{BB962C8B-B14F-4D97-AF65-F5344CB8AC3E}">
        <p14:creationId xmlns:p14="http://schemas.microsoft.com/office/powerpoint/2010/main" val="2365691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1748" t="2979" r="6117" b="5372"/>
          <a:stretch/>
        </p:blipFill>
        <p:spPr>
          <a:xfrm>
            <a:off x="6001639" y="1379760"/>
            <a:ext cx="3223324" cy="2697533"/>
          </a:xfrm>
          <a:prstGeom prst="rect">
            <a:avLst/>
          </a:prstGeom>
          <a:effectLst>
            <a:softEdge rad="317500"/>
          </a:effectLst>
        </p:spPr>
      </p:pic>
      <p:sp>
        <p:nvSpPr>
          <p:cNvPr id="2" name="タイトル 1"/>
          <p:cNvSpPr>
            <a:spLocks noGrp="1"/>
          </p:cNvSpPr>
          <p:nvPr>
            <p:ph type="title"/>
          </p:nvPr>
        </p:nvSpPr>
        <p:spPr>
          <a:xfrm>
            <a:off x="562999" y="260648"/>
            <a:ext cx="8543925" cy="899474"/>
          </a:xfrm>
        </p:spPr>
        <p:txBody>
          <a:bodyPr/>
          <a:lstStyle/>
          <a:p>
            <a:r>
              <a:rPr kumimoji="1" lang="ja-JP" altLang="en-US" dirty="0"/>
              <a:t>トロットロ酢の物</a:t>
            </a:r>
          </a:p>
        </p:txBody>
      </p:sp>
      <p:sp>
        <p:nvSpPr>
          <p:cNvPr id="3" name="コンテンツ プレースホルダー 2"/>
          <p:cNvSpPr>
            <a:spLocks noGrp="1"/>
          </p:cNvSpPr>
          <p:nvPr>
            <p:ph idx="1"/>
          </p:nvPr>
        </p:nvSpPr>
        <p:spPr>
          <a:xfrm>
            <a:off x="187739" y="1746946"/>
            <a:ext cx="8543925" cy="2402437"/>
          </a:xfrm>
        </p:spPr>
        <p:txBody>
          <a:bodyPr>
            <a:normAutofit fontScale="92500" lnSpcReduction="20000"/>
          </a:bodyPr>
          <a:lstStyle/>
          <a:p>
            <a:r>
              <a:rPr kumimoji="1" lang="ja-JP" altLang="en-US" dirty="0"/>
              <a:t>大根・・・</a:t>
            </a:r>
            <a:r>
              <a:rPr kumimoji="1" lang="en-US" altLang="ja-JP" dirty="0"/>
              <a:t>120</a:t>
            </a:r>
            <a:r>
              <a:rPr kumimoji="1" lang="ja-JP" altLang="en-US" dirty="0" err="1"/>
              <a:t>ｇ</a:t>
            </a:r>
            <a:endParaRPr kumimoji="1" lang="en-US" altLang="ja-JP" dirty="0"/>
          </a:p>
          <a:p>
            <a:r>
              <a:rPr lang="ja-JP" altLang="en-US" dirty="0"/>
              <a:t>きゅうり・・・</a:t>
            </a:r>
            <a:r>
              <a:rPr lang="en-US" altLang="ja-JP" dirty="0"/>
              <a:t>120</a:t>
            </a:r>
            <a:r>
              <a:rPr lang="ja-JP" altLang="en-US" dirty="0" err="1"/>
              <a:t>ｇ</a:t>
            </a:r>
            <a:endParaRPr lang="en-US" altLang="ja-JP" dirty="0"/>
          </a:p>
          <a:p>
            <a:r>
              <a:rPr lang="ja-JP" altLang="en-US" dirty="0"/>
              <a:t>人参・・・</a:t>
            </a:r>
            <a:r>
              <a:rPr lang="en-US" altLang="ja-JP" dirty="0"/>
              <a:t>30</a:t>
            </a:r>
            <a:r>
              <a:rPr lang="ja-JP" altLang="en-US" dirty="0" err="1"/>
              <a:t>ｇ</a:t>
            </a:r>
            <a:endParaRPr lang="en-US" altLang="ja-JP" dirty="0"/>
          </a:p>
          <a:p>
            <a:r>
              <a:rPr kumimoji="1" lang="ja-JP" altLang="en-US" dirty="0"/>
              <a:t>山芋・・・</a:t>
            </a:r>
            <a:r>
              <a:rPr kumimoji="1" lang="en-US" altLang="ja-JP" dirty="0"/>
              <a:t>20</a:t>
            </a:r>
            <a:r>
              <a:rPr kumimoji="1" lang="ja-JP" altLang="en-US" dirty="0" err="1"/>
              <a:t>ｇ</a:t>
            </a:r>
            <a:endParaRPr kumimoji="1" lang="en-US" altLang="ja-JP" dirty="0"/>
          </a:p>
          <a:p>
            <a:r>
              <a:rPr lang="ja-JP" altLang="en-US" dirty="0"/>
              <a:t>砂糖・・・大さじ</a:t>
            </a:r>
            <a:r>
              <a:rPr lang="en-US" altLang="ja-JP" dirty="0"/>
              <a:t>3</a:t>
            </a:r>
            <a:r>
              <a:rPr lang="ja-JP" altLang="en-US" dirty="0"/>
              <a:t>　　・塩・・・小さじ</a:t>
            </a:r>
            <a:r>
              <a:rPr lang="en-US" altLang="ja-JP" dirty="0"/>
              <a:t>1/2</a:t>
            </a:r>
            <a:r>
              <a:rPr lang="ja-JP" altLang="en-US" dirty="0"/>
              <a:t>　　</a:t>
            </a:r>
            <a:endParaRPr lang="en-US" altLang="ja-JP" dirty="0"/>
          </a:p>
          <a:p>
            <a:r>
              <a:rPr lang="ja-JP" altLang="en-US" dirty="0"/>
              <a:t>・酢・・・大さじ</a:t>
            </a:r>
            <a:r>
              <a:rPr lang="en-US" altLang="ja-JP" dirty="0"/>
              <a:t>2</a:t>
            </a:r>
            <a:r>
              <a:rPr lang="ja-JP" altLang="en-US" dirty="0"/>
              <a:t>　　・薄口醤油・・・小さじ</a:t>
            </a:r>
            <a:r>
              <a:rPr lang="en-US" altLang="ja-JP" dirty="0"/>
              <a:t>2</a:t>
            </a:r>
            <a:endParaRPr kumimoji="1" lang="ja-JP" altLang="en-US" dirty="0"/>
          </a:p>
        </p:txBody>
      </p:sp>
      <p:sp>
        <p:nvSpPr>
          <p:cNvPr id="5" name="コンテンツ プレースホルダー 2"/>
          <p:cNvSpPr txBox="1">
            <a:spLocks/>
          </p:cNvSpPr>
          <p:nvPr/>
        </p:nvSpPr>
        <p:spPr>
          <a:xfrm>
            <a:off x="562999" y="4516569"/>
            <a:ext cx="8543925" cy="1864759"/>
          </a:xfrm>
          <a:prstGeom prst="rect">
            <a:avLst/>
          </a:prstGeom>
        </p:spPr>
        <p:txBody>
          <a:bodyPr vert="horz" lIns="74295" tIns="37148" rIns="74295" bIns="3714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１．大根、きゅうり、人参、山芋は皮を剥き、フードプロセッサーですりおろす。</a:t>
            </a:r>
            <a:endParaRPr lang="en-US" altLang="ja-JP" sz="1800" dirty="0"/>
          </a:p>
          <a:p>
            <a:pPr marL="0" indent="0">
              <a:buNone/>
            </a:pPr>
            <a:r>
              <a:rPr lang="ja-JP" altLang="en-US" sz="1800" dirty="0"/>
              <a:t>　（おろし器ですりおろしても良い。）</a:t>
            </a:r>
            <a:endParaRPr lang="en-US" altLang="ja-JP" sz="1800" dirty="0"/>
          </a:p>
          <a:p>
            <a:pPr marL="0" indent="0">
              <a:buNone/>
            </a:pPr>
            <a:r>
              <a:rPr lang="ja-JP" altLang="en-US" sz="1800" dirty="0"/>
              <a:t>２．すりおろした材料をボールに移し、調味料を加えよく混ぜ合わせる。</a:t>
            </a:r>
            <a:endParaRPr lang="en-US" altLang="ja-JP" sz="1800" dirty="0"/>
          </a:p>
          <a:p>
            <a:pPr marL="0" indent="0">
              <a:buNone/>
            </a:pPr>
            <a:r>
              <a:rPr lang="ja-JP" altLang="en-US" sz="1800" dirty="0"/>
              <a:t>　（山芋の代わりにおくら、</a:t>
            </a:r>
            <a:r>
              <a:rPr lang="ja-JP" altLang="en-US" sz="1800" dirty="0" err="1"/>
              <a:t>なめこ</a:t>
            </a:r>
            <a:r>
              <a:rPr lang="ja-JP" altLang="en-US" sz="1800" dirty="0"/>
              <a:t>等を用いても良い。）</a:t>
            </a:r>
            <a:endParaRPr lang="en-US" altLang="ja-JP" sz="1800" dirty="0"/>
          </a:p>
          <a:p>
            <a:pPr marL="0" indent="0">
              <a:buNone/>
            </a:pPr>
            <a:r>
              <a:rPr lang="ja-JP" altLang="en-US" sz="1800" dirty="0"/>
              <a:t>３．器に移す。</a:t>
            </a:r>
          </a:p>
        </p:txBody>
      </p:sp>
    </p:spTree>
    <p:extLst>
      <p:ext uri="{BB962C8B-B14F-4D97-AF65-F5344CB8AC3E}">
        <p14:creationId xmlns:p14="http://schemas.microsoft.com/office/powerpoint/2010/main" val="433522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343525"/>
            <a:ext cx="8543925" cy="717081"/>
          </a:xfrm>
        </p:spPr>
        <p:txBody>
          <a:bodyPr/>
          <a:lstStyle/>
          <a:p>
            <a:r>
              <a:rPr kumimoji="1" lang="ja-JP" altLang="en-US" dirty="0"/>
              <a:t>手抜き白和え</a:t>
            </a: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7946" y="737494"/>
            <a:ext cx="3087524" cy="2315644"/>
          </a:xfrm>
          <a:effectLst>
            <a:softEdge rad="317500"/>
          </a:effectLst>
        </p:spPr>
      </p:pic>
      <p:sp>
        <p:nvSpPr>
          <p:cNvPr id="5" name="テキスト ボックス 4"/>
          <p:cNvSpPr txBox="1"/>
          <p:nvPr/>
        </p:nvSpPr>
        <p:spPr>
          <a:xfrm>
            <a:off x="329174" y="1495822"/>
            <a:ext cx="6752169" cy="1592744"/>
          </a:xfrm>
          <a:prstGeom prst="rect">
            <a:avLst/>
          </a:prstGeom>
          <a:noFill/>
        </p:spPr>
        <p:txBody>
          <a:bodyPr wrap="none" rtlCol="0">
            <a:spAutoFit/>
          </a:bodyPr>
          <a:lstStyle/>
          <a:p>
            <a:r>
              <a:rPr lang="ja-JP" altLang="en-US" sz="1950" dirty="0"/>
              <a:t>材料</a:t>
            </a:r>
            <a:endParaRPr lang="en-US" altLang="ja-JP" sz="1950" dirty="0"/>
          </a:p>
          <a:p>
            <a:r>
              <a:rPr lang="ja-JP" altLang="en-US" sz="1950" dirty="0"/>
              <a:t>・冷凍ほうれん草　</a:t>
            </a:r>
            <a:r>
              <a:rPr lang="en-US" altLang="ja-JP" sz="1950" dirty="0"/>
              <a:t>200</a:t>
            </a:r>
            <a:r>
              <a:rPr lang="ja-JP" altLang="en-US" sz="1950" dirty="0"/>
              <a:t>ｇ　　・人参・・・</a:t>
            </a:r>
            <a:r>
              <a:rPr lang="en-US" altLang="ja-JP" sz="1950" dirty="0"/>
              <a:t>100</a:t>
            </a:r>
            <a:r>
              <a:rPr lang="ja-JP" altLang="en-US" sz="1950" dirty="0" err="1"/>
              <a:t>ｇ</a:t>
            </a:r>
            <a:endParaRPr lang="en-US" altLang="ja-JP" sz="1950" dirty="0"/>
          </a:p>
          <a:p>
            <a:r>
              <a:rPr lang="ja-JP" altLang="en-US" sz="1950" dirty="0"/>
              <a:t>・冷凍ブロッコリー・・・</a:t>
            </a:r>
            <a:r>
              <a:rPr lang="en-US" altLang="ja-JP" sz="1950" dirty="0"/>
              <a:t>100</a:t>
            </a:r>
            <a:r>
              <a:rPr lang="ja-JP" altLang="en-US" sz="1950" dirty="0"/>
              <a:t>ｇ　　　・豆腐・・・</a:t>
            </a:r>
            <a:r>
              <a:rPr lang="en-US" altLang="ja-JP" sz="1950" dirty="0"/>
              <a:t>1/2</a:t>
            </a:r>
            <a:r>
              <a:rPr lang="ja-JP" altLang="en-US" sz="1950" dirty="0"/>
              <a:t>丁</a:t>
            </a:r>
            <a:endParaRPr lang="en-US" altLang="ja-JP" sz="1950" dirty="0"/>
          </a:p>
          <a:p>
            <a:r>
              <a:rPr lang="ja-JP" altLang="en-US" sz="1950" dirty="0"/>
              <a:t>・練り</a:t>
            </a:r>
            <a:r>
              <a:rPr lang="ja-JP" altLang="en-US" sz="1950" dirty="0" err="1"/>
              <a:t>ごま・・</a:t>
            </a:r>
            <a:r>
              <a:rPr lang="ja-JP" altLang="en-US" sz="1950" dirty="0"/>
              <a:t>・大さじ</a:t>
            </a:r>
            <a:r>
              <a:rPr lang="en-US" altLang="ja-JP" sz="1950" dirty="0"/>
              <a:t>3</a:t>
            </a:r>
            <a:r>
              <a:rPr lang="ja-JP" altLang="en-US" sz="1950" dirty="0"/>
              <a:t>　　・砂糖・・・大さじ</a:t>
            </a:r>
            <a:r>
              <a:rPr lang="en-US" altLang="ja-JP" sz="1950" dirty="0"/>
              <a:t>3</a:t>
            </a:r>
          </a:p>
          <a:p>
            <a:r>
              <a:rPr lang="ja-JP" altLang="en-US" sz="1950" dirty="0"/>
              <a:t>・みそ・・・大さじ</a:t>
            </a:r>
            <a:r>
              <a:rPr lang="en-US" altLang="ja-JP" sz="1950" dirty="0"/>
              <a:t>2</a:t>
            </a:r>
            <a:r>
              <a:rPr lang="ja-JP" altLang="en-US" sz="1950" dirty="0"/>
              <a:t>　　　　　・塩・・・小さじ</a:t>
            </a:r>
            <a:r>
              <a:rPr lang="en-US" altLang="ja-JP" sz="1950" dirty="0"/>
              <a:t>1</a:t>
            </a:r>
            <a:r>
              <a:rPr lang="ja-JP" altLang="en-US" sz="1950" dirty="0"/>
              <a:t>　　　　・しょうゆ・・・少々</a:t>
            </a:r>
          </a:p>
        </p:txBody>
      </p:sp>
      <p:sp>
        <p:nvSpPr>
          <p:cNvPr id="6" name="コンテンツ プレースホルダー 2"/>
          <p:cNvSpPr txBox="1">
            <a:spLocks/>
          </p:cNvSpPr>
          <p:nvPr/>
        </p:nvSpPr>
        <p:spPr>
          <a:xfrm>
            <a:off x="794172" y="3330534"/>
            <a:ext cx="8543925" cy="2571659"/>
          </a:xfrm>
          <a:prstGeom prst="rect">
            <a:avLst/>
          </a:prstGeom>
        </p:spPr>
        <p:txBody>
          <a:bodyPr vert="horz" lIns="74295" tIns="37148" rIns="74295" bIns="3714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950" dirty="0"/>
              <a:t>１．豆腐をゆで、</a:t>
            </a:r>
            <a:r>
              <a:rPr lang="ja-JP" altLang="en-US" sz="1950" dirty="0" err="1"/>
              <a:t>ざるに</a:t>
            </a:r>
            <a:r>
              <a:rPr lang="ja-JP" altLang="en-US" sz="1950" dirty="0"/>
              <a:t>上げ冷ましておく。</a:t>
            </a:r>
            <a:endParaRPr lang="en-US" altLang="ja-JP" sz="1950" dirty="0"/>
          </a:p>
          <a:p>
            <a:pPr marL="0" indent="0">
              <a:buNone/>
            </a:pPr>
            <a:r>
              <a:rPr lang="ja-JP" altLang="en-US" sz="1950" dirty="0"/>
              <a:t>２．人参は小さめの短冊切りにし、軟らかめにゆでる。</a:t>
            </a:r>
            <a:br>
              <a:rPr lang="en-US" altLang="ja-JP" sz="1950" dirty="0"/>
            </a:br>
            <a:r>
              <a:rPr lang="ja-JP" altLang="en-US" sz="1950" dirty="0"/>
              <a:t>　（人参は繊維を切るように包丁を入れる）</a:t>
            </a:r>
            <a:endParaRPr lang="en-US" altLang="ja-JP" sz="1950" dirty="0"/>
          </a:p>
          <a:p>
            <a:pPr marL="0" indent="0">
              <a:buNone/>
            </a:pPr>
            <a:r>
              <a:rPr lang="ja-JP" altLang="en-US" sz="1950" dirty="0"/>
              <a:t>４．冷凍ほうれん草、冷凍ブロッコリーは解凍し、好みの硬さにゆで小さめの一</a:t>
            </a:r>
            <a:endParaRPr lang="en-US" altLang="ja-JP" sz="1950" dirty="0"/>
          </a:p>
          <a:p>
            <a:pPr marL="0" indent="0">
              <a:buNone/>
            </a:pPr>
            <a:r>
              <a:rPr lang="ja-JP" altLang="en-US" sz="1950" dirty="0"/>
              <a:t>　口大に切り、軽く水気を絞る。</a:t>
            </a:r>
            <a:endParaRPr lang="en-US" altLang="ja-JP" sz="1950" dirty="0"/>
          </a:p>
          <a:p>
            <a:pPr marL="0" indent="0">
              <a:buNone/>
            </a:pPr>
            <a:r>
              <a:rPr lang="ja-JP" altLang="en-US" sz="1950" dirty="0"/>
              <a:t>５．ボールに調味料と豆腐を入れ、泡だて器で良く混ぜ、和え衣を作る。</a:t>
            </a:r>
            <a:endParaRPr lang="en-US" altLang="ja-JP" sz="1950" dirty="0"/>
          </a:p>
          <a:p>
            <a:pPr marL="0" indent="0">
              <a:buNone/>
            </a:pPr>
            <a:r>
              <a:rPr lang="ja-JP" altLang="en-US" sz="1950" dirty="0"/>
              <a:t>６．冷ました野菜を加え、和え衣と混ぜ合わせる。</a:t>
            </a:r>
          </a:p>
        </p:txBody>
      </p:sp>
    </p:spTree>
    <p:extLst>
      <p:ext uri="{BB962C8B-B14F-4D97-AF65-F5344CB8AC3E}">
        <p14:creationId xmlns:p14="http://schemas.microsoft.com/office/powerpoint/2010/main" val="3166348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2568" y="404664"/>
            <a:ext cx="8543925" cy="717081"/>
          </a:xfrm>
        </p:spPr>
        <p:txBody>
          <a:bodyPr>
            <a:normAutofit/>
          </a:bodyPr>
          <a:lstStyle/>
          <a:p>
            <a:r>
              <a:rPr kumimoji="1" lang="ja-JP" altLang="en-US" dirty="0"/>
              <a:t>温泉たまごの野菜</a:t>
            </a:r>
            <a:r>
              <a:rPr kumimoji="1" lang="ja-JP" altLang="en-US" dirty="0" err="1"/>
              <a:t>あん</a:t>
            </a:r>
            <a:r>
              <a:rPr kumimoji="1" lang="ja-JP" altLang="en-US" dirty="0"/>
              <a:t>かけ</a:t>
            </a:r>
          </a:p>
        </p:txBody>
      </p:sp>
      <p:sp>
        <p:nvSpPr>
          <p:cNvPr id="5" name="テキスト ボックス 4"/>
          <p:cNvSpPr txBox="1"/>
          <p:nvPr/>
        </p:nvSpPr>
        <p:spPr>
          <a:xfrm>
            <a:off x="329173" y="1495822"/>
            <a:ext cx="7226658" cy="1592744"/>
          </a:xfrm>
          <a:prstGeom prst="rect">
            <a:avLst/>
          </a:prstGeom>
          <a:noFill/>
        </p:spPr>
        <p:txBody>
          <a:bodyPr wrap="none" rtlCol="0">
            <a:spAutoFit/>
          </a:bodyPr>
          <a:lstStyle/>
          <a:p>
            <a:r>
              <a:rPr lang="ja-JP" altLang="en-US" sz="1950" dirty="0"/>
              <a:t>材料（</a:t>
            </a:r>
            <a:r>
              <a:rPr lang="en-US" altLang="ja-JP" sz="1950" dirty="0"/>
              <a:t>4</a:t>
            </a:r>
            <a:r>
              <a:rPr lang="ja-JP" altLang="en-US" sz="1950" dirty="0"/>
              <a:t>人分）</a:t>
            </a:r>
            <a:endParaRPr lang="en-US" altLang="ja-JP" sz="1950" dirty="0"/>
          </a:p>
          <a:p>
            <a:r>
              <a:rPr lang="ja-JP" altLang="en-US" sz="1950" dirty="0"/>
              <a:t>・市販の温泉たまご・・・</a:t>
            </a:r>
            <a:r>
              <a:rPr lang="en-US" altLang="ja-JP" sz="1950" dirty="0"/>
              <a:t>4</a:t>
            </a:r>
            <a:r>
              <a:rPr lang="ja-JP" altLang="en-US" sz="1950" dirty="0"/>
              <a:t>個　　　</a:t>
            </a:r>
            <a:endParaRPr lang="en-US" altLang="ja-JP" sz="1950" dirty="0"/>
          </a:p>
          <a:p>
            <a:r>
              <a:rPr lang="ja-JP" altLang="en-US" sz="1950" dirty="0"/>
              <a:t>・人参・・・</a:t>
            </a:r>
            <a:r>
              <a:rPr lang="en-US" altLang="ja-JP" sz="1950" dirty="0"/>
              <a:t>50</a:t>
            </a:r>
            <a:r>
              <a:rPr lang="ja-JP" altLang="en-US" sz="1950" dirty="0"/>
              <a:t>ｇ　　　・玉</a:t>
            </a:r>
            <a:r>
              <a:rPr lang="ja-JP" altLang="en-US" sz="1950" dirty="0" err="1"/>
              <a:t>ねぎ・・</a:t>
            </a:r>
            <a:r>
              <a:rPr lang="ja-JP" altLang="en-US" sz="1950" dirty="0"/>
              <a:t>・</a:t>
            </a:r>
            <a:r>
              <a:rPr lang="en-US" altLang="ja-JP" sz="1950" dirty="0"/>
              <a:t>100</a:t>
            </a:r>
            <a:r>
              <a:rPr lang="ja-JP" altLang="en-US" sz="1950" dirty="0"/>
              <a:t>ｇ　　　</a:t>
            </a:r>
            <a:endParaRPr lang="en-US" altLang="ja-JP" sz="1950" dirty="0"/>
          </a:p>
          <a:p>
            <a:r>
              <a:rPr lang="ja-JP" altLang="en-US" sz="1950" dirty="0"/>
              <a:t>・だし汁・・・</a:t>
            </a:r>
            <a:r>
              <a:rPr lang="en-US" altLang="ja-JP" sz="1950" dirty="0"/>
              <a:t>200</a:t>
            </a:r>
            <a:r>
              <a:rPr lang="ja-JP" altLang="en-US" sz="1950" dirty="0"/>
              <a:t>ｃｃ　　・砂糖・・・大さじ</a:t>
            </a:r>
            <a:r>
              <a:rPr lang="en-US" altLang="ja-JP" sz="1950" dirty="0"/>
              <a:t>1</a:t>
            </a:r>
            <a:r>
              <a:rPr lang="ja-JP" altLang="en-US" sz="1950" dirty="0"/>
              <a:t>　　　・薄口しょうゆ・・・大さじ</a:t>
            </a:r>
            <a:r>
              <a:rPr lang="en-US" altLang="ja-JP" sz="1950" dirty="0"/>
              <a:t>2</a:t>
            </a:r>
          </a:p>
          <a:p>
            <a:r>
              <a:rPr lang="ja-JP" altLang="en-US" sz="1950" dirty="0"/>
              <a:t>・みりん・・・大さじ１　　　・冷凍おくら・・・</a:t>
            </a:r>
            <a:r>
              <a:rPr lang="en-US" altLang="ja-JP" sz="1950" dirty="0"/>
              <a:t>30</a:t>
            </a:r>
            <a:r>
              <a:rPr lang="ja-JP" altLang="en-US" sz="1950" dirty="0"/>
              <a:t>ｇ</a:t>
            </a:r>
          </a:p>
        </p:txBody>
      </p:sp>
      <p:sp>
        <p:nvSpPr>
          <p:cNvPr id="6" name="コンテンツ プレースホルダー 2"/>
          <p:cNvSpPr txBox="1">
            <a:spLocks/>
          </p:cNvSpPr>
          <p:nvPr/>
        </p:nvSpPr>
        <p:spPr>
          <a:xfrm>
            <a:off x="443043" y="3330534"/>
            <a:ext cx="9092618" cy="2571659"/>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950" dirty="0"/>
              <a:t>１．人参は２～３ｃｍ長さの千切りにする。（繊維を切る方向で包丁を入れる）</a:t>
            </a:r>
            <a:endParaRPr lang="en-US" altLang="ja-JP" sz="1950" dirty="0"/>
          </a:p>
          <a:p>
            <a:pPr marL="0" indent="0">
              <a:buNone/>
            </a:pPr>
            <a:r>
              <a:rPr lang="ja-JP" altLang="en-US" sz="1950" dirty="0"/>
              <a:t>２．玉ねぎは縦</a:t>
            </a:r>
            <a:r>
              <a:rPr lang="en-US" altLang="ja-JP" sz="1950" dirty="0"/>
              <a:t>4</a:t>
            </a:r>
            <a:r>
              <a:rPr lang="ja-JP" altLang="en-US" sz="1950" dirty="0"/>
              <a:t>等分にし、繊維を切るように薄めのスライスにする。</a:t>
            </a:r>
            <a:endParaRPr lang="en-US" altLang="ja-JP" sz="1950" dirty="0"/>
          </a:p>
          <a:p>
            <a:pPr marL="0" indent="0">
              <a:buNone/>
            </a:pPr>
            <a:r>
              <a:rPr lang="ja-JP" altLang="en-US" sz="1950" dirty="0"/>
              <a:t>４．だし汁に調味料を合わせ、材料が軟らかくなるまで煮る。</a:t>
            </a:r>
            <a:endParaRPr lang="en-US" altLang="ja-JP" sz="1950" dirty="0"/>
          </a:p>
          <a:p>
            <a:pPr marL="0" indent="0">
              <a:buNone/>
            </a:pPr>
            <a:r>
              <a:rPr lang="ja-JP" altLang="en-US" sz="1950" dirty="0"/>
              <a:t>５．火を止め、冷凍おくら（カットしてあるもの）を入れ、混ぜ合わせる。</a:t>
            </a:r>
            <a:endParaRPr lang="en-US" altLang="ja-JP" sz="1950" dirty="0"/>
          </a:p>
          <a:p>
            <a:pPr marL="0" indent="0">
              <a:buNone/>
            </a:pPr>
            <a:r>
              <a:rPr lang="ja-JP" altLang="en-US" sz="1950" dirty="0"/>
              <a:t>６．深めの器に温泉たまごを割り入れ、野菜あんが少し冷めてから上からかける。</a:t>
            </a:r>
            <a:endParaRPr lang="en-US" altLang="ja-JP" sz="1950" dirty="0"/>
          </a:p>
          <a:p>
            <a:pPr marL="0" indent="0">
              <a:buNone/>
            </a:pPr>
            <a:endParaRPr lang="en-US" altLang="ja-JP" sz="1950" dirty="0"/>
          </a:p>
        </p:txBody>
      </p:sp>
      <p:pic>
        <p:nvPicPr>
          <p:cNvPr id="4" name="図 3">
            <a:extLst>
              <a:ext uri="{FF2B5EF4-FFF2-40B4-BE49-F238E27FC236}">
                <a16:creationId xmlns:a16="http://schemas.microsoft.com/office/drawing/2014/main" id="{8CA1D310-3C10-4B48-B415-0D486C42CC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56" t="5161" r="9828" b="17671"/>
          <a:stretch/>
        </p:blipFill>
        <p:spPr>
          <a:xfrm>
            <a:off x="6701712" y="991670"/>
            <a:ext cx="2585163" cy="2024160"/>
          </a:xfrm>
          <a:prstGeom prst="rect">
            <a:avLst/>
          </a:prstGeom>
          <a:ln>
            <a:noFill/>
          </a:ln>
          <a:effectLst>
            <a:softEdge rad="112500"/>
          </a:effectLst>
        </p:spPr>
      </p:pic>
    </p:spTree>
    <p:extLst>
      <p:ext uri="{BB962C8B-B14F-4D97-AF65-F5344CB8AC3E}">
        <p14:creationId xmlns:p14="http://schemas.microsoft.com/office/powerpoint/2010/main" val="3805468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404664"/>
            <a:ext cx="8543925" cy="717081"/>
          </a:xfrm>
        </p:spPr>
        <p:txBody>
          <a:bodyPr/>
          <a:lstStyle/>
          <a:p>
            <a:r>
              <a:rPr lang="ja-JP" altLang="en-US" dirty="0"/>
              <a:t>やわらか鶏モモ肉のキウイソース煮込み</a:t>
            </a:r>
            <a:endParaRPr kumimoji="1" lang="ja-JP" altLang="en-US" dirty="0"/>
          </a:p>
        </p:txBody>
      </p:sp>
      <p:sp>
        <p:nvSpPr>
          <p:cNvPr id="5" name="テキスト ボックス 4"/>
          <p:cNvSpPr txBox="1"/>
          <p:nvPr/>
        </p:nvSpPr>
        <p:spPr>
          <a:xfrm>
            <a:off x="329173" y="1495822"/>
            <a:ext cx="5474576" cy="1592744"/>
          </a:xfrm>
          <a:prstGeom prst="rect">
            <a:avLst/>
          </a:prstGeom>
          <a:noFill/>
        </p:spPr>
        <p:txBody>
          <a:bodyPr wrap="none" rtlCol="0">
            <a:spAutoFit/>
          </a:bodyPr>
          <a:lstStyle/>
          <a:p>
            <a:r>
              <a:rPr lang="ja-JP" altLang="en-US" sz="1950" dirty="0"/>
              <a:t>材料</a:t>
            </a:r>
            <a:endParaRPr lang="en-US" altLang="ja-JP" sz="1950" dirty="0"/>
          </a:p>
          <a:p>
            <a:r>
              <a:rPr lang="ja-JP" altLang="en-US" sz="1950" dirty="0"/>
              <a:t>・鶏モモ肉・・・</a:t>
            </a:r>
            <a:r>
              <a:rPr lang="en-US" altLang="ja-JP" sz="1950" dirty="0"/>
              <a:t>2</a:t>
            </a:r>
            <a:r>
              <a:rPr lang="ja-JP" altLang="en-US" sz="1950" dirty="0"/>
              <a:t>枚　　　・完熟グリーンキウイ・・・</a:t>
            </a:r>
            <a:r>
              <a:rPr lang="en-US" altLang="ja-JP" sz="1950" dirty="0"/>
              <a:t>2</a:t>
            </a:r>
            <a:r>
              <a:rPr lang="ja-JP" altLang="en-US" sz="1950" dirty="0"/>
              <a:t>個</a:t>
            </a:r>
            <a:endParaRPr lang="en-US" altLang="ja-JP" sz="1950" dirty="0"/>
          </a:p>
          <a:p>
            <a:r>
              <a:rPr lang="ja-JP" altLang="en-US" sz="1950" dirty="0"/>
              <a:t>・しょうゆ・・・大さじ</a:t>
            </a:r>
            <a:r>
              <a:rPr lang="en-US" altLang="ja-JP" sz="1950" dirty="0"/>
              <a:t>2</a:t>
            </a:r>
            <a:r>
              <a:rPr lang="ja-JP" altLang="en-US" sz="1950" dirty="0"/>
              <a:t>　　　・黒コショウ・・・少々</a:t>
            </a:r>
            <a:endParaRPr lang="en-US" altLang="ja-JP" sz="1950" dirty="0"/>
          </a:p>
          <a:p>
            <a:r>
              <a:rPr lang="ja-JP" altLang="en-US" sz="1950" dirty="0"/>
              <a:t>・はちみつ・・・大さじ</a:t>
            </a:r>
            <a:r>
              <a:rPr lang="en-US" altLang="ja-JP" sz="1950" dirty="0"/>
              <a:t>1/2</a:t>
            </a:r>
            <a:r>
              <a:rPr lang="ja-JP" altLang="en-US" sz="1950" dirty="0"/>
              <a:t>　　　カレー粉・・・大さじ</a:t>
            </a:r>
            <a:r>
              <a:rPr lang="en-US" altLang="ja-JP" sz="1950" dirty="0"/>
              <a:t>1</a:t>
            </a:r>
          </a:p>
          <a:p>
            <a:r>
              <a:rPr lang="ja-JP" altLang="en-US" sz="1950" dirty="0"/>
              <a:t>・オリーブオイル・・・大さじ</a:t>
            </a:r>
            <a:r>
              <a:rPr lang="en-US" altLang="ja-JP" sz="1950" dirty="0"/>
              <a:t>1</a:t>
            </a:r>
            <a:r>
              <a:rPr lang="ja-JP" altLang="en-US" sz="1950" dirty="0"/>
              <a:t>　　　</a:t>
            </a:r>
            <a:endParaRPr lang="en-US" altLang="ja-JP" sz="1950" dirty="0"/>
          </a:p>
        </p:txBody>
      </p:sp>
      <p:sp>
        <p:nvSpPr>
          <p:cNvPr id="6" name="コンテンツ プレースホルダー 2"/>
          <p:cNvSpPr txBox="1">
            <a:spLocks/>
          </p:cNvSpPr>
          <p:nvPr/>
        </p:nvSpPr>
        <p:spPr>
          <a:xfrm>
            <a:off x="443043" y="3330534"/>
            <a:ext cx="9092618" cy="2571659"/>
          </a:xfrm>
          <a:prstGeom prst="rect">
            <a:avLst/>
          </a:prstGeom>
        </p:spPr>
        <p:txBody>
          <a:bodyPr vert="horz" lIns="74295" tIns="37148" rIns="74295" bIns="3714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950" dirty="0"/>
              <a:t>１．キウイは皮を剥き、ビニール袋に入れ潰すし、調味料を全て入れる。</a:t>
            </a:r>
            <a:endParaRPr lang="en-US" altLang="ja-JP" sz="1950" dirty="0"/>
          </a:p>
          <a:p>
            <a:pPr marL="0" indent="0">
              <a:buNone/>
            </a:pPr>
            <a:r>
              <a:rPr lang="ja-JP" altLang="en-US" sz="1950" dirty="0"/>
              <a:t>２．鶏肉が大きいようなら十字に</a:t>
            </a:r>
            <a:r>
              <a:rPr lang="en-US" altLang="ja-JP" sz="1950" dirty="0"/>
              <a:t>4</a:t>
            </a:r>
            <a:r>
              <a:rPr lang="ja-JP" altLang="en-US" sz="1950" dirty="0"/>
              <a:t>等分する。</a:t>
            </a:r>
            <a:endParaRPr lang="en-US" altLang="ja-JP" sz="1950" dirty="0"/>
          </a:p>
          <a:p>
            <a:pPr marL="0" indent="0">
              <a:buNone/>
            </a:pPr>
            <a:r>
              <a:rPr lang="ja-JP" altLang="en-US" sz="1950" dirty="0"/>
              <a:t>３．冷蔵庫で</a:t>
            </a:r>
            <a:r>
              <a:rPr lang="en-US" altLang="ja-JP" sz="1950" dirty="0"/>
              <a:t>2</a:t>
            </a:r>
            <a:r>
              <a:rPr lang="ja-JP" altLang="en-US" sz="1950" dirty="0"/>
              <a:t>時間以上～一晩寝かせる。（</a:t>
            </a:r>
            <a:r>
              <a:rPr lang="en-US" altLang="ja-JP" sz="1950" dirty="0"/>
              <a:t>5</a:t>
            </a:r>
            <a:r>
              <a:rPr lang="ja-JP" altLang="en-US" sz="1950" dirty="0"/>
              <a:t>時間以上のほうが良い）</a:t>
            </a:r>
            <a:endParaRPr lang="en-US" altLang="ja-JP" sz="1950" dirty="0"/>
          </a:p>
          <a:p>
            <a:pPr marL="0" indent="0">
              <a:buNone/>
            </a:pPr>
            <a:r>
              <a:rPr lang="ja-JP" altLang="en-US" sz="1950" dirty="0"/>
              <a:t>４．季節にもよるが焼く</a:t>
            </a:r>
            <a:r>
              <a:rPr lang="en-US" altLang="ja-JP" sz="1950" dirty="0"/>
              <a:t>2</a:t>
            </a:r>
            <a:r>
              <a:rPr lang="ja-JP" altLang="en-US" sz="1950" dirty="0"/>
              <a:t>時間程度前には冷蔵庫から取り出しておく。（あまりつめたいまま焼かない。冷たすぎると固くなる。）</a:t>
            </a:r>
            <a:endParaRPr lang="en-US" altLang="ja-JP" sz="1950" dirty="0"/>
          </a:p>
          <a:p>
            <a:pPr marL="0" indent="0">
              <a:buNone/>
            </a:pPr>
            <a:r>
              <a:rPr lang="ja-JP" altLang="en-US" sz="1950" dirty="0"/>
              <a:t>５．深めのフライパンにソースごと入れて、中火または強火で焼く。</a:t>
            </a:r>
            <a:endParaRPr lang="en-US" altLang="ja-JP" sz="1950" dirty="0"/>
          </a:p>
          <a:p>
            <a:pPr marL="0" indent="0">
              <a:buNone/>
            </a:pPr>
            <a:r>
              <a:rPr lang="ja-JP" altLang="en-US" sz="1950" dirty="0"/>
              <a:t>６．沸騰してきたら蓋をして、弱火で</a:t>
            </a:r>
            <a:r>
              <a:rPr lang="en-US" altLang="ja-JP" sz="1950" dirty="0"/>
              <a:t>10</a:t>
            </a:r>
            <a:r>
              <a:rPr lang="ja-JP" altLang="en-US" sz="1950" dirty="0"/>
              <a:t>分煮る。</a:t>
            </a:r>
            <a:endParaRPr lang="en-US" altLang="ja-JP" sz="1950" dirty="0"/>
          </a:p>
          <a:p>
            <a:pPr marL="0" indent="0">
              <a:buNone/>
            </a:pPr>
            <a:endParaRPr lang="en-US" altLang="ja-JP" sz="1950" dirty="0"/>
          </a:p>
          <a:p>
            <a:pPr marL="0" indent="0">
              <a:buNone/>
            </a:pPr>
            <a:endParaRPr lang="en-US" altLang="ja-JP" sz="1950" dirty="0"/>
          </a:p>
        </p:txBody>
      </p:sp>
    </p:spTree>
    <p:extLst>
      <p:ext uri="{BB962C8B-B14F-4D97-AF65-F5344CB8AC3E}">
        <p14:creationId xmlns:p14="http://schemas.microsoft.com/office/powerpoint/2010/main" val="242957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043" y="314230"/>
            <a:ext cx="8543925" cy="717081"/>
          </a:xfrm>
        </p:spPr>
        <p:txBody>
          <a:bodyPr>
            <a:normAutofit/>
          </a:bodyPr>
          <a:lstStyle/>
          <a:p>
            <a:r>
              <a:rPr lang="ja-JP" altLang="en-US" dirty="0"/>
              <a:t>レンジで作る茶わん蒸し</a:t>
            </a:r>
            <a:endParaRPr kumimoji="1" lang="ja-JP" altLang="en-US" dirty="0"/>
          </a:p>
        </p:txBody>
      </p:sp>
      <p:sp>
        <p:nvSpPr>
          <p:cNvPr id="5" name="テキスト ボックス 4"/>
          <p:cNvSpPr txBox="1"/>
          <p:nvPr/>
        </p:nvSpPr>
        <p:spPr>
          <a:xfrm>
            <a:off x="329173" y="1495822"/>
            <a:ext cx="4546437" cy="1292662"/>
          </a:xfrm>
          <a:prstGeom prst="rect">
            <a:avLst/>
          </a:prstGeom>
          <a:noFill/>
        </p:spPr>
        <p:txBody>
          <a:bodyPr wrap="none" rtlCol="0">
            <a:spAutoFit/>
          </a:bodyPr>
          <a:lstStyle/>
          <a:p>
            <a:r>
              <a:rPr lang="ja-JP" altLang="en-US" sz="1950" dirty="0"/>
              <a:t>材料（</a:t>
            </a:r>
            <a:r>
              <a:rPr lang="en-US" altLang="ja-JP" sz="1950" dirty="0"/>
              <a:t>1</a:t>
            </a:r>
            <a:r>
              <a:rPr lang="ja-JP" altLang="en-US" sz="1950" dirty="0"/>
              <a:t>人分）</a:t>
            </a:r>
            <a:endParaRPr lang="en-US" altLang="ja-JP" sz="1950" dirty="0"/>
          </a:p>
          <a:p>
            <a:r>
              <a:rPr lang="ja-JP" altLang="en-US" sz="1950" dirty="0"/>
              <a:t>・永谷園の松茸の味お吸い物・・・</a:t>
            </a:r>
            <a:r>
              <a:rPr lang="en-US" altLang="ja-JP" sz="1950" dirty="0"/>
              <a:t>1</a:t>
            </a:r>
            <a:r>
              <a:rPr lang="ja-JP" altLang="en-US" sz="1950" dirty="0"/>
              <a:t>袋　　　</a:t>
            </a:r>
            <a:endParaRPr lang="en-US" altLang="ja-JP" sz="1950" dirty="0"/>
          </a:p>
          <a:p>
            <a:r>
              <a:rPr lang="ja-JP" altLang="en-US" sz="1950" dirty="0"/>
              <a:t>・卵・・・</a:t>
            </a:r>
            <a:r>
              <a:rPr lang="en-US" altLang="ja-JP" sz="1950" dirty="0"/>
              <a:t>1</a:t>
            </a:r>
            <a:r>
              <a:rPr lang="ja-JP" altLang="en-US" sz="1950" dirty="0"/>
              <a:t>個　　　</a:t>
            </a:r>
            <a:endParaRPr lang="en-US" altLang="ja-JP" sz="1950" dirty="0"/>
          </a:p>
          <a:p>
            <a:r>
              <a:rPr lang="ja-JP" altLang="en-US" sz="1950" dirty="0"/>
              <a:t>・水・・・</a:t>
            </a:r>
            <a:r>
              <a:rPr lang="en-US" altLang="ja-JP" sz="1950" dirty="0"/>
              <a:t>150</a:t>
            </a:r>
            <a:r>
              <a:rPr lang="ja-JP" altLang="en-US" sz="1950" dirty="0"/>
              <a:t>ｃｃ</a:t>
            </a:r>
          </a:p>
        </p:txBody>
      </p:sp>
      <p:sp>
        <p:nvSpPr>
          <p:cNvPr id="6" name="コンテンツ プレースホルダー 2"/>
          <p:cNvSpPr txBox="1">
            <a:spLocks/>
          </p:cNvSpPr>
          <p:nvPr/>
        </p:nvSpPr>
        <p:spPr>
          <a:xfrm>
            <a:off x="443043" y="3330534"/>
            <a:ext cx="9092618" cy="2571659"/>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950" dirty="0"/>
              <a:t>１．材料をすべて混ぜ合わせる。</a:t>
            </a:r>
            <a:endParaRPr lang="en-US" altLang="ja-JP" sz="1950" dirty="0"/>
          </a:p>
          <a:p>
            <a:pPr marL="0" indent="0">
              <a:buNone/>
            </a:pPr>
            <a:r>
              <a:rPr lang="ja-JP" altLang="en-US" sz="1950" dirty="0"/>
              <a:t>２．茶碗蒸し用の器に移し、アルミホイルに直径</a:t>
            </a:r>
            <a:r>
              <a:rPr lang="en-US" altLang="ja-JP" sz="1950" dirty="0"/>
              <a:t>2</a:t>
            </a:r>
            <a:r>
              <a:rPr lang="ja-JP" altLang="en-US" sz="1950" dirty="0"/>
              <a:t>ｃｍの穴を開ける。</a:t>
            </a:r>
            <a:endParaRPr lang="en-US" altLang="ja-JP" sz="1950" dirty="0"/>
          </a:p>
          <a:p>
            <a:pPr marL="0" indent="0">
              <a:buNone/>
            </a:pPr>
            <a:r>
              <a:rPr lang="ja-JP" altLang="en-US" sz="1950" dirty="0"/>
              <a:t>４．電子レンジ（</a:t>
            </a:r>
            <a:r>
              <a:rPr lang="en-US" altLang="ja-JP" sz="1950" dirty="0"/>
              <a:t>500W)</a:t>
            </a:r>
            <a:r>
              <a:rPr lang="ja-JP" altLang="en-US" sz="1950" dirty="0"/>
              <a:t>で</a:t>
            </a:r>
            <a:r>
              <a:rPr lang="en-US" altLang="ja-JP" sz="1950" dirty="0"/>
              <a:t>3</a:t>
            </a:r>
            <a:r>
              <a:rPr lang="ja-JP" altLang="en-US" sz="1950" dirty="0"/>
              <a:t>分加熱する。中まで火が通っていない場合は、更に加熱する。</a:t>
            </a:r>
            <a:endParaRPr lang="en-US" altLang="ja-JP" sz="1950" dirty="0"/>
          </a:p>
          <a:p>
            <a:pPr marL="0" indent="0">
              <a:buNone/>
            </a:pPr>
            <a:endParaRPr lang="en-US" altLang="ja-JP" sz="1950" dirty="0"/>
          </a:p>
          <a:p>
            <a:pPr marL="0" indent="0">
              <a:buNone/>
            </a:pPr>
            <a:r>
              <a:rPr lang="en-US" altLang="ja-JP" sz="1950" dirty="0"/>
              <a:t>※</a:t>
            </a:r>
            <a:r>
              <a:rPr lang="ja-JP" altLang="en-US" sz="1950" dirty="0"/>
              <a:t>好みで鶏のささ身、三つ葉やわかめなどを入れると尚良い。</a:t>
            </a:r>
          </a:p>
        </p:txBody>
      </p:sp>
      <p:pic>
        <p:nvPicPr>
          <p:cNvPr id="4" name="図 3">
            <a:extLst>
              <a:ext uri="{FF2B5EF4-FFF2-40B4-BE49-F238E27FC236}">
                <a16:creationId xmlns:a16="http://schemas.microsoft.com/office/drawing/2014/main" id="{C821790A-9880-4386-A9D9-F7A5BDE372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90" t="17984" r="22596" b="11926"/>
          <a:stretch/>
        </p:blipFill>
        <p:spPr>
          <a:xfrm>
            <a:off x="5493742" y="1214821"/>
            <a:ext cx="2773498" cy="2385620"/>
          </a:xfrm>
          <a:prstGeom prst="rect">
            <a:avLst/>
          </a:prstGeom>
          <a:ln>
            <a:noFill/>
          </a:ln>
          <a:effectLst>
            <a:softEdge rad="112500"/>
          </a:effectLst>
        </p:spPr>
      </p:pic>
    </p:spTree>
    <p:extLst>
      <p:ext uri="{BB962C8B-B14F-4D97-AF65-F5344CB8AC3E}">
        <p14:creationId xmlns:p14="http://schemas.microsoft.com/office/powerpoint/2010/main" val="1677013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977C3-7E1C-4A80-88C8-2523A05135F3}"/>
              </a:ext>
            </a:extLst>
          </p:cNvPr>
          <p:cNvSpPr>
            <a:spLocks noGrp="1"/>
          </p:cNvSpPr>
          <p:nvPr>
            <p:ph type="title"/>
          </p:nvPr>
        </p:nvSpPr>
        <p:spPr/>
        <p:txBody>
          <a:bodyPr/>
          <a:lstStyle/>
          <a:p>
            <a:r>
              <a:rPr kumimoji="1" lang="ja-JP" altLang="en-US" dirty="0"/>
              <a:t>とろろのみそ汁</a:t>
            </a:r>
          </a:p>
        </p:txBody>
      </p:sp>
      <p:pic>
        <p:nvPicPr>
          <p:cNvPr id="5" name="図 4" descr="介護食・とろろの味噌汁">
            <a:extLst>
              <a:ext uri="{FF2B5EF4-FFF2-40B4-BE49-F238E27FC236}">
                <a16:creationId xmlns:a16="http://schemas.microsoft.com/office/drawing/2014/main" id="{2A1845E0-5827-42F4-9C30-891251BCD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71" y="2437852"/>
            <a:ext cx="2012156" cy="2476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コンテンツ プレースホルダー 10">
            <a:extLst>
              <a:ext uri="{FF2B5EF4-FFF2-40B4-BE49-F238E27FC236}">
                <a16:creationId xmlns:a16="http://schemas.microsoft.com/office/drawing/2014/main" id="{B4046BE2-75AA-490E-8280-261A3AFA1CC3}"/>
              </a:ext>
            </a:extLst>
          </p:cNvPr>
          <p:cNvGraphicFramePr>
            <a:graphicFrameLocks noGrp="1"/>
          </p:cNvGraphicFramePr>
          <p:nvPr>
            <p:ph idx="1"/>
            <p:extLst/>
          </p:nvPr>
        </p:nvGraphicFramePr>
        <p:xfrm>
          <a:off x="3782910" y="1951620"/>
          <a:ext cx="5364236" cy="3277843"/>
        </p:xfrm>
        <a:graphic>
          <a:graphicData uri="http://schemas.openxmlformats.org/drawingml/2006/table">
            <a:tbl>
              <a:tblPr>
                <a:tableStyleId>{5C22544A-7EE6-4342-B048-85BDC9FD1C3A}</a:tableStyleId>
              </a:tblPr>
              <a:tblGrid>
                <a:gridCol w="1341059">
                  <a:extLst>
                    <a:ext uri="{9D8B030D-6E8A-4147-A177-3AD203B41FA5}">
                      <a16:colId xmlns:a16="http://schemas.microsoft.com/office/drawing/2014/main" val="2784045135"/>
                    </a:ext>
                  </a:extLst>
                </a:gridCol>
                <a:gridCol w="1341059">
                  <a:extLst>
                    <a:ext uri="{9D8B030D-6E8A-4147-A177-3AD203B41FA5}">
                      <a16:colId xmlns:a16="http://schemas.microsoft.com/office/drawing/2014/main" val="3249022323"/>
                    </a:ext>
                  </a:extLst>
                </a:gridCol>
                <a:gridCol w="1341059">
                  <a:extLst>
                    <a:ext uri="{9D8B030D-6E8A-4147-A177-3AD203B41FA5}">
                      <a16:colId xmlns:a16="http://schemas.microsoft.com/office/drawing/2014/main" val="3370041102"/>
                    </a:ext>
                  </a:extLst>
                </a:gridCol>
                <a:gridCol w="1341059">
                  <a:extLst>
                    <a:ext uri="{9D8B030D-6E8A-4147-A177-3AD203B41FA5}">
                      <a16:colId xmlns:a16="http://schemas.microsoft.com/office/drawing/2014/main" val="3860105148"/>
                    </a:ext>
                  </a:extLst>
                </a:gridCol>
              </a:tblGrid>
              <a:tr h="301000">
                <a:tc gridSpan="2">
                  <a:txBody>
                    <a:bodyPr/>
                    <a:lstStyle/>
                    <a:p>
                      <a:pPr algn="l" fontAlgn="ctr"/>
                      <a:r>
                        <a:rPr lang="ja-JP" altLang="en-US" sz="1600" u="none" strike="noStrike" dirty="0">
                          <a:effectLst/>
                        </a:rPr>
                        <a:t>材料（</a:t>
                      </a:r>
                      <a:r>
                        <a:rPr lang="en-US" altLang="ja-JP" sz="1600" u="none" strike="noStrike" dirty="0">
                          <a:effectLst/>
                        </a:rPr>
                        <a:t>4</a:t>
                      </a:r>
                      <a:r>
                        <a:rPr lang="ja-JP" altLang="en-US" sz="1600" u="none" strike="noStrike" dirty="0">
                          <a:effectLst/>
                        </a:rPr>
                        <a:t>人分）</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ja-JP" altLang="en-US" sz="1600" u="none" strike="noStrike">
                          <a:effectLst/>
                        </a:rPr>
                        <a:t>使用量</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02125390"/>
                  </a:ext>
                </a:extLst>
              </a:tr>
              <a:tr h="301000">
                <a:tc>
                  <a:txBody>
                    <a:bodyPr/>
                    <a:lstStyle/>
                    <a:p>
                      <a:pPr algn="l" fontAlgn="ctr"/>
                      <a:r>
                        <a:rPr lang="ja-JP" altLang="en-US" sz="1600" u="none" strike="noStrike" dirty="0">
                          <a:effectLst/>
                        </a:rPr>
                        <a:t>・山芋</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dirty="0">
                          <a:effectLst/>
                        </a:rPr>
                        <a:t>200ｇ</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1943461768"/>
                  </a:ext>
                </a:extLst>
              </a:tr>
              <a:tr h="359065">
                <a:tc>
                  <a:txBody>
                    <a:bodyPr/>
                    <a:lstStyle/>
                    <a:p>
                      <a:pPr algn="l" fontAlgn="ctr"/>
                      <a:r>
                        <a:rPr lang="ja-JP" altLang="en-US" sz="1600" u="none" strike="noStrike">
                          <a:effectLst/>
                        </a:rPr>
                        <a:t>・味噌</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dirty="0">
                          <a:effectLst/>
                        </a:rPr>
                        <a:t>28ｇ</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大さじ</a:t>
                      </a:r>
                      <a:r>
                        <a:rPr lang="en-US" altLang="ja-JP" sz="1600" u="none" strike="noStrike">
                          <a:effectLst/>
                        </a:rPr>
                        <a:t>1</a:t>
                      </a:r>
                      <a:r>
                        <a:rPr lang="ja-JP" altLang="en-US" sz="1600" u="none" strike="noStrike">
                          <a:effectLst/>
                        </a:rPr>
                        <a:t>と</a:t>
                      </a:r>
                      <a:r>
                        <a:rPr lang="en-US" altLang="ja-JP" sz="1600" u="none" strike="noStrike">
                          <a:effectLst/>
                        </a:rPr>
                        <a:t>1/2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1494397997"/>
                  </a:ext>
                </a:extLst>
              </a:tr>
              <a:tr h="301000">
                <a:tc>
                  <a:txBody>
                    <a:bodyPr/>
                    <a:lstStyle/>
                    <a:p>
                      <a:pPr algn="l" fontAlgn="ctr"/>
                      <a:r>
                        <a:rPr lang="ja-JP" altLang="en-US" sz="1600" u="none" strike="noStrike">
                          <a:effectLst/>
                        </a:rPr>
                        <a:t>・出し汁</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dirty="0">
                          <a:effectLst/>
                        </a:rPr>
                        <a:t>450ｍｌ</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1221734047"/>
                  </a:ext>
                </a:extLst>
              </a:tr>
              <a:tr h="301000">
                <a:tc gridSpan="2">
                  <a:txBody>
                    <a:bodyPr/>
                    <a:lstStyle/>
                    <a:p>
                      <a:pPr algn="l" fontAlgn="ctr"/>
                      <a:r>
                        <a:rPr lang="ja-JP" altLang="en-US" sz="1600" u="none" strike="noStrike">
                          <a:effectLst/>
                        </a:rPr>
                        <a:t> （顆粒だし</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en-US" sz="1600" u="none" strike="noStrike">
                          <a:effectLst/>
                        </a:rPr>
                        <a:t>2ｇ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dirty="0">
                          <a:effectLst/>
                        </a:rPr>
                        <a:t>小さじ</a:t>
                      </a:r>
                      <a:r>
                        <a:rPr lang="en-US" altLang="ja-JP" sz="1600" u="none" strike="noStrike" dirty="0">
                          <a:effectLst/>
                        </a:rPr>
                        <a:t>2/3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867496336"/>
                  </a:ext>
                </a:extLst>
              </a:tr>
              <a:tr h="301000">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848647613"/>
                  </a:ext>
                </a:extLst>
              </a:tr>
              <a:tr h="255389">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752667316"/>
                  </a:ext>
                </a:extLst>
              </a:tr>
              <a:tr h="301000">
                <a:tc>
                  <a:txBody>
                    <a:bodyPr/>
                    <a:lstStyle/>
                    <a:p>
                      <a:pPr algn="l" fontAlgn="ctr"/>
                      <a:r>
                        <a:rPr lang="ja-JP" altLang="en-US" sz="1600" u="none" strike="noStrike">
                          <a:effectLst/>
                        </a:rPr>
                        <a:t>作り方</a:t>
                      </a:r>
                      <a:endPar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61501644"/>
                  </a:ext>
                </a:extLst>
              </a:tr>
              <a:tr h="255389">
                <a:tc gridSpan="4">
                  <a:txBody>
                    <a:bodyPr/>
                    <a:lstStyle/>
                    <a:p>
                      <a:pPr algn="l" fontAlgn="ctr"/>
                      <a:r>
                        <a:rPr lang="en-US" altLang="ja-JP" sz="1600" u="none" strike="noStrike" dirty="0">
                          <a:effectLst/>
                        </a:rPr>
                        <a:t>1</a:t>
                      </a:r>
                      <a:r>
                        <a:rPr lang="ja-JP" altLang="en-US" sz="1600" u="none" strike="noStrike" dirty="0" err="1">
                          <a:effectLst/>
                        </a:rPr>
                        <a:t>、</a:t>
                      </a:r>
                      <a:r>
                        <a:rPr lang="ja-JP" altLang="en-US" sz="1600" u="none" strike="noStrike" dirty="0">
                          <a:effectLst/>
                        </a:rPr>
                        <a:t>山芋は、皮を剥きすりおろしておく。</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58827856"/>
                  </a:ext>
                </a:extLst>
              </a:tr>
              <a:tr h="301000">
                <a:tc gridSpan="4">
                  <a:txBody>
                    <a:bodyPr/>
                    <a:lstStyle/>
                    <a:p>
                      <a:pPr algn="l" fontAlgn="ctr"/>
                      <a:r>
                        <a:rPr lang="en-US" altLang="ja-JP" sz="1600" u="none" strike="noStrike" dirty="0">
                          <a:effectLst/>
                        </a:rPr>
                        <a:t>2</a:t>
                      </a:r>
                      <a:r>
                        <a:rPr lang="ja-JP" altLang="en-US" sz="1600" u="none" strike="noStrike" dirty="0" err="1">
                          <a:effectLst/>
                        </a:rPr>
                        <a:t>、</a:t>
                      </a:r>
                      <a:r>
                        <a:rPr lang="ja-JP" altLang="en-US" sz="1600" u="none" strike="noStrike" dirty="0">
                          <a:effectLst/>
                        </a:rPr>
                        <a:t>出し汁を沸騰させ、味噌を溶き入れる。</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58243847"/>
                  </a:ext>
                </a:extLst>
              </a:tr>
              <a:tr h="301000">
                <a:tc gridSpan="4">
                  <a:txBody>
                    <a:bodyPr/>
                    <a:lstStyle/>
                    <a:p>
                      <a:pPr algn="l" fontAlgn="ctr"/>
                      <a:r>
                        <a:rPr lang="en-US" altLang="ja-JP" sz="1600" u="none" strike="noStrike" dirty="0">
                          <a:effectLst/>
                        </a:rPr>
                        <a:t>3</a:t>
                      </a:r>
                      <a:r>
                        <a:rPr lang="ja-JP" altLang="en-US" sz="1600" u="none" strike="noStrike" dirty="0" err="1">
                          <a:effectLst/>
                        </a:rPr>
                        <a:t>、</a:t>
                      </a:r>
                      <a:r>
                        <a:rPr lang="ja-JP" altLang="en-US" sz="1600" u="none" strike="noStrike" dirty="0">
                          <a:effectLst/>
                        </a:rPr>
                        <a:t>山芋を加え、沸騰したら火を止める。</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315913"/>
                  </a:ext>
                </a:extLst>
              </a:tr>
            </a:tbl>
          </a:graphicData>
        </a:graphic>
      </p:graphicFrame>
      <p:sp>
        <p:nvSpPr>
          <p:cNvPr id="3" name="テキスト ボックス 2">
            <a:extLst>
              <a:ext uri="{FF2B5EF4-FFF2-40B4-BE49-F238E27FC236}">
                <a16:creationId xmlns:a16="http://schemas.microsoft.com/office/drawing/2014/main" id="{C605F688-1395-498B-B393-FF3D5E891157}"/>
              </a:ext>
            </a:extLst>
          </p:cNvPr>
          <p:cNvSpPr txBox="1"/>
          <p:nvPr/>
        </p:nvSpPr>
        <p:spPr>
          <a:xfrm>
            <a:off x="1208584" y="5661248"/>
            <a:ext cx="5267789" cy="369332"/>
          </a:xfrm>
          <a:prstGeom prst="rect">
            <a:avLst/>
          </a:prstGeom>
          <a:noFill/>
        </p:spPr>
        <p:txBody>
          <a:bodyPr wrap="none" rtlCol="0">
            <a:spAutoFit/>
          </a:bodyPr>
          <a:lstStyle/>
          <a:p>
            <a:r>
              <a:rPr kumimoji="1" lang="ja-JP" altLang="en-US" dirty="0" err="1"/>
              <a:t>なめこや</a:t>
            </a:r>
            <a:r>
              <a:rPr lang="ja-JP" altLang="en-US" dirty="0"/>
              <a:t>おくら（冷凍可）でも程よいトロミがつきます。</a:t>
            </a:r>
            <a:endParaRPr kumimoji="1" lang="ja-JP" altLang="en-US" dirty="0"/>
          </a:p>
        </p:txBody>
      </p:sp>
    </p:spTree>
    <p:extLst>
      <p:ext uri="{BB962C8B-B14F-4D97-AF65-F5344CB8AC3E}">
        <p14:creationId xmlns:p14="http://schemas.microsoft.com/office/powerpoint/2010/main" val="188979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B1E7F-F7BA-41CB-AF6A-B1F003F84264}"/>
              </a:ext>
            </a:extLst>
          </p:cNvPr>
          <p:cNvSpPr>
            <a:spLocks noGrp="1"/>
          </p:cNvSpPr>
          <p:nvPr>
            <p:ph type="title"/>
          </p:nvPr>
        </p:nvSpPr>
        <p:spPr/>
        <p:txBody>
          <a:bodyPr/>
          <a:lstStyle/>
          <a:p>
            <a:r>
              <a:rPr lang="ja-JP" altLang="en-US" b="1" dirty="0"/>
              <a:t>ふわふわ豆腐ハンバーグ</a:t>
            </a:r>
            <a:endParaRPr kumimoji="1" lang="ja-JP" altLang="en-US" dirty="0"/>
          </a:p>
        </p:txBody>
      </p:sp>
      <p:pic>
        <p:nvPicPr>
          <p:cNvPr id="4" name="図 3">
            <a:extLst>
              <a:ext uri="{FF2B5EF4-FFF2-40B4-BE49-F238E27FC236}">
                <a16:creationId xmlns:a16="http://schemas.microsoft.com/office/drawing/2014/main" id="{35C97586-E535-43A3-B85F-9DEB631951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13" r="8401"/>
          <a:stretch/>
        </p:blipFill>
        <p:spPr>
          <a:xfrm>
            <a:off x="6544095" y="1188542"/>
            <a:ext cx="2190112" cy="1656159"/>
          </a:xfrm>
          <a:prstGeom prst="rect">
            <a:avLst/>
          </a:prstGeom>
        </p:spPr>
      </p:pic>
      <p:graphicFrame>
        <p:nvGraphicFramePr>
          <p:cNvPr id="6" name="表 5">
            <a:extLst>
              <a:ext uri="{FF2B5EF4-FFF2-40B4-BE49-F238E27FC236}">
                <a16:creationId xmlns:a16="http://schemas.microsoft.com/office/drawing/2014/main" id="{FFFDB678-A18E-4AA8-9CD9-B555D0C85231}"/>
              </a:ext>
            </a:extLst>
          </p:cNvPr>
          <p:cNvGraphicFramePr>
            <a:graphicFrameLocks noGrp="1"/>
          </p:cNvGraphicFramePr>
          <p:nvPr>
            <p:extLst>
              <p:ext uri="{D42A27DB-BD31-4B8C-83A1-F6EECF244321}">
                <p14:modId xmlns:p14="http://schemas.microsoft.com/office/powerpoint/2010/main" val="1547743913"/>
              </p:ext>
            </p:extLst>
          </p:nvPr>
        </p:nvGraphicFramePr>
        <p:xfrm>
          <a:off x="344488" y="1188542"/>
          <a:ext cx="3168352" cy="4602360"/>
        </p:xfrm>
        <a:graphic>
          <a:graphicData uri="http://schemas.openxmlformats.org/drawingml/2006/table">
            <a:tbl>
              <a:tblPr>
                <a:tableStyleId>{5C22544A-7EE6-4342-B048-85BDC9FD1C3A}</a:tableStyleId>
              </a:tblPr>
              <a:tblGrid>
                <a:gridCol w="792088">
                  <a:extLst>
                    <a:ext uri="{9D8B030D-6E8A-4147-A177-3AD203B41FA5}">
                      <a16:colId xmlns:a16="http://schemas.microsoft.com/office/drawing/2014/main" val="645682699"/>
                    </a:ext>
                  </a:extLst>
                </a:gridCol>
                <a:gridCol w="792088">
                  <a:extLst>
                    <a:ext uri="{9D8B030D-6E8A-4147-A177-3AD203B41FA5}">
                      <a16:colId xmlns:a16="http://schemas.microsoft.com/office/drawing/2014/main" val="2046868069"/>
                    </a:ext>
                  </a:extLst>
                </a:gridCol>
                <a:gridCol w="792088">
                  <a:extLst>
                    <a:ext uri="{9D8B030D-6E8A-4147-A177-3AD203B41FA5}">
                      <a16:colId xmlns:a16="http://schemas.microsoft.com/office/drawing/2014/main" val="649098732"/>
                    </a:ext>
                  </a:extLst>
                </a:gridCol>
                <a:gridCol w="792088">
                  <a:extLst>
                    <a:ext uri="{9D8B030D-6E8A-4147-A177-3AD203B41FA5}">
                      <a16:colId xmlns:a16="http://schemas.microsoft.com/office/drawing/2014/main" val="1155443432"/>
                    </a:ext>
                  </a:extLst>
                </a:gridCol>
              </a:tblGrid>
              <a:tr h="181094">
                <a:tc gridSpan="2">
                  <a:txBody>
                    <a:bodyPr/>
                    <a:lstStyle/>
                    <a:p>
                      <a:pPr algn="l" fontAlgn="ctr"/>
                      <a:r>
                        <a:rPr lang="ja-JP" altLang="en-US" sz="1600" u="none" strike="noStrike" dirty="0">
                          <a:effectLst/>
                        </a:rPr>
                        <a:t>材料（</a:t>
                      </a:r>
                      <a:r>
                        <a:rPr lang="en-US" altLang="ja-JP" sz="1600" u="none" strike="noStrike" dirty="0">
                          <a:effectLst/>
                        </a:rPr>
                        <a:t>4</a:t>
                      </a:r>
                      <a:r>
                        <a:rPr lang="ja-JP" altLang="en-US" sz="1600" u="none" strike="noStrike" dirty="0">
                          <a:effectLst/>
                        </a:rPr>
                        <a:t>人分）</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ctr" fontAlgn="ctr"/>
                      <a:r>
                        <a:rPr lang="ja-JP" altLang="en-US" sz="1600" u="none" strike="noStrike">
                          <a:effectLst/>
                        </a:rPr>
                        <a:t>使用量</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ctr" fontAlgn="ctr"/>
                      <a:r>
                        <a:rPr lang="ja-JP" altLang="en-US" sz="1600" u="none" strike="noStrike">
                          <a:effectLst/>
                        </a:rPr>
                        <a:t>目安量</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844951858"/>
                  </a:ext>
                </a:extLst>
              </a:tr>
              <a:tr h="354449">
                <a:tc>
                  <a:txBody>
                    <a:bodyPr/>
                    <a:lstStyle/>
                    <a:p>
                      <a:pPr algn="l" fontAlgn="ctr"/>
                      <a:r>
                        <a:rPr lang="ja-JP" altLang="en-US" sz="1600" u="none" strike="noStrike">
                          <a:effectLst/>
                        </a:rPr>
                        <a:t>・鶏ひき肉</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160ｇ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692059916"/>
                  </a:ext>
                </a:extLst>
              </a:tr>
              <a:tr h="181094">
                <a:tc gridSpan="2">
                  <a:txBody>
                    <a:bodyPr/>
                    <a:lstStyle/>
                    <a:p>
                      <a:pPr algn="l" fontAlgn="ctr"/>
                      <a:r>
                        <a:rPr lang="ja-JP" altLang="en-US" sz="1600" u="none" strike="noStrike">
                          <a:effectLst/>
                        </a:rPr>
                        <a:t>・絹ごし豆腐</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en-US" sz="1600" u="none" strike="noStrike">
                          <a:effectLst/>
                        </a:rPr>
                        <a:t>200ｇ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altLang="ja-JP" sz="1600" u="none" strike="noStrike">
                          <a:effectLst/>
                        </a:rPr>
                        <a:t>1/2</a:t>
                      </a:r>
                      <a:r>
                        <a:rPr lang="ja-JP" altLang="en-US" sz="1600" u="none" strike="noStrike">
                          <a:effectLst/>
                        </a:rPr>
                        <a:t>丁</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310171515"/>
                  </a:ext>
                </a:extLst>
              </a:tr>
              <a:tr h="181094">
                <a:tc>
                  <a:txBody>
                    <a:bodyPr/>
                    <a:lstStyle/>
                    <a:p>
                      <a:pPr algn="l" fontAlgn="ctr"/>
                      <a:r>
                        <a:rPr lang="ja-JP" altLang="en-US" sz="1600" u="none" strike="noStrike">
                          <a:effectLst/>
                        </a:rPr>
                        <a:t>・卵</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60ｇ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altLang="ja-JP" sz="1600" u="none" strike="noStrike">
                          <a:effectLst/>
                        </a:rPr>
                        <a:t>1</a:t>
                      </a:r>
                      <a:r>
                        <a:rPr lang="ja-JP" altLang="en-US" sz="1600" u="none" strike="noStrike">
                          <a:effectLst/>
                        </a:rPr>
                        <a:t>個</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867804503"/>
                  </a:ext>
                </a:extLst>
              </a:tr>
              <a:tr h="181094">
                <a:tc gridSpan="2">
                  <a:txBody>
                    <a:bodyPr/>
                    <a:lstStyle/>
                    <a:p>
                      <a:pPr algn="l" fontAlgn="ctr"/>
                      <a:r>
                        <a:rPr lang="ja-JP" altLang="en-US" sz="1600" u="none" strike="noStrike">
                          <a:effectLst/>
                        </a:rPr>
                        <a:t>・すりおろし生姜</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en-US" sz="1600" u="none" strike="noStrike">
                          <a:effectLst/>
                        </a:rPr>
                        <a:t>5ｇ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小さじ</a:t>
                      </a:r>
                      <a:r>
                        <a:rPr lang="en-US" altLang="ja-JP" sz="1600" u="none" strike="noStrike">
                          <a:effectLst/>
                        </a:rPr>
                        <a:t>1</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634009095"/>
                  </a:ext>
                </a:extLst>
              </a:tr>
              <a:tr h="181094">
                <a:tc>
                  <a:txBody>
                    <a:bodyPr/>
                    <a:lstStyle/>
                    <a:p>
                      <a:pPr algn="l" fontAlgn="ctr"/>
                      <a:r>
                        <a:rPr lang="ja-JP" altLang="en-US" sz="1600" u="none" strike="noStrike">
                          <a:effectLst/>
                        </a:rPr>
                        <a:t>・片栗粉</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18ｇ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大さじ</a:t>
                      </a:r>
                      <a:r>
                        <a:rPr lang="en-US" altLang="ja-JP" sz="1600" u="none" strike="noStrike">
                          <a:effectLst/>
                        </a:rPr>
                        <a:t>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080614465"/>
                  </a:ext>
                </a:extLst>
              </a:tr>
              <a:tr h="354449">
                <a:tc>
                  <a:txBody>
                    <a:bodyPr/>
                    <a:lstStyle/>
                    <a:p>
                      <a:pPr algn="l" fontAlgn="ctr"/>
                      <a:r>
                        <a:rPr lang="ja-JP" altLang="en-US" sz="1600" u="none" strike="noStrike">
                          <a:effectLst/>
                        </a:rPr>
                        <a:t>・塩</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1.2ｇ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小さじ</a:t>
                      </a:r>
                      <a:r>
                        <a:rPr lang="en-US" altLang="ja-JP" sz="1600" u="none" strike="noStrike">
                          <a:effectLst/>
                        </a:rPr>
                        <a:t>1/4</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619965438"/>
                  </a:ext>
                </a:extLst>
              </a:tr>
              <a:tr h="527804">
                <a:tc>
                  <a:txBody>
                    <a:bodyPr/>
                    <a:lstStyle/>
                    <a:p>
                      <a:pPr algn="l" fontAlgn="ctr"/>
                      <a:r>
                        <a:rPr lang="ja-JP" altLang="en-US" sz="1600" u="none" strike="noStrike">
                          <a:effectLst/>
                        </a:rPr>
                        <a:t>☆酒</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20ｇ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大さじ</a:t>
                      </a:r>
                      <a:r>
                        <a:rPr lang="en-US" altLang="ja-JP" sz="1600" u="none" strike="noStrike">
                          <a:effectLst/>
                        </a:rPr>
                        <a:t>1</a:t>
                      </a:r>
                      <a:r>
                        <a:rPr lang="ja-JP" altLang="en-US" sz="1600" u="none" strike="noStrike">
                          <a:effectLst/>
                        </a:rPr>
                        <a:t>と小さじ</a:t>
                      </a:r>
                      <a:r>
                        <a:rPr lang="en-US" altLang="ja-JP" sz="1600" u="none" strike="noStrike">
                          <a:effectLst/>
                        </a:rPr>
                        <a:t>1</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1992280200"/>
                  </a:ext>
                </a:extLst>
              </a:tr>
              <a:tr h="354449">
                <a:tc gridSpan="2">
                  <a:txBody>
                    <a:bodyPr/>
                    <a:lstStyle/>
                    <a:p>
                      <a:pPr algn="l" fontAlgn="ctr"/>
                      <a:r>
                        <a:rPr lang="ja-JP" altLang="en-US" sz="1600" u="none" strike="noStrike">
                          <a:effectLst/>
                        </a:rPr>
                        <a:t>☆薄口しょうゆ</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en-US" sz="1600" u="none" strike="noStrike">
                          <a:effectLst/>
                        </a:rPr>
                        <a:t>12ｇ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大さじ</a:t>
                      </a:r>
                      <a:r>
                        <a:rPr lang="en-US" altLang="ja-JP" sz="1600" u="none" strike="noStrike">
                          <a:effectLst/>
                        </a:rPr>
                        <a:t>2/3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4162911833"/>
                  </a:ext>
                </a:extLst>
              </a:tr>
              <a:tr h="181094">
                <a:tc>
                  <a:txBody>
                    <a:bodyPr/>
                    <a:lstStyle/>
                    <a:p>
                      <a:pPr algn="l" fontAlgn="ctr"/>
                      <a:r>
                        <a:rPr lang="ja-JP" altLang="en-US" sz="1600" u="none" strike="noStrike">
                          <a:effectLst/>
                        </a:rPr>
                        <a:t>☆砂糖</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6ｇ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小さじ</a:t>
                      </a:r>
                      <a:r>
                        <a:rPr lang="en-US" altLang="ja-JP" sz="1600" u="none" strike="noStrike">
                          <a:effectLst/>
                        </a:rPr>
                        <a:t>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469414206"/>
                  </a:ext>
                </a:extLst>
              </a:tr>
              <a:tr h="181094">
                <a:tc>
                  <a:txBody>
                    <a:bodyPr/>
                    <a:lstStyle/>
                    <a:p>
                      <a:pPr algn="l" fontAlgn="ctr"/>
                      <a:r>
                        <a:rPr lang="ja-JP" altLang="en-US" sz="1600" u="none" strike="noStrike">
                          <a:effectLst/>
                        </a:rPr>
                        <a:t>☆みりん</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12ｇ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小さじ</a:t>
                      </a:r>
                      <a:r>
                        <a:rPr lang="en-US" altLang="ja-JP" sz="1600" u="none" strike="noStrike">
                          <a:effectLst/>
                        </a:rPr>
                        <a:t>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106829426"/>
                  </a:ext>
                </a:extLst>
              </a:tr>
              <a:tr h="354449">
                <a:tc gridSpan="2">
                  <a:txBody>
                    <a:bodyPr/>
                    <a:lstStyle/>
                    <a:p>
                      <a:pPr algn="l" fontAlgn="ctr"/>
                      <a:r>
                        <a:rPr lang="ja-JP" altLang="en-US" sz="1600" u="none" strike="noStrike">
                          <a:effectLst/>
                        </a:rPr>
                        <a:t>☆顆粒だし</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en-US" sz="1600" u="none" strike="noStrike">
                          <a:effectLst/>
                        </a:rPr>
                        <a:t>1.2ｇ</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小さじ</a:t>
                      </a:r>
                      <a:r>
                        <a:rPr lang="en-US" altLang="ja-JP" sz="1600" u="none" strike="noStrike">
                          <a:effectLst/>
                        </a:rPr>
                        <a:t>2/3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299477617"/>
                  </a:ext>
                </a:extLst>
              </a:tr>
              <a:tr h="181094">
                <a:tc>
                  <a:txBody>
                    <a:bodyPr/>
                    <a:lstStyle/>
                    <a:p>
                      <a:pPr algn="l" fontAlgn="ctr"/>
                      <a:r>
                        <a:rPr lang="ja-JP" altLang="en-US" sz="1600" u="none" strike="noStrike">
                          <a:effectLst/>
                        </a:rPr>
                        <a:t>☆水</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600" u="none" strike="noStrike">
                          <a:effectLst/>
                        </a:rPr>
                        <a:t>200ｍｌ</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398497413"/>
                  </a:ext>
                </a:extLst>
              </a:tr>
              <a:tr h="181094">
                <a:tc gridSpan="2">
                  <a:txBody>
                    <a:bodyPr/>
                    <a:lstStyle/>
                    <a:p>
                      <a:pPr algn="l" fontAlgn="ctr"/>
                      <a:r>
                        <a:rPr lang="ja-JP" altLang="en-US" sz="1600" u="none" strike="noStrike">
                          <a:effectLst/>
                        </a:rPr>
                        <a:t>水溶き片栗粉</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ja-JP" altLang="en-US" sz="1600" u="none" strike="noStrike">
                          <a:effectLst/>
                        </a:rPr>
                        <a:t>適量</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808745732"/>
                  </a:ext>
                </a:extLst>
              </a:tr>
              <a:tr h="181094">
                <a:tc>
                  <a:txBody>
                    <a:bodyPr/>
                    <a:lstStyle/>
                    <a:p>
                      <a:pPr algn="l" fontAlgn="ctr"/>
                      <a:r>
                        <a:rPr lang="ja-JP" altLang="en-US" sz="1600" u="none" strike="noStrike">
                          <a:effectLst/>
                        </a:rPr>
                        <a:t>油</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600" u="none" strike="noStrike">
                          <a:effectLst/>
                        </a:rPr>
                        <a:t>適量</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4211070744"/>
                  </a:ext>
                </a:extLst>
              </a:tr>
            </a:tbl>
          </a:graphicData>
        </a:graphic>
      </p:graphicFrame>
      <p:sp>
        <p:nvSpPr>
          <p:cNvPr id="7" name="正方形/長方形 6">
            <a:extLst>
              <a:ext uri="{FF2B5EF4-FFF2-40B4-BE49-F238E27FC236}">
                <a16:creationId xmlns:a16="http://schemas.microsoft.com/office/drawing/2014/main" id="{31C8493E-790A-44CE-906F-5C5367E5487D}"/>
              </a:ext>
            </a:extLst>
          </p:cNvPr>
          <p:cNvSpPr/>
          <p:nvPr/>
        </p:nvSpPr>
        <p:spPr>
          <a:xfrm>
            <a:off x="3656856" y="2896407"/>
            <a:ext cx="6090746" cy="3416320"/>
          </a:xfrm>
          <a:prstGeom prst="rect">
            <a:avLst/>
          </a:prstGeom>
        </p:spPr>
        <p:txBody>
          <a:bodyPr wrap="square">
            <a:spAutoFit/>
          </a:bodyPr>
          <a:lstStyle/>
          <a:p>
            <a:r>
              <a:rPr lang="ja-JP" altLang="en-US" dirty="0"/>
              <a:t>作り方</a:t>
            </a:r>
          </a:p>
          <a:p>
            <a:r>
              <a:rPr lang="en-US" altLang="ja-JP" dirty="0"/>
              <a:t>1</a:t>
            </a:r>
            <a:r>
              <a:rPr lang="ja-JP" altLang="en-US" dirty="0" err="1"/>
              <a:t>、</a:t>
            </a:r>
            <a:r>
              <a:rPr lang="ja-JP" altLang="en-US" dirty="0"/>
              <a:t>ひき肉から塩までの材料をフードプロセッサーで</a:t>
            </a:r>
          </a:p>
          <a:p>
            <a:r>
              <a:rPr lang="ja-JP" altLang="en-US" dirty="0"/>
              <a:t>　混ぜ合わせる。</a:t>
            </a:r>
          </a:p>
          <a:p>
            <a:r>
              <a:rPr lang="ja-JP" altLang="en-US" dirty="0"/>
              <a:t>　フードプロセッサーがない場合は、ボールや袋に入れて</a:t>
            </a:r>
          </a:p>
          <a:p>
            <a:r>
              <a:rPr lang="ja-JP" altLang="en-US" dirty="0"/>
              <a:t>　よく混ぜ合わせる。</a:t>
            </a:r>
          </a:p>
          <a:p>
            <a:r>
              <a:rPr lang="en-US" altLang="ja-JP" dirty="0"/>
              <a:t>2</a:t>
            </a:r>
            <a:r>
              <a:rPr lang="ja-JP" altLang="en-US" dirty="0" err="1"/>
              <a:t>、</a:t>
            </a:r>
            <a:r>
              <a:rPr lang="ja-JP" altLang="en-US" dirty="0"/>
              <a:t>フライパンを熱し、手に油を付けてたねを丸めなら</a:t>
            </a:r>
          </a:p>
          <a:p>
            <a:r>
              <a:rPr lang="ja-JP" altLang="en-US" dirty="0"/>
              <a:t>　入れて焼く。（ドロドロの状態なので、お玉ですくって</a:t>
            </a:r>
          </a:p>
          <a:p>
            <a:r>
              <a:rPr lang="ja-JP" altLang="en-US" dirty="0"/>
              <a:t>　フライパンに入れて焼いてもいい。）</a:t>
            </a:r>
          </a:p>
          <a:p>
            <a:r>
              <a:rPr lang="en-US" altLang="ja-JP" dirty="0"/>
              <a:t>3</a:t>
            </a:r>
            <a:r>
              <a:rPr lang="ja-JP" altLang="en-US" dirty="0" err="1"/>
              <a:t>、</a:t>
            </a:r>
            <a:r>
              <a:rPr lang="ja-JP" altLang="en-US" dirty="0"/>
              <a:t>両面を軽く焼き、☆の調味料を入れ、ふたをして</a:t>
            </a:r>
          </a:p>
          <a:p>
            <a:r>
              <a:rPr lang="ja-JP" altLang="en-US" dirty="0"/>
              <a:t>　　</a:t>
            </a:r>
            <a:r>
              <a:rPr lang="en-US" altLang="ja-JP" dirty="0"/>
              <a:t>5</a:t>
            </a:r>
            <a:r>
              <a:rPr lang="ja-JP" altLang="en-US" dirty="0"/>
              <a:t>分程度蒸し焼きにする。</a:t>
            </a:r>
          </a:p>
          <a:p>
            <a:r>
              <a:rPr lang="en-US" altLang="ja-JP" dirty="0"/>
              <a:t>4</a:t>
            </a:r>
            <a:r>
              <a:rPr lang="ja-JP" altLang="en-US" dirty="0" err="1"/>
              <a:t>、</a:t>
            </a:r>
            <a:r>
              <a:rPr lang="ja-JP" altLang="en-US" dirty="0"/>
              <a:t>ハンバーグをお皿に取り出し、残った液にトロミを</a:t>
            </a:r>
          </a:p>
          <a:p>
            <a:r>
              <a:rPr lang="ja-JP" altLang="en-US" dirty="0"/>
              <a:t>　　付けてハンバーグの上にかけて完成。</a:t>
            </a:r>
          </a:p>
        </p:txBody>
      </p:sp>
    </p:spTree>
    <p:extLst>
      <p:ext uri="{BB962C8B-B14F-4D97-AF65-F5344CB8AC3E}">
        <p14:creationId xmlns:p14="http://schemas.microsoft.com/office/powerpoint/2010/main" val="3604782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64C23-DA03-4FCC-B323-D4DD0DD8A9BD}"/>
              </a:ext>
            </a:extLst>
          </p:cNvPr>
          <p:cNvSpPr>
            <a:spLocks noGrp="1"/>
          </p:cNvSpPr>
          <p:nvPr>
            <p:ph type="title"/>
          </p:nvPr>
        </p:nvSpPr>
        <p:spPr/>
        <p:txBody>
          <a:bodyPr/>
          <a:lstStyle/>
          <a:p>
            <a:r>
              <a:rPr lang="ja-JP" altLang="en-US" b="1" dirty="0"/>
              <a:t>お好み焼き風</a:t>
            </a:r>
            <a:endParaRPr kumimoji="1" lang="ja-JP" altLang="en-US" dirty="0"/>
          </a:p>
        </p:txBody>
      </p:sp>
      <p:graphicFrame>
        <p:nvGraphicFramePr>
          <p:cNvPr id="5" name="コンテンツ プレースホルダー 4">
            <a:extLst>
              <a:ext uri="{FF2B5EF4-FFF2-40B4-BE49-F238E27FC236}">
                <a16:creationId xmlns:a16="http://schemas.microsoft.com/office/drawing/2014/main" id="{D96C7DBA-9B27-4932-B12D-BF40E03F932C}"/>
              </a:ext>
            </a:extLst>
          </p:cNvPr>
          <p:cNvGraphicFramePr>
            <a:graphicFrameLocks noGrp="1"/>
          </p:cNvGraphicFramePr>
          <p:nvPr>
            <p:ph idx="1"/>
            <p:extLst>
              <p:ext uri="{D42A27DB-BD31-4B8C-83A1-F6EECF244321}">
                <p14:modId xmlns:p14="http://schemas.microsoft.com/office/powerpoint/2010/main" val="2901952530"/>
              </p:ext>
            </p:extLst>
          </p:nvPr>
        </p:nvGraphicFramePr>
        <p:xfrm>
          <a:off x="3728864" y="1340768"/>
          <a:ext cx="4392488" cy="2538531"/>
        </p:xfrm>
        <a:graphic>
          <a:graphicData uri="http://schemas.openxmlformats.org/drawingml/2006/table">
            <a:tbl>
              <a:tblPr>
                <a:tableStyleId>{5C22544A-7EE6-4342-B048-85BDC9FD1C3A}</a:tableStyleId>
              </a:tblPr>
              <a:tblGrid>
                <a:gridCol w="1098122">
                  <a:extLst>
                    <a:ext uri="{9D8B030D-6E8A-4147-A177-3AD203B41FA5}">
                      <a16:colId xmlns:a16="http://schemas.microsoft.com/office/drawing/2014/main" val="3648835325"/>
                    </a:ext>
                  </a:extLst>
                </a:gridCol>
                <a:gridCol w="1098122">
                  <a:extLst>
                    <a:ext uri="{9D8B030D-6E8A-4147-A177-3AD203B41FA5}">
                      <a16:colId xmlns:a16="http://schemas.microsoft.com/office/drawing/2014/main" val="4263483777"/>
                    </a:ext>
                  </a:extLst>
                </a:gridCol>
                <a:gridCol w="1098122">
                  <a:extLst>
                    <a:ext uri="{9D8B030D-6E8A-4147-A177-3AD203B41FA5}">
                      <a16:colId xmlns:a16="http://schemas.microsoft.com/office/drawing/2014/main" val="1447875905"/>
                    </a:ext>
                  </a:extLst>
                </a:gridCol>
                <a:gridCol w="1098122">
                  <a:extLst>
                    <a:ext uri="{9D8B030D-6E8A-4147-A177-3AD203B41FA5}">
                      <a16:colId xmlns:a16="http://schemas.microsoft.com/office/drawing/2014/main" val="713744853"/>
                    </a:ext>
                  </a:extLst>
                </a:gridCol>
              </a:tblGrid>
              <a:tr h="237050">
                <a:tc gridSpan="2">
                  <a:txBody>
                    <a:bodyPr/>
                    <a:lstStyle/>
                    <a:p>
                      <a:pPr algn="l" fontAlgn="ctr"/>
                      <a:r>
                        <a:rPr lang="ja-JP" altLang="en-US" sz="1800" u="none" strike="noStrike">
                          <a:effectLst/>
                        </a:rPr>
                        <a:t>材料（</a:t>
                      </a:r>
                      <a:r>
                        <a:rPr lang="en-US" altLang="ja-JP" sz="1800" u="none" strike="noStrike">
                          <a:effectLst/>
                        </a:rPr>
                        <a:t>4</a:t>
                      </a:r>
                      <a:r>
                        <a:rPr lang="ja-JP" altLang="en-US" sz="1800" u="none" strike="noStrike">
                          <a:effectLst/>
                        </a:rPr>
                        <a:t>人分）</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ja-JP" altLang="en-US" sz="1800" u="none" strike="noStrike">
                          <a:effectLst/>
                        </a:rPr>
                        <a:t>使用量</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800" u="none" strike="noStrike">
                          <a:effectLst/>
                        </a:rPr>
                        <a:t>目安量</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458512633"/>
                  </a:ext>
                </a:extLst>
              </a:tr>
              <a:tr h="237050">
                <a:tc>
                  <a:txBody>
                    <a:bodyPr/>
                    <a:lstStyle/>
                    <a:p>
                      <a:pPr algn="l" fontAlgn="ctr"/>
                      <a:r>
                        <a:rPr lang="ja-JP" altLang="en-US" sz="1800" u="none" strike="noStrike">
                          <a:effectLst/>
                        </a:rPr>
                        <a:t>・はんぺん</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800" u="none" strike="noStrike">
                          <a:effectLst/>
                        </a:rPr>
                        <a:t>110ｇ</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altLang="ja-JP" sz="1800" u="none" strike="noStrike">
                          <a:effectLst/>
                        </a:rPr>
                        <a:t>1</a:t>
                      </a:r>
                      <a:r>
                        <a:rPr lang="ja-JP" altLang="en-US" sz="1800" u="none" strike="noStrike">
                          <a:effectLst/>
                        </a:rPr>
                        <a:t>枚</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1580816669"/>
                  </a:ext>
                </a:extLst>
              </a:tr>
              <a:tr h="237050">
                <a:tc gridSpan="2">
                  <a:txBody>
                    <a:bodyPr/>
                    <a:lstStyle/>
                    <a:p>
                      <a:pPr algn="l" fontAlgn="ctr"/>
                      <a:r>
                        <a:rPr lang="ja-JP" altLang="en-US" sz="1800" u="none" strike="noStrike">
                          <a:effectLst/>
                        </a:rPr>
                        <a:t>・絹ごし豆腐</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en-US" sz="1800" u="none" strike="noStrike">
                          <a:effectLst/>
                        </a:rPr>
                        <a:t>340ｇ</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altLang="ja-JP" sz="1800" u="none" strike="noStrike">
                          <a:effectLst/>
                        </a:rPr>
                        <a:t>3/4</a:t>
                      </a:r>
                      <a:r>
                        <a:rPr lang="ja-JP" altLang="en-US" sz="1800" u="none" strike="noStrike">
                          <a:effectLst/>
                        </a:rPr>
                        <a:t>丁</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32573293"/>
                  </a:ext>
                </a:extLst>
              </a:tr>
              <a:tr h="237050">
                <a:tc>
                  <a:txBody>
                    <a:bodyPr/>
                    <a:lstStyle/>
                    <a:p>
                      <a:pPr algn="l" fontAlgn="ctr"/>
                      <a:r>
                        <a:rPr lang="ja-JP" altLang="en-US" sz="1800" u="none" strike="noStrike" dirty="0">
                          <a:effectLst/>
                        </a:rPr>
                        <a:t>・卵</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800" u="none" strike="noStrike">
                          <a:effectLst/>
                        </a:rPr>
                        <a:t>60ｇ</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altLang="ja-JP" sz="1800" u="none" strike="noStrike">
                          <a:effectLst/>
                        </a:rPr>
                        <a:t>1</a:t>
                      </a:r>
                      <a:r>
                        <a:rPr lang="ja-JP" altLang="en-US" sz="1800" u="none" strike="noStrike">
                          <a:effectLst/>
                        </a:rPr>
                        <a:t>個</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923126943"/>
                  </a:ext>
                </a:extLst>
              </a:tr>
              <a:tr h="237050">
                <a:tc>
                  <a:txBody>
                    <a:bodyPr/>
                    <a:lstStyle/>
                    <a:p>
                      <a:pPr algn="l" fontAlgn="ctr"/>
                      <a:r>
                        <a:rPr lang="ja-JP" altLang="en-US" sz="1800" u="none" strike="noStrike">
                          <a:effectLst/>
                        </a:rPr>
                        <a:t>・しょうゆ</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800" u="none" strike="noStrike">
                          <a:effectLst/>
                        </a:rPr>
                        <a:t>4ｇ</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800" u="none" strike="noStrike">
                          <a:effectLst/>
                        </a:rPr>
                        <a:t>小さじ</a:t>
                      </a:r>
                      <a:r>
                        <a:rPr lang="en-US" altLang="ja-JP" sz="1800" u="none" strike="noStrike">
                          <a:effectLst/>
                        </a:rPr>
                        <a:t>2/3</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934023540"/>
                  </a:ext>
                </a:extLst>
              </a:tr>
              <a:tr h="237050">
                <a:tc>
                  <a:txBody>
                    <a:bodyPr/>
                    <a:lstStyle/>
                    <a:p>
                      <a:pPr algn="l" fontAlgn="ctr"/>
                      <a:r>
                        <a:rPr lang="ja-JP" altLang="en-US" sz="1800" u="none" strike="noStrike" dirty="0">
                          <a:effectLst/>
                        </a:rPr>
                        <a:t>・顆粒だし</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en-US" sz="1800" u="none" strike="noStrike">
                          <a:effectLst/>
                        </a:rPr>
                        <a:t>2ｇ</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800" u="none" strike="noStrike">
                          <a:effectLst/>
                        </a:rPr>
                        <a:t>小さじ</a:t>
                      </a:r>
                      <a:r>
                        <a:rPr lang="en-US" altLang="ja-JP" sz="1800" u="none" strike="noStrike">
                          <a:effectLst/>
                        </a:rPr>
                        <a:t>2/3</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227573973"/>
                  </a:ext>
                </a:extLst>
              </a:tr>
              <a:tr h="237050">
                <a:tc gridSpan="2">
                  <a:txBody>
                    <a:bodyPr/>
                    <a:lstStyle/>
                    <a:p>
                      <a:pPr algn="l" fontAlgn="ctr"/>
                      <a:r>
                        <a:rPr lang="ja-JP" altLang="en-US" sz="1800" u="none" strike="noStrike">
                          <a:effectLst/>
                        </a:rPr>
                        <a:t>・お好み焼きソース</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ja-JP" altLang="en-US" sz="1800" u="none" strike="noStrike">
                          <a:effectLst/>
                        </a:rPr>
                        <a:t>適量</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4061476405"/>
                  </a:ext>
                </a:extLst>
              </a:tr>
              <a:tr h="237050">
                <a:tc gridSpan="2">
                  <a:txBody>
                    <a:bodyPr/>
                    <a:lstStyle/>
                    <a:p>
                      <a:pPr algn="l" fontAlgn="ctr"/>
                      <a:r>
                        <a:rPr lang="ja-JP" altLang="en-US" sz="1800" u="none" strike="noStrike">
                          <a:effectLst/>
                        </a:rPr>
                        <a:t>・マヨネーズ</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a:txBody>
                    <a:bodyPr/>
                    <a:lstStyle/>
                    <a:p>
                      <a:pPr algn="l" fontAlgn="ctr"/>
                      <a:r>
                        <a:rPr lang="ja-JP" altLang="en-US" sz="1800" u="none" strike="noStrike">
                          <a:effectLst/>
                        </a:rPr>
                        <a:t>適量</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219755145"/>
                  </a:ext>
                </a:extLst>
              </a:tr>
              <a:tr h="237050">
                <a:tc>
                  <a:txBody>
                    <a:bodyPr/>
                    <a:lstStyle/>
                    <a:p>
                      <a:pPr algn="l" fontAlgn="ctr"/>
                      <a:r>
                        <a:rPr lang="ja-JP" altLang="en-US" sz="1800" u="none" strike="noStrike">
                          <a:effectLst/>
                        </a:rPr>
                        <a:t>・青のり</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r>
                        <a:rPr lang="ja-JP" altLang="en-US" sz="1800" u="none" strike="noStrike">
                          <a:effectLst/>
                        </a:rPr>
                        <a:t>適量</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431294091"/>
                  </a:ext>
                </a:extLst>
              </a:tr>
            </a:tbl>
          </a:graphicData>
        </a:graphic>
      </p:graphicFrame>
      <p:pic>
        <p:nvPicPr>
          <p:cNvPr id="4" name="図 3" descr="長芋と豆腐のグラタン　お好み焼き風">
            <a:extLst>
              <a:ext uri="{FF2B5EF4-FFF2-40B4-BE49-F238E27FC236}">
                <a16:creationId xmlns:a16="http://schemas.microsoft.com/office/drawing/2014/main" id="{D38BB50E-A296-4892-8C1A-7D339C28AE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185" y="1856628"/>
            <a:ext cx="2052024" cy="29021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a:extLst>
              <a:ext uri="{FF2B5EF4-FFF2-40B4-BE49-F238E27FC236}">
                <a16:creationId xmlns:a16="http://schemas.microsoft.com/office/drawing/2014/main" id="{FF633BF7-1435-4F76-AE5C-02F087651111}"/>
              </a:ext>
            </a:extLst>
          </p:cNvPr>
          <p:cNvGraphicFramePr>
            <a:graphicFrameLocks noGrp="1"/>
          </p:cNvGraphicFramePr>
          <p:nvPr>
            <p:extLst>
              <p:ext uri="{D42A27DB-BD31-4B8C-83A1-F6EECF244321}">
                <p14:modId xmlns:p14="http://schemas.microsoft.com/office/powerpoint/2010/main" val="2029471737"/>
              </p:ext>
            </p:extLst>
          </p:nvPr>
        </p:nvGraphicFramePr>
        <p:xfrm>
          <a:off x="3280508" y="4526262"/>
          <a:ext cx="5704940" cy="1296876"/>
        </p:xfrm>
        <a:graphic>
          <a:graphicData uri="http://schemas.openxmlformats.org/drawingml/2006/table">
            <a:tbl>
              <a:tblPr>
                <a:tableStyleId>{5C22544A-7EE6-4342-B048-85BDC9FD1C3A}</a:tableStyleId>
              </a:tblPr>
              <a:tblGrid>
                <a:gridCol w="1140988">
                  <a:extLst>
                    <a:ext uri="{9D8B030D-6E8A-4147-A177-3AD203B41FA5}">
                      <a16:colId xmlns:a16="http://schemas.microsoft.com/office/drawing/2014/main" val="2059345871"/>
                    </a:ext>
                  </a:extLst>
                </a:gridCol>
                <a:gridCol w="1140988">
                  <a:extLst>
                    <a:ext uri="{9D8B030D-6E8A-4147-A177-3AD203B41FA5}">
                      <a16:colId xmlns:a16="http://schemas.microsoft.com/office/drawing/2014/main" val="3895100302"/>
                    </a:ext>
                  </a:extLst>
                </a:gridCol>
                <a:gridCol w="1140988">
                  <a:extLst>
                    <a:ext uri="{9D8B030D-6E8A-4147-A177-3AD203B41FA5}">
                      <a16:colId xmlns:a16="http://schemas.microsoft.com/office/drawing/2014/main" val="2641754654"/>
                    </a:ext>
                  </a:extLst>
                </a:gridCol>
                <a:gridCol w="1140988">
                  <a:extLst>
                    <a:ext uri="{9D8B030D-6E8A-4147-A177-3AD203B41FA5}">
                      <a16:colId xmlns:a16="http://schemas.microsoft.com/office/drawing/2014/main" val="3593044922"/>
                    </a:ext>
                  </a:extLst>
                </a:gridCol>
                <a:gridCol w="1140988">
                  <a:extLst>
                    <a:ext uri="{9D8B030D-6E8A-4147-A177-3AD203B41FA5}">
                      <a16:colId xmlns:a16="http://schemas.microsoft.com/office/drawing/2014/main" val="958233872"/>
                    </a:ext>
                  </a:extLst>
                </a:gridCol>
              </a:tblGrid>
              <a:tr h="324219">
                <a:tc>
                  <a:txBody>
                    <a:bodyPr/>
                    <a:lstStyle/>
                    <a:p>
                      <a:pPr algn="l" fontAlgn="ctr"/>
                      <a:r>
                        <a:rPr lang="ja-JP" altLang="en-US" sz="1800" u="none" strike="noStrike">
                          <a:effectLst/>
                        </a:rPr>
                        <a:t>作り方</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extLst>
                  <a:ext uri="{0D108BD9-81ED-4DB2-BD59-A6C34878D82A}">
                    <a16:rowId xmlns:a16="http://schemas.microsoft.com/office/drawing/2014/main" val="3122347895"/>
                  </a:ext>
                </a:extLst>
              </a:tr>
              <a:tr h="324219">
                <a:tc gridSpan="5">
                  <a:txBody>
                    <a:bodyPr/>
                    <a:lstStyle/>
                    <a:p>
                      <a:pPr algn="l" fontAlgn="ctr"/>
                      <a:r>
                        <a:rPr lang="en-US" altLang="ja-JP" sz="1800" u="none" strike="noStrike" dirty="0">
                          <a:effectLst/>
                        </a:rPr>
                        <a:t>1</a:t>
                      </a:r>
                      <a:r>
                        <a:rPr lang="ja-JP" altLang="en-US" sz="1800" u="none" strike="noStrike" dirty="0" err="1">
                          <a:effectLst/>
                        </a:rPr>
                        <a:t>、</a:t>
                      </a:r>
                      <a:r>
                        <a:rPr lang="ja-JP" altLang="en-US" sz="1800" u="none" strike="noStrike" dirty="0">
                          <a:effectLst/>
                        </a:rPr>
                        <a:t>材料を全てボールにいれ、つぶしながら混ぜ合わせる。</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9263195"/>
                  </a:ext>
                </a:extLst>
              </a:tr>
              <a:tr h="324219">
                <a:tc gridSpan="5">
                  <a:txBody>
                    <a:bodyPr/>
                    <a:lstStyle/>
                    <a:p>
                      <a:pPr algn="l" fontAlgn="ctr"/>
                      <a:r>
                        <a:rPr lang="en-US" altLang="ja-JP" sz="1800" u="none" strike="noStrike">
                          <a:effectLst/>
                        </a:rPr>
                        <a:t>2</a:t>
                      </a:r>
                      <a:r>
                        <a:rPr lang="ja-JP" altLang="en-US" sz="1800" u="none" strike="noStrike">
                          <a:effectLst/>
                        </a:rPr>
                        <a:t>、耐熱容器に取り分け、オーブンで</a:t>
                      </a:r>
                      <a:r>
                        <a:rPr lang="en-US" altLang="ja-JP" sz="1800" u="none" strike="noStrike">
                          <a:effectLst/>
                        </a:rPr>
                        <a:t>10</a:t>
                      </a:r>
                      <a:r>
                        <a:rPr lang="ja-JP" altLang="en-US" sz="1800" u="none" strike="noStrike">
                          <a:effectLst/>
                        </a:rPr>
                        <a:t>～</a:t>
                      </a:r>
                      <a:r>
                        <a:rPr lang="en-US" altLang="ja-JP" sz="1800" u="none" strike="noStrike">
                          <a:effectLst/>
                        </a:rPr>
                        <a:t>15</a:t>
                      </a:r>
                      <a:r>
                        <a:rPr lang="ja-JP" altLang="en-US" sz="1800" u="none" strike="noStrike">
                          <a:effectLst/>
                        </a:rPr>
                        <a:t>分加熱する。</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33844263"/>
                  </a:ext>
                </a:extLst>
              </a:tr>
              <a:tr h="324219">
                <a:tc gridSpan="5">
                  <a:txBody>
                    <a:bodyPr/>
                    <a:lstStyle/>
                    <a:p>
                      <a:pPr algn="l" fontAlgn="ctr"/>
                      <a:r>
                        <a:rPr lang="en-US" altLang="ja-JP" sz="1800" u="none" strike="noStrike" dirty="0">
                          <a:effectLst/>
                        </a:rPr>
                        <a:t>3</a:t>
                      </a:r>
                      <a:r>
                        <a:rPr lang="ja-JP" altLang="en-US" sz="1800" u="none" strike="noStrike" dirty="0" err="1">
                          <a:effectLst/>
                        </a:rPr>
                        <a:t>、</a:t>
                      </a:r>
                      <a:r>
                        <a:rPr lang="ja-JP" altLang="en-US" sz="1800" u="none" strike="noStrike" dirty="0">
                          <a:effectLst/>
                        </a:rPr>
                        <a:t>お好みソース・マヨネーズ、青のりをかけて完成。</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739" marR="7739" marT="7739"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35218107"/>
                  </a:ext>
                </a:extLst>
              </a:tr>
            </a:tbl>
          </a:graphicData>
        </a:graphic>
      </p:graphicFrame>
    </p:spTree>
    <p:extLst>
      <p:ext uri="{BB962C8B-B14F-4D97-AF65-F5344CB8AC3E}">
        <p14:creationId xmlns:p14="http://schemas.microsoft.com/office/powerpoint/2010/main" val="33639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しかし、加齢や障害が原因で</a:t>
            </a:r>
            <a:br>
              <a:rPr kumimoji="1" lang="en-US" altLang="ja-JP" dirty="0"/>
            </a:br>
            <a:r>
              <a:rPr kumimoji="1" lang="ja-JP" altLang="en-US" dirty="0"/>
              <a:t>食べさせてもらえなくなることが・・・</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6</a:t>
            </a:fld>
            <a:endParaRPr lang="en-US" altLang="ja-JP"/>
          </a:p>
        </p:txBody>
      </p:sp>
      <p:pic>
        <p:nvPicPr>
          <p:cNvPr id="8" name="Picture 2" descr="コメント枠付き考えるドクタ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40" y="2924944"/>
            <a:ext cx="3921452" cy="282054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745088" y="3501896"/>
            <a:ext cx="2952328" cy="923330"/>
          </a:xfrm>
          <a:prstGeom prst="rect">
            <a:avLst/>
          </a:prstGeom>
          <a:noFill/>
        </p:spPr>
        <p:txBody>
          <a:bodyPr wrap="square" rtlCol="0">
            <a:spAutoFit/>
          </a:bodyPr>
          <a:lstStyle/>
          <a:p>
            <a:endParaRPr kumimoji="1" lang="en-US" altLang="ja-JP" dirty="0"/>
          </a:p>
          <a:p>
            <a:r>
              <a:rPr lang="ja-JP" altLang="en-US" dirty="0"/>
              <a:t>食べるのは難しそうだから</a:t>
            </a:r>
            <a:endParaRPr lang="en-US" altLang="ja-JP" dirty="0"/>
          </a:p>
          <a:p>
            <a:r>
              <a:rPr kumimoji="1" lang="ja-JP" altLang="en-US" dirty="0"/>
              <a:t>経管栄養にしましょうか？</a:t>
            </a:r>
          </a:p>
        </p:txBody>
      </p:sp>
      <p:sp>
        <p:nvSpPr>
          <p:cNvPr id="7" name="円/楕円 6"/>
          <p:cNvSpPr/>
          <p:nvPr/>
        </p:nvSpPr>
        <p:spPr>
          <a:xfrm>
            <a:off x="5684856" y="1209963"/>
            <a:ext cx="324036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食事に時間がかかる</a:t>
            </a:r>
            <a:endParaRPr lang="en-US" altLang="ja-JP" dirty="0">
              <a:solidFill>
                <a:schemeClr val="tx1"/>
              </a:solidFill>
            </a:endParaRPr>
          </a:p>
        </p:txBody>
      </p:sp>
      <p:sp>
        <p:nvSpPr>
          <p:cNvPr id="10" name="円/楕円 9"/>
          <p:cNvSpPr/>
          <p:nvPr/>
        </p:nvSpPr>
        <p:spPr>
          <a:xfrm>
            <a:off x="5313040" y="2164842"/>
            <a:ext cx="3600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なかなか食べてくれない</a:t>
            </a:r>
            <a:endParaRPr kumimoji="1" lang="ja-JP" altLang="en-US" dirty="0">
              <a:solidFill>
                <a:schemeClr val="tx1"/>
              </a:solidFill>
            </a:endParaRPr>
          </a:p>
        </p:txBody>
      </p:sp>
      <p:sp>
        <p:nvSpPr>
          <p:cNvPr id="11" name="円/楕円 10"/>
          <p:cNvSpPr/>
          <p:nvPr/>
        </p:nvSpPr>
        <p:spPr>
          <a:xfrm>
            <a:off x="3716268" y="3591076"/>
            <a:ext cx="1274440" cy="1130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むせる</a:t>
            </a:r>
            <a:endParaRPr lang="en-US" altLang="ja-JP" dirty="0">
              <a:solidFill>
                <a:schemeClr val="tx1"/>
              </a:solidFill>
            </a:endParaRPr>
          </a:p>
        </p:txBody>
      </p:sp>
      <p:sp>
        <p:nvSpPr>
          <p:cNvPr id="12" name="円/楕円 11"/>
          <p:cNvSpPr/>
          <p:nvPr/>
        </p:nvSpPr>
        <p:spPr>
          <a:xfrm flipH="1">
            <a:off x="2648745" y="1199536"/>
            <a:ext cx="2880319" cy="840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食後に痰が増える</a:t>
            </a:r>
            <a:endParaRPr lang="en-US" altLang="ja-JP" dirty="0">
              <a:solidFill>
                <a:schemeClr val="tx1"/>
              </a:solidFill>
            </a:endParaRPr>
          </a:p>
        </p:txBody>
      </p:sp>
      <p:sp>
        <p:nvSpPr>
          <p:cNvPr id="13" name="円/楕円 12"/>
          <p:cNvSpPr/>
          <p:nvPr/>
        </p:nvSpPr>
        <p:spPr>
          <a:xfrm>
            <a:off x="4022664" y="4630521"/>
            <a:ext cx="2480596" cy="125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誤嚥しそうだ</a:t>
            </a:r>
            <a:endParaRPr lang="en-US" altLang="ja-JP" dirty="0">
              <a:solidFill>
                <a:schemeClr val="tx1"/>
              </a:solidFill>
            </a:endParaRPr>
          </a:p>
        </p:txBody>
      </p:sp>
      <p:sp>
        <p:nvSpPr>
          <p:cNvPr id="14" name="円/楕円 13"/>
          <p:cNvSpPr/>
          <p:nvPr/>
        </p:nvSpPr>
        <p:spPr>
          <a:xfrm>
            <a:off x="179192" y="2234982"/>
            <a:ext cx="1872208" cy="14100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摂取量が少ない</a:t>
            </a:r>
            <a:endParaRPr lang="en-US" altLang="ja-JP" dirty="0">
              <a:solidFill>
                <a:schemeClr val="tx1"/>
              </a:solidFill>
            </a:endParaRPr>
          </a:p>
        </p:txBody>
      </p:sp>
      <p:sp>
        <p:nvSpPr>
          <p:cNvPr id="15" name="円/楕円 14"/>
          <p:cNvSpPr/>
          <p:nvPr/>
        </p:nvSpPr>
        <p:spPr>
          <a:xfrm>
            <a:off x="1418840" y="3289894"/>
            <a:ext cx="1944216"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体重が減少している</a:t>
            </a:r>
            <a:endParaRPr lang="en-US" altLang="ja-JP" dirty="0">
              <a:solidFill>
                <a:schemeClr val="tx1"/>
              </a:solidFill>
            </a:endParaRPr>
          </a:p>
        </p:txBody>
      </p:sp>
      <p:sp>
        <p:nvSpPr>
          <p:cNvPr id="16" name="円/楕円 15"/>
          <p:cNvSpPr/>
          <p:nvPr/>
        </p:nvSpPr>
        <p:spPr>
          <a:xfrm>
            <a:off x="836719" y="1280303"/>
            <a:ext cx="1841026" cy="1072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食事介助が大変</a:t>
            </a:r>
            <a:endParaRPr lang="en-US" altLang="ja-JP" dirty="0">
              <a:solidFill>
                <a:schemeClr val="tx1"/>
              </a:solidFill>
            </a:endParaRPr>
          </a:p>
        </p:txBody>
      </p:sp>
      <p:sp>
        <p:nvSpPr>
          <p:cNvPr id="17" name="円/楕円 16"/>
          <p:cNvSpPr/>
          <p:nvPr/>
        </p:nvSpPr>
        <p:spPr>
          <a:xfrm>
            <a:off x="200471" y="4509120"/>
            <a:ext cx="2448273" cy="1800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肺炎をおこした</a:t>
            </a:r>
            <a:endParaRPr lang="en-US" altLang="ja-JP" dirty="0">
              <a:solidFill>
                <a:schemeClr val="tx1"/>
              </a:solidFill>
            </a:endParaRPr>
          </a:p>
        </p:txBody>
      </p:sp>
      <p:sp>
        <p:nvSpPr>
          <p:cNvPr id="18" name="円/楕円 17"/>
          <p:cNvSpPr/>
          <p:nvPr/>
        </p:nvSpPr>
        <p:spPr>
          <a:xfrm>
            <a:off x="2822880" y="2042360"/>
            <a:ext cx="2109936" cy="1492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窒息の既往がある</a:t>
            </a:r>
          </a:p>
        </p:txBody>
      </p:sp>
    </p:spTree>
    <p:extLst>
      <p:ext uri="{BB962C8B-B14F-4D97-AF65-F5344CB8AC3E}">
        <p14:creationId xmlns:p14="http://schemas.microsoft.com/office/powerpoint/2010/main" val="33248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t>服薬の際の工夫</a:t>
            </a:r>
          </a:p>
        </p:txBody>
      </p:sp>
      <p:sp>
        <p:nvSpPr>
          <p:cNvPr id="3" name="日付プレースホルダー 2"/>
          <p:cNvSpPr>
            <a:spLocks noGrp="1"/>
          </p:cNvSpPr>
          <p:nvPr>
            <p:ph type="dt" sz="half" idx="10"/>
          </p:nvPr>
        </p:nvSpPr>
        <p:spPr/>
        <p:txBody>
          <a:bodyPr/>
          <a:lstStyle/>
          <a:p>
            <a:fld id="{9A9DF57A-9D4E-48BC-B503-4F784BF9C121}" type="datetime1">
              <a:rPr lang="ja-JP" altLang="en-US" smtClean="0"/>
              <a:pPr/>
              <a:t>2017/10/20</a:t>
            </a:fld>
            <a:endParaRPr lang="en-US" altLang="ja-JP"/>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a:p>
        </p:txBody>
      </p:sp>
      <p:sp>
        <p:nvSpPr>
          <p:cNvPr id="5" name="スライド番号プレースホルダー 4"/>
          <p:cNvSpPr>
            <a:spLocks noGrp="1"/>
          </p:cNvSpPr>
          <p:nvPr>
            <p:ph type="sldNum" sz="quarter" idx="12"/>
          </p:nvPr>
        </p:nvSpPr>
        <p:spPr/>
        <p:txBody>
          <a:bodyPr/>
          <a:lstStyle/>
          <a:p>
            <a:fld id="{95DA2182-8681-4BCC-AC72-3D047A030C4B}" type="slidenum">
              <a:rPr lang="en-US" altLang="ja-JP" smtClean="0"/>
              <a:pPr/>
              <a:t>60</a:t>
            </a:fld>
            <a:endParaRPr lang="en-US" altLang="ja-JP"/>
          </a:p>
        </p:txBody>
      </p:sp>
      <p:pic>
        <p:nvPicPr>
          <p:cNvPr id="10" name="コンテンツ プレースホルダー 9"/>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63702" y="2603875"/>
            <a:ext cx="2580316" cy="1935237"/>
          </a:xfr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8002" t="20385" r="9316" b="11779"/>
          <a:stretch/>
        </p:blipFill>
        <p:spPr>
          <a:xfrm>
            <a:off x="5169366" y="1261925"/>
            <a:ext cx="2393476" cy="147276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l="8769" t="1653" r="11344" b="15883"/>
          <a:stretch/>
        </p:blipFill>
        <p:spPr>
          <a:xfrm>
            <a:off x="5187346" y="2810920"/>
            <a:ext cx="2357516" cy="1728192"/>
          </a:xfrm>
          <a:prstGeom prst="rect">
            <a:avLst/>
          </a:prstGeom>
        </p:spPr>
      </p:pic>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l="11617" t="13737" r="18394" b="10779"/>
          <a:stretch/>
        </p:blipFill>
        <p:spPr>
          <a:xfrm>
            <a:off x="5295060" y="4571185"/>
            <a:ext cx="2249802" cy="1773027"/>
          </a:xfrm>
          <a:prstGeom prst="rect">
            <a:avLst/>
          </a:prstGeom>
        </p:spPr>
      </p:pic>
      <p:sp>
        <p:nvSpPr>
          <p:cNvPr id="15" name="テキスト ボックス 14"/>
          <p:cNvSpPr txBox="1"/>
          <p:nvPr/>
        </p:nvSpPr>
        <p:spPr>
          <a:xfrm>
            <a:off x="992560" y="2182841"/>
            <a:ext cx="1625766" cy="369332"/>
          </a:xfrm>
          <a:prstGeom prst="rect">
            <a:avLst/>
          </a:prstGeom>
          <a:noFill/>
        </p:spPr>
        <p:txBody>
          <a:bodyPr wrap="none" rtlCol="0">
            <a:spAutoFit/>
          </a:bodyPr>
          <a:lstStyle/>
          <a:p>
            <a:r>
              <a:rPr kumimoji="1" lang="ja-JP" altLang="en-US" dirty="0"/>
              <a:t>ゼリーを使って</a:t>
            </a:r>
          </a:p>
        </p:txBody>
      </p:sp>
      <p:sp>
        <p:nvSpPr>
          <p:cNvPr id="16" name="テキスト ボックス 15"/>
          <p:cNvSpPr txBox="1"/>
          <p:nvPr/>
        </p:nvSpPr>
        <p:spPr>
          <a:xfrm>
            <a:off x="7562842" y="1478254"/>
            <a:ext cx="1981633" cy="369332"/>
          </a:xfrm>
          <a:prstGeom prst="rect">
            <a:avLst/>
          </a:prstGeom>
          <a:noFill/>
        </p:spPr>
        <p:txBody>
          <a:bodyPr wrap="none" rtlCol="0">
            <a:spAutoFit/>
          </a:bodyPr>
          <a:lstStyle/>
          <a:p>
            <a:r>
              <a:rPr kumimoji="1" lang="ja-JP" altLang="en-US" dirty="0"/>
              <a:t>オブラートを使って</a:t>
            </a:r>
          </a:p>
        </p:txBody>
      </p:sp>
    </p:spTree>
    <p:extLst>
      <p:ext uri="{BB962C8B-B14F-4D97-AF65-F5344CB8AC3E}">
        <p14:creationId xmlns:p14="http://schemas.microsoft.com/office/powerpoint/2010/main" val="1311283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食事前に口腔ケアを！</a:t>
            </a:r>
          </a:p>
        </p:txBody>
      </p:sp>
      <p:sp>
        <p:nvSpPr>
          <p:cNvPr id="3" name="スライド番号プレースホルダ 2"/>
          <p:cNvSpPr>
            <a:spLocks noGrp="1"/>
          </p:cNvSpPr>
          <p:nvPr>
            <p:ph type="sldNum" sz="quarter" idx="12"/>
          </p:nvPr>
        </p:nvSpPr>
        <p:spPr/>
        <p:txBody>
          <a:bodyPr/>
          <a:lstStyle/>
          <a:p>
            <a:fld id="{F49F01ED-581B-4AE8-AE8C-944D8F376957}" type="slidenum">
              <a:rPr lang="en-US" altLang="ja-JP" smtClean="0"/>
              <a:pPr/>
              <a:t>61</a:t>
            </a:fld>
            <a:endParaRPr lang="en-US" altLang="ja-JP"/>
          </a:p>
        </p:txBody>
      </p:sp>
      <p:sp>
        <p:nvSpPr>
          <p:cNvPr id="4" name="コンテンツ プレースホルダ 3"/>
          <p:cNvSpPr>
            <a:spLocks noGrp="1"/>
          </p:cNvSpPr>
          <p:nvPr>
            <p:ph sz="quarter" idx="1"/>
          </p:nvPr>
        </p:nvSpPr>
        <p:spPr>
          <a:xfrm>
            <a:off x="495300" y="1219200"/>
            <a:ext cx="8915400" cy="2857872"/>
          </a:xfrm>
        </p:spPr>
        <p:txBody>
          <a:bodyPr/>
          <a:lstStyle/>
          <a:p>
            <a:r>
              <a:rPr kumimoji="1" lang="ja-JP" altLang="en-US" dirty="0"/>
              <a:t>意識の覚醒を促す</a:t>
            </a:r>
            <a:endParaRPr kumimoji="1" lang="en-US" altLang="ja-JP" dirty="0"/>
          </a:p>
          <a:p>
            <a:r>
              <a:rPr lang="ja-JP" altLang="en-US" dirty="0"/>
              <a:t>唾液の分泌を促す</a:t>
            </a:r>
            <a:endParaRPr lang="en-US" altLang="ja-JP" dirty="0"/>
          </a:p>
          <a:p>
            <a:r>
              <a:rPr kumimoji="1" lang="ja-JP" altLang="en-US" dirty="0"/>
              <a:t>口腔が潤う</a:t>
            </a:r>
            <a:endParaRPr kumimoji="1" lang="en-US" altLang="ja-JP" dirty="0"/>
          </a:p>
          <a:p>
            <a:r>
              <a:rPr lang="ja-JP" altLang="en-US" dirty="0"/>
              <a:t>口腔器官の動きを引き出す</a:t>
            </a:r>
            <a:endParaRPr kumimoji="1" lang="en-US" altLang="ja-JP" dirty="0"/>
          </a:p>
          <a:p>
            <a:r>
              <a:rPr lang="ja-JP" altLang="en-US" dirty="0"/>
              <a:t>消化管が動き出す</a:t>
            </a:r>
            <a:endParaRPr lang="en-US" altLang="ja-JP" dirty="0"/>
          </a:p>
          <a:p>
            <a:r>
              <a:rPr lang="ja-JP" altLang="en-US" dirty="0"/>
              <a:t>食欲が出てくる</a:t>
            </a:r>
            <a:endParaRPr lang="en-US" altLang="ja-JP" dirty="0"/>
          </a:p>
          <a:p>
            <a:endParaRPr lang="en-US" altLang="ja-JP" dirty="0"/>
          </a:p>
          <a:p>
            <a:endParaRPr kumimoji="1" lang="ja-JP" altLang="en-US" dirty="0"/>
          </a:p>
        </p:txBody>
      </p:sp>
      <p:sp>
        <p:nvSpPr>
          <p:cNvPr id="5" name="下矢印 4"/>
          <p:cNvSpPr/>
          <p:nvPr/>
        </p:nvSpPr>
        <p:spPr>
          <a:xfrm>
            <a:off x="1280592" y="4221088"/>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92560" y="5013176"/>
            <a:ext cx="489654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誤嚥のリスク軽減に繋がる</a:t>
            </a:r>
          </a:p>
        </p:txBody>
      </p:sp>
      <p:sp>
        <p:nvSpPr>
          <p:cNvPr id="7" name="日付プレースホルダ 6"/>
          <p:cNvSpPr>
            <a:spLocks noGrp="1"/>
          </p:cNvSpPr>
          <p:nvPr>
            <p:ph type="dt" sz="half" idx="10"/>
          </p:nvPr>
        </p:nvSpPr>
        <p:spPr/>
        <p:txBody>
          <a:bodyPr/>
          <a:lstStyle/>
          <a:p>
            <a:fld id="{0027F6C9-A5BD-427F-8BDE-DC712C2AEAE5}" type="datetime1">
              <a:rPr lang="ja-JP" altLang="en-US" smtClean="0"/>
              <a:pPr/>
              <a:t>2017/10/20</a:t>
            </a:fld>
            <a:endParaRPr lang="en-US" altLang="ja-JP"/>
          </a:p>
        </p:txBody>
      </p:sp>
      <p:sp>
        <p:nvSpPr>
          <p:cNvPr id="8" name="フッター プレースホルダ 7"/>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情報の共有を</a:t>
            </a:r>
          </a:p>
        </p:txBody>
      </p:sp>
      <p:sp>
        <p:nvSpPr>
          <p:cNvPr id="3" name="コンテンツ プレースホルダ 2"/>
          <p:cNvSpPr>
            <a:spLocks noGrp="1"/>
          </p:cNvSpPr>
          <p:nvPr>
            <p:ph idx="1"/>
          </p:nvPr>
        </p:nvSpPr>
        <p:spPr>
          <a:xfrm>
            <a:off x="344488" y="1556792"/>
            <a:ext cx="8953528" cy="4800600"/>
          </a:xfrm>
        </p:spPr>
        <p:txBody>
          <a:bodyPr/>
          <a:lstStyle/>
          <a:p>
            <a:r>
              <a:rPr kumimoji="1" lang="ja-JP" altLang="en-US" dirty="0"/>
              <a:t>どのような時、状態、味、形、道具、</a:t>
            </a:r>
            <a:r>
              <a:rPr lang="ja-JP" altLang="en-US" dirty="0"/>
              <a:t>介助の仕方の時にその患者さんがうまく食べることができるのか（あるいは食べることができないのか）スタッフ間で情報を共有し、実践することが必要</a:t>
            </a:r>
            <a:endParaRPr lang="en-US" altLang="ja-JP" dirty="0"/>
          </a:p>
          <a:p>
            <a:r>
              <a:rPr kumimoji="1" lang="ja-JP" altLang="en-US" dirty="0"/>
              <a:t>多職種間で情報を共有することで、最適な食事形態、自助具、姿勢、食事介助方法、代償法、嚥下訓練などの選択が可能になる</a:t>
            </a:r>
            <a:endParaRPr kumimoji="1" lang="en-US" altLang="ja-JP" dirty="0"/>
          </a:p>
          <a:p>
            <a:r>
              <a:rPr lang="ja-JP" altLang="en-US" dirty="0"/>
              <a:t>情報を得るためには患者さんや施設スタッフ間のコミュニケーションが非常に重要。</a:t>
            </a:r>
            <a:endParaRPr kumimoji="1" lang="en-US" altLang="ja-JP" dirty="0"/>
          </a:p>
        </p:txBody>
      </p:sp>
      <p:sp>
        <p:nvSpPr>
          <p:cNvPr id="4" name="日付プレースホルダ 3"/>
          <p:cNvSpPr>
            <a:spLocks noGrp="1"/>
          </p:cNvSpPr>
          <p:nvPr>
            <p:ph type="dt" sz="half" idx="10"/>
          </p:nvPr>
        </p:nvSpPr>
        <p:spPr/>
        <p:txBody>
          <a:bodyPr/>
          <a:lstStyle/>
          <a:p>
            <a:fld id="{67F70BF0-4ACF-436D-8C73-732846D92E50}" type="datetime1">
              <a:rPr lang="ja-JP" altLang="en-US" smtClean="0"/>
              <a:pPr/>
              <a:t>2017/10/20</a:t>
            </a:fld>
            <a:endParaRPr lang="en-US" altLang="ja-JP"/>
          </a:p>
        </p:txBody>
      </p:sp>
      <p:sp>
        <p:nvSpPr>
          <p:cNvPr id="5" name="スライド番号プレースホルダ 4"/>
          <p:cNvSpPr>
            <a:spLocks noGrp="1"/>
          </p:cNvSpPr>
          <p:nvPr>
            <p:ph type="sldNum" sz="quarter" idx="12"/>
          </p:nvPr>
        </p:nvSpPr>
        <p:spPr/>
        <p:txBody>
          <a:bodyPr/>
          <a:lstStyle/>
          <a:p>
            <a:fld id="{F49F01ED-581B-4AE8-AE8C-944D8F376957}" type="slidenum">
              <a:rPr lang="en-US" altLang="ja-JP" smtClean="0"/>
              <a:pPr/>
              <a:t>62</a:t>
            </a:fld>
            <a:endParaRPr lang="en-US" altLang="ja-JP"/>
          </a:p>
        </p:txBody>
      </p:sp>
      <p:sp>
        <p:nvSpPr>
          <p:cNvPr id="6" name="フッター プレースホルダ 5"/>
          <p:cNvSpPr>
            <a:spLocks noGrp="1"/>
          </p:cNvSpPr>
          <p:nvPr>
            <p:ph type="ftr" sz="quarter" idx="11"/>
          </p:nvPr>
        </p:nvSpPr>
        <p:spPr/>
        <p:txBody>
          <a:bodyPr/>
          <a:lstStyle/>
          <a:p>
            <a:r>
              <a:rPr lang="ja-JP" altLang="en-US"/>
              <a:t>長崎嚥下リハビリテーション研究会定例研修会</a:t>
            </a:r>
            <a:endParaRPr lang="en-US" altLang="ja-JP"/>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口から食べるから元気になる！</a:t>
            </a:r>
          </a:p>
        </p:txBody>
      </p:sp>
      <p:sp>
        <p:nvSpPr>
          <p:cNvPr id="3" name="フッター プレースホルダ 2"/>
          <p:cNvSpPr>
            <a:spLocks noGrp="1"/>
          </p:cNvSpPr>
          <p:nvPr>
            <p:ph type="ftr" sz="quarter" idx="11"/>
          </p:nvPr>
        </p:nvSpPr>
        <p:spPr/>
        <p:txBody>
          <a:bodyPr/>
          <a:lstStyle/>
          <a:p>
            <a:r>
              <a:rPr kumimoji="1" lang="ja-JP" altLang="en-US"/>
              <a:t>長崎嚥下リハビリテーション研究会定例研修会</a:t>
            </a:r>
            <a:endParaRPr kumimoji="1" lang="ja-JP" altLang="en-US" dirty="0"/>
          </a:p>
        </p:txBody>
      </p:sp>
      <p:sp>
        <p:nvSpPr>
          <p:cNvPr id="4" name="スライド番号プレースホルダ 3"/>
          <p:cNvSpPr>
            <a:spLocks noGrp="1"/>
          </p:cNvSpPr>
          <p:nvPr>
            <p:ph type="sldNum" sz="quarter" idx="12"/>
          </p:nvPr>
        </p:nvSpPr>
        <p:spPr/>
        <p:txBody>
          <a:bodyPr/>
          <a:lstStyle/>
          <a:p>
            <a:fld id="{22E5D270-8E87-4AA7-B529-4A44BB235A69}" type="slidenum">
              <a:rPr kumimoji="1" lang="ja-JP" altLang="en-US" smtClean="0"/>
              <a:pPr/>
              <a:t>63</a:t>
            </a:fld>
            <a:endParaRPr kumimoji="1" lang="ja-JP" altLang="en-US"/>
          </a:p>
        </p:txBody>
      </p:sp>
      <p:sp>
        <p:nvSpPr>
          <p:cNvPr id="8" name="コンテンツ プレースホルダ 7"/>
          <p:cNvSpPr>
            <a:spLocks noGrp="1"/>
          </p:cNvSpPr>
          <p:nvPr>
            <p:ph sz="quarter" idx="1"/>
          </p:nvPr>
        </p:nvSpPr>
        <p:spPr>
          <a:xfrm>
            <a:off x="495300" y="1857364"/>
            <a:ext cx="8915400" cy="3571900"/>
          </a:xfrm>
        </p:spPr>
        <p:txBody>
          <a:bodyPr/>
          <a:lstStyle/>
          <a:p>
            <a:r>
              <a:rPr kumimoji="1" lang="ja-JP" altLang="en-US" dirty="0"/>
              <a:t>身体に栄養が取り込まれる</a:t>
            </a:r>
            <a:endParaRPr kumimoji="1" lang="en-US" altLang="ja-JP" dirty="0"/>
          </a:p>
          <a:p>
            <a:r>
              <a:rPr lang="ja-JP" altLang="en-US" dirty="0"/>
              <a:t>生きる意欲が生まれる</a:t>
            </a:r>
            <a:endParaRPr lang="en-US" altLang="ja-JP" dirty="0"/>
          </a:p>
          <a:p>
            <a:r>
              <a:rPr kumimoji="1" lang="ja-JP" altLang="en-US" dirty="0"/>
              <a:t>ベッドから離れられる</a:t>
            </a:r>
            <a:endParaRPr kumimoji="1" lang="en-US" altLang="ja-JP" dirty="0"/>
          </a:p>
          <a:p>
            <a:r>
              <a:rPr lang="ja-JP" altLang="en-US" dirty="0"/>
              <a:t>リハビリがすすむ</a:t>
            </a:r>
            <a:endParaRPr lang="en-US" altLang="ja-JP" dirty="0"/>
          </a:p>
          <a:p>
            <a:r>
              <a:rPr kumimoji="1" lang="ja-JP" altLang="en-US" dirty="0"/>
              <a:t>家に帰れる</a:t>
            </a:r>
            <a:endParaRPr kumimoji="1" lang="en-US" altLang="ja-JP" dirty="0"/>
          </a:p>
          <a:p>
            <a:r>
              <a:rPr lang="ja-JP" altLang="en-US" dirty="0"/>
              <a:t>医療負担が減る</a:t>
            </a:r>
            <a:endParaRPr lang="en-US" altLang="ja-JP" dirty="0"/>
          </a:p>
          <a:p>
            <a:r>
              <a:rPr kumimoji="1" lang="ja-JP" altLang="en-US" dirty="0"/>
              <a:t>介護負担が軽くなる</a:t>
            </a:r>
            <a:endParaRPr kumimoji="1" lang="en-US" altLang="ja-JP" dirty="0"/>
          </a:p>
          <a:p>
            <a:endParaRPr kumimoji="1" lang="ja-JP" altLang="en-US" dirty="0"/>
          </a:p>
        </p:txBody>
      </p:sp>
      <p:sp>
        <p:nvSpPr>
          <p:cNvPr id="9" name="テキスト ボックス 8"/>
          <p:cNvSpPr txBox="1"/>
          <p:nvPr/>
        </p:nvSpPr>
        <p:spPr>
          <a:xfrm>
            <a:off x="619095" y="5572141"/>
            <a:ext cx="8977375" cy="584775"/>
          </a:xfrm>
          <a:prstGeom prst="rect">
            <a:avLst/>
          </a:prstGeom>
          <a:noFill/>
        </p:spPr>
        <p:txBody>
          <a:bodyPr wrap="square" rtlCol="0">
            <a:spAutoFit/>
          </a:bodyPr>
          <a:lstStyle/>
          <a:p>
            <a:r>
              <a:rPr kumimoji="1" lang="ja-JP" altLang="en-US" sz="3200" dirty="0">
                <a:solidFill>
                  <a:schemeClr val="accent4"/>
                </a:solidFill>
              </a:rPr>
              <a:t>本人も家族も医療・介護関係者も国も楽になる</a:t>
            </a:r>
          </a:p>
        </p:txBody>
      </p:sp>
      <p:sp>
        <p:nvSpPr>
          <p:cNvPr id="10" name="テキスト ボックス 9"/>
          <p:cNvSpPr txBox="1"/>
          <p:nvPr/>
        </p:nvSpPr>
        <p:spPr>
          <a:xfrm>
            <a:off x="619095" y="1285861"/>
            <a:ext cx="3251211" cy="584775"/>
          </a:xfrm>
          <a:prstGeom prst="rect">
            <a:avLst/>
          </a:prstGeom>
          <a:noFill/>
        </p:spPr>
        <p:txBody>
          <a:bodyPr wrap="none" rtlCol="0">
            <a:spAutoFit/>
          </a:bodyPr>
          <a:lstStyle/>
          <a:p>
            <a:r>
              <a:rPr kumimoji="1" lang="ja-JP" altLang="en-US" sz="3200" dirty="0">
                <a:solidFill>
                  <a:schemeClr val="accent2"/>
                </a:solidFill>
              </a:rPr>
              <a:t>口から食べるから</a:t>
            </a:r>
          </a:p>
        </p:txBody>
      </p:sp>
      <p:sp>
        <p:nvSpPr>
          <p:cNvPr id="11" name="日付プレースホルダ 10"/>
          <p:cNvSpPr>
            <a:spLocks noGrp="1"/>
          </p:cNvSpPr>
          <p:nvPr>
            <p:ph type="dt" sz="half" idx="10"/>
          </p:nvPr>
        </p:nvSpPr>
        <p:spPr/>
        <p:txBody>
          <a:bodyPr/>
          <a:lstStyle/>
          <a:p>
            <a:fld id="{DFC445DC-CCDF-40C4-89AA-3B0D4BDDB2B4}" type="datetime1">
              <a:rPr lang="ja-JP" altLang="en-US" smtClean="0"/>
              <a:pPr/>
              <a:t>2017/10/20</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経管栄養になると</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7</a:t>
            </a:fld>
            <a:endParaRPr lang="en-US" altLang="ja-JP"/>
          </a:p>
        </p:txBody>
      </p:sp>
      <p:sp>
        <p:nvSpPr>
          <p:cNvPr id="6" name="コンテンツ プレースホルダー 5"/>
          <p:cNvSpPr>
            <a:spLocks noGrp="1"/>
          </p:cNvSpPr>
          <p:nvPr>
            <p:ph sz="quarter" idx="1"/>
          </p:nvPr>
        </p:nvSpPr>
        <p:spPr>
          <a:xfrm>
            <a:off x="495300" y="1219200"/>
            <a:ext cx="8915400" cy="3289920"/>
          </a:xfrm>
        </p:spPr>
        <p:txBody>
          <a:bodyPr/>
          <a:lstStyle/>
          <a:p>
            <a:r>
              <a:rPr kumimoji="1" lang="ja-JP" altLang="en-US" dirty="0"/>
              <a:t>味わうことができない</a:t>
            </a:r>
            <a:endParaRPr kumimoji="1" lang="en-US" altLang="ja-JP" dirty="0"/>
          </a:p>
          <a:p>
            <a:r>
              <a:rPr lang="ja-JP" altLang="en-US" dirty="0"/>
              <a:t>口腔へ刺激が入らない</a:t>
            </a:r>
            <a:endParaRPr lang="en-US" altLang="ja-JP" dirty="0"/>
          </a:p>
          <a:p>
            <a:r>
              <a:rPr lang="ja-JP" altLang="en-US" dirty="0"/>
              <a:t>口や喉を使わなくなる</a:t>
            </a:r>
            <a:endParaRPr lang="en-US" altLang="ja-JP" dirty="0"/>
          </a:p>
          <a:p>
            <a:r>
              <a:rPr kumimoji="1" lang="ja-JP" altLang="en-US" dirty="0"/>
              <a:t>食べたい物の選択ができない</a:t>
            </a:r>
            <a:endParaRPr kumimoji="1" lang="en-US" altLang="ja-JP" dirty="0"/>
          </a:p>
          <a:p>
            <a:r>
              <a:rPr lang="ja-JP" altLang="en-US" dirty="0"/>
              <a:t>体調や空腹感、満腹感に関係なく、決まった時間に決まった量が入ってくる</a:t>
            </a:r>
            <a:endParaRPr lang="en-US" altLang="ja-JP" dirty="0"/>
          </a:p>
          <a:p>
            <a:r>
              <a:rPr kumimoji="1" lang="ja-JP" altLang="en-US" dirty="0"/>
              <a:t>下痢や便秘をおこしやすい</a:t>
            </a:r>
            <a:endParaRPr kumimoji="1" lang="en-US" altLang="ja-JP" dirty="0"/>
          </a:p>
        </p:txBody>
      </p:sp>
      <p:sp>
        <p:nvSpPr>
          <p:cNvPr id="7" name="楕円 6">
            <a:extLst>
              <a:ext uri="{FF2B5EF4-FFF2-40B4-BE49-F238E27FC236}">
                <a16:creationId xmlns:a16="http://schemas.microsoft.com/office/drawing/2014/main" id="{42161E8F-760D-4DBA-9AB3-6CEB1289FEE4}"/>
              </a:ext>
            </a:extLst>
          </p:cNvPr>
          <p:cNvSpPr/>
          <p:nvPr/>
        </p:nvSpPr>
        <p:spPr>
          <a:xfrm>
            <a:off x="663702" y="4653136"/>
            <a:ext cx="1769018" cy="1346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嚥下機能低下</a:t>
            </a:r>
          </a:p>
        </p:txBody>
      </p:sp>
      <p:sp>
        <p:nvSpPr>
          <p:cNvPr id="8" name="楕円 7">
            <a:extLst>
              <a:ext uri="{FF2B5EF4-FFF2-40B4-BE49-F238E27FC236}">
                <a16:creationId xmlns:a16="http://schemas.microsoft.com/office/drawing/2014/main" id="{D03D1DD5-419C-4B13-A866-17A0BC45BCDD}"/>
              </a:ext>
            </a:extLst>
          </p:cNvPr>
          <p:cNvSpPr/>
          <p:nvPr/>
        </p:nvSpPr>
        <p:spPr>
          <a:xfrm>
            <a:off x="2583886" y="5297221"/>
            <a:ext cx="144016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気力の低下</a:t>
            </a:r>
          </a:p>
        </p:txBody>
      </p:sp>
      <p:sp>
        <p:nvSpPr>
          <p:cNvPr id="9" name="楕円 8">
            <a:extLst>
              <a:ext uri="{FF2B5EF4-FFF2-40B4-BE49-F238E27FC236}">
                <a16:creationId xmlns:a16="http://schemas.microsoft.com/office/drawing/2014/main" id="{DA8CAAB9-C9D7-4595-8018-F6CAACE36ED5}"/>
              </a:ext>
            </a:extLst>
          </p:cNvPr>
          <p:cNvSpPr/>
          <p:nvPr/>
        </p:nvSpPr>
        <p:spPr>
          <a:xfrm>
            <a:off x="4024046" y="4562642"/>
            <a:ext cx="1656184"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認知機能の低下</a:t>
            </a:r>
          </a:p>
        </p:txBody>
      </p:sp>
      <p:sp>
        <p:nvSpPr>
          <p:cNvPr id="10" name="楕円 9">
            <a:extLst>
              <a:ext uri="{FF2B5EF4-FFF2-40B4-BE49-F238E27FC236}">
                <a16:creationId xmlns:a16="http://schemas.microsoft.com/office/drawing/2014/main" id="{089DD127-FCF8-460B-A115-A19BFCCC2F4B}"/>
              </a:ext>
            </a:extLst>
          </p:cNvPr>
          <p:cNvSpPr/>
          <p:nvPr/>
        </p:nvSpPr>
        <p:spPr>
          <a:xfrm>
            <a:off x="5876656" y="4155721"/>
            <a:ext cx="1728192"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体力低下</a:t>
            </a:r>
          </a:p>
        </p:txBody>
      </p:sp>
      <p:sp>
        <p:nvSpPr>
          <p:cNvPr id="11" name="楕円 10">
            <a:extLst>
              <a:ext uri="{FF2B5EF4-FFF2-40B4-BE49-F238E27FC236}">
                <a16:creationId xmlns:a16="http://schemas.microsoft.com/office/drawing/2014/main" id="{96EA47C1-A6BE-4ABB-AB35-CC73E9817CF2}"/>
              </a:ext>
            </a:extLst>
          </p:cNvPr>
          <p:cNvSpPr/>
          <p:nvPr/>
        </p:nvSpPr>
        <p:spPr>
          <a:xfrm>
            <a:off x="7120390" y="5297221"/>
            <a:ext cx="1577026"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筋力低下</a:t>
            </a:r>
          </a:p>
        </p:txBody>
      </p:sp>
    </p:spTree>
    <p:extLst>
      <p:ext uri="{BB962C8B-B14F-4D97-AF65-F5344CB8AC3E}">
        <p14:creationId xmlns:p14="http://schemas.microsoft.com/office/powerpoint/2010/main" val="228271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楕円 22"/>
          <p:cNvSpPr/>
          <p:nvPr/>
        </p:nvSpPr>
        <p:spPr>
          <a:xfrm>
            <a:off x="1847526" y="1418757"/>
            <a:ext cx="6696744" cy="2940365"/>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口から食べることが難しい原因</a:t>
            </a:r>
            <a:endParaRPr kumimoji="1" lang="ja-JP" altLang="en-US" dirty="0"/>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8</a:t>
            </a:fld>
            <a:endParaRPr lang="en-US" altLang="ja-JP"/>
          </a:p>
        </p:txBody>
      </p:sp>
      <p:sp>
        <p:nvSpPr>
          <p:cNvPr id="7" name="楕円 6"/>
          <p:cNvSpPr/>
          <p:nvPr/>
        </p:nvSpPr>
        <p:spPr>
          <a:xfrm>
            <a:off x="4304928" y="4687219"/>
            <a:ext cx="22322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認知機能低下</a:t>
            </a:r>
          </a:p>
        </p:txBody>
      </p:sp>
      <p:sp>
        <p:nvSpPr>
          <p:cNvPr id="8" name="楕円 7"/>
          <p:cNvSpPr/>
          <p:nvPr/>
        </p:nvSpPr>
        <p:spPr>
          <a:xfrm>
            <a:off x="1856656" y="4687219"/>
            <a:ext cx="237626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嚥下機能低下</a:t>
            </a:r>
          </a:p>
        </p:txBody>
      </p:sp>
      <p:sp>
        <p:nvSpPr>
          <p:cNvPr id="9" name="楕円 8"/>
          <p:cNvSpPr/>
          <p:nvPr/>
        </p:nvSpPr>
        <p:spPr>
          <a:xfrm>
            <a:off x="6609184" y="4687218"/>
            <a:ext cx="2263970" cy="11900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咀嚼機能</a:t>
            </a:r>
            <a:endParaRPr kumimoji="1" lang="en-US" altLang="ja-JP" dirty="0">
              <a:solidFill>
                <a:schemeClr val="tx1"/>
              </a:solidFill>
            </a:endParaRPr>
          </a:p>
          <a:p>
            <a:pPr algn="ctr"/>
            <a:r>
              <a:rPr lang="ja-JP" altLang="en-US" dirty="0">
                <a:solidFill>
                  <a:schemeClr val="tx1"/>
                </a:solidFill>
              </a:rPr>
              <a:t>口腔機能</a:t>
            </a:r>
            <a:r>
              <a:rPr kumimoji="1" lang="ja-JP" altLang="en-US" dirty="0">
                <a:solidFill>
                  <a:schemeClr val="tx1"/>
                </a:solidFill>
              </a:rPr>
              <a:t>低下</a:t>
            </a:r>
          </a:p>
        </p:txBody>
      </p:sp>
      <p:sp>
        <p:nvSpPr>
          <p:cNvPr id="6" name="正方形/長方形 5"/>
          <p:cNvSpPr/>
          <p:nvPr/>
        </p:nvSpPr>
        <p:spPr>
          <a:xfrm>
            <a:off x="1568624" y="4365104"/>
            <a:ext cx="7560840" cy="310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240849" y="2577693"/>
            <a:ext cx="3393305" cy="830997"/>
          </a:xfrm>
          <a:prstGeom prst="rect">
            <a:avLst/>
          </a:prstGeom>
          <a:noFill/>
        </p:spPr>
        <p:txBody>
          <a:bodyPr wrap="square" rtlCol="0">
            <a:spAutoFit/>
          </a:bodyPr>
          <a:lstStyle/>
          <a:p>
            <a:pPr algn="ctr"/>
            <a:r>
              <a:rPr lang="ja-JP" altLang="en-US" sz="2400" b="1" dirty="0"/>
              <a:t>食事介助方法が合っていない</a:t>
            </a:r>
          </a:p>
        </p:txBody>
      </p:sp>
      <p:sp>
        <p:nvSpPr>
          <p:cNvPr id="19" name="テキスト ボックス 18"/>
          <p:cNvSpPr txBox="1"/>
          <p:nvPr/>
        </p:nvSpPr>
        <p:spPr>
          <a:xfrm>
            <a:off x="2352847" y="2249306"/>
            <a:ext cx="3417923" cy="461665"/>
          </a:xfrm>
          <a:prstGeom prst="rect">
            <a:avLst/>
          </a:prstGeom>
          <a:noFill/>
        </p:spPr>
        <p:txBody>
          <a:bodyPr wrap="none" rtlCol="0">
            <a:spAutoFit/>
          </a:bodyPr>
          <a:lstStyle/>
          <a:p>
            <a:pPr algn="ctr"/>
            <a:r>
              <a:rPr lang="ja-JP" altLang="en-US" sz="2400" b="1" dirty="0"/>
              <a:t>食事形態が合っていない</a:t>
            </a:r>
          </a:p>
        </p:txBody>
      </p:sp>
      <p:sp>
        <p:nvSpPr>
          <p:cNvPr id="20" name="テキスト ボックス 19"/>
          <p:cNvSpPr txBox="1"/>
          <p:nvPr/>
        </p:nvSpPr>
        <p:spPr>
          <a:xfrm>
            <a:off x="3572173" y="1641037"/>
            <a:ext cx="2802370" cy="461665"/>
          </a:xfrm>
          <a:prstGeom prst="rect">
            <a:avLst/>
          </a:prstGeom>
          <a:noFill/>
        </p:spPr>
        <p:txBody>
          <a:bodyPr wrap="none" rtlCol="0">
            <a:spAutoFit/>
          </a:bodyPr>
          <a:lstStyle/>
          <a:p>
            <a:pPr algn="ctr"/>
            <a:r>
              <a:rPr lang="ja-JP" altLang="en-US" sz="2400" b="1" dirty="0"/>
              <a:t>姿勢が合っていない</a:t>
            </a:r>
          </a:p>
        </p:txBody>
      </p:sp>
      <p:sp>
        <p:nvSpPr>
          <p:cNvPr id="22" name="テキスト ボックス 21"/>
          <p:cNvSpPr txBox="1"/>
          <p:nvPr/>
        </p:nvSpPr>
        <p:spPr>
          <a:xfrm>
            <a:off x="3093548" y="3247953"/>
            <a:ext cx="2710426" cy="830997"/>
          </a:xfrm>
          <a:prstGeom prst="rect">
            <a:avLst/>
          </a:prstGeom>
          <a:noFill/>
        </p:spPr>
        <p:txBody>
          <a:bodyPr wrap="square" rtlCol="0">
            <a:spAutoFit/>
          </a:bodyPr>
          <a:lstStyle/>
          <a:p>
            <a:pPr algn="ctr"/>
            <a:r>
              <a:rPr lang="ja-JP" altLang="en-US" sz="2400" b="1" dirty="0"/>
              <a:t>環境調整ができていない</a:t>
            </a:r>
          </a:p>
        </p:txBody>
      </p:sp>
    </p:spTree>
    <p:extLst>
      <p:ext uri="{BB962C8B-B14F-4D97-AF65-F5344CB8AC3E}">
        <p14:creationId xmlns:p14="http://schemas.microsoft.com/office/powerpoint/2010/main" val="8127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80">
                                          <p:stCondLst>
                                            <p:cond delay="0"/>
                                          </p:stCondLst>
                                        </p:cTn>
                                        <p:tgtEl>
                                          <p:spTgt spid="20"/>
                                        </p:tgtEl>
                                      </p:cBhvr>
                                    </p:animEffect>
                                    <p:anim calcmode="lin" valueType="num">
                                      <p:cBhvr>
                                        <p:cTn id="5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
                                        </p:tgtEl>
                                      </p:cBhvr>
                                      <p:to x="100000" y="60000"/>
                                    </p:animScale>
                                    <p:animScale>
                                      <p:cBhvr>
                                        <p:cTn id="62" dur="166" decel="50000">
                                          <p:stCondLst>
                                            <p:cond delay="676"/>
                                          </p:stCondLst>
                                        </p:cTn>
                                        <p:tgtEl>
                                          <p:spTgt spid="20"/>
                                        </p:tgtEl>
                                      </p:cBhvr>
                                      <p:to x="100000" y="100000"/>
                                    </p:animScale>
                                    <p:animScale>
                                      <p:cBhvr>
                                        <p:cTn id="63" dur="26">
                                          <p:stCondLst>
                                            <p:cond delay="1312"/>
                                          </p:stCondLst>
                                        </p:cTn>
                                        <p:tgtEl>
                                          <p:spTgt spid="20"/>
                                        </p:tgtEl>
                                      </p:cBhvr>
                                      <p:to x="100000" y="80000"/>
                                    </p:animScale>
                                    <p:animScale>
                                      <p:cBhvr>
                                        <p:cTn id="64" dur="166" decel="50000">
                                          <p:stCondLst>
                                            <p:cond delay="1338"/>
                                          </p:stCondLst>
                                        </p:cTn>
                                        <p:tgtEl>
                                          <p:spTgt spid="20"/>
                                        </p:tgtEl>
                                      </p:cBhvr>
                                      <p:to x="100000" y="100000"/>
                                    </p:animScale>
                                    <p:animScale>
                                      <p:cBhvr>
                                        <p:cTn id="65" dur="26">
                                          <p:stCondLst>
                                            <p:cond delay="1642"/>
                                          </p:stCondLst>
                                        </p:cTn>
                                        <p:tgtEl>
                                          <p:spTgt spid="20"/>
                                        </p:tgtEl>
                                      </p:cBhvr>
                                      <p:to x="100000" y="90000"/>
                                    </p:animScale>
                                    <p:animScale>
                                      <p:cBhvr>
                                        <p:cTn id="66" dur="166" decel="50000">
                                          <p:stCondLst>
                                            <p:cond delay="1668"/>
                                          </p:stCondLst>
                                        </p:cTn>
                                        <p:tgtEl>
                                          <p:spTgt spid="20"/>
                                        </p:tgtEl>
                                      </p:cBhvr>
                                      <p:to x="100000" y="100000"/>
                                    </p:animScale>
                                    <p:animScale>
                                      <p:cBhvr>
                                        <p:cTn id="67" dur="26">
                                          <p:stCondLst>
                                            <p:cond delay="1808"/>
                                          </p:stCondLst>
                                        </p:cTn>
                                        <p:tgtEl>
                                          <p:spTgt spid="20"/>
                                        </p:tgtEl>
                                      </p:cBhvr>
                                      <p:to x="100000" y="95000"/>
                                    </p:animScale>
                                    <p:animScale>
                                      <p:cBhvr>
                                        <p:cTn id="68" dur="166" decel="50000">
                                          <p:stCondLst>
                                            <p:cond delay="1834"/>
                                          </p:stCondLst>
                                        </p:cTn>
                                        <p:tgtEl>
                                          <p:spTgt spid="2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80">
                                          <p:stCondLst>
                                            <p:cond delay="0"/>
                                          </p:stCondLst>
                                        </p:cTn>
                                        <p:tgtEl>
                                          <p:spTgt spid="18"/>
                                        </p:tgtEl>
                                      </p:cBhvr>
                                    </p:animEffect>
                                    <p:anim calcmode="lin" valueType="num">
                                      <p:cBhvr>
                                        <p:cTn id="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7" dur="26">
                                          <p:stCondLst>
                                            <p:cond delay="650"/>
                                          </p:stCondLst>
                                        </p:cTn>
                                        <p:tgtEl>
                                          <p:spTgt spid="18"/>
                                        </p:tgtEl>
                                      </p:cBhvr>
                                      <p:to x="100000" y="60000"/>
                                    </p:animScale>
                                    <p:animScale>
                                      <p:cBhvr>
                                        <p:cTn id="78" dur="166" decel="50000">
                                          <p:stCondLst>
                                            <p:cond delay="676"/>
                                          </p:stCondLst>
                                        </p:cTn>
                                        <p:tgtEl>
                                          <p:spTgt spid="18"/>
                                        </p:tgtEl>
                                      </p:cBhvr>
                                      <p:to x="100000" y="100000"/>
                                    </p:animScale>
                                    <p:animScale>
                                      <p:cBhvr>
                                        <p:cTn id="79" dur="26">
                                          <p:stCondLst>
                                            <p:cond delay="1312"/>
                                          </p:stCondLst>
                                        </p:cTn>
                                        <p:tgtEl>
                                          <p:spTgt spid="18"/>
                                        </p:tgtEl>
                                      </p:cBhvr>
                                      <p:to x="100000" y="80000"/>
                                    </p:animScale>
                                    <p:animScale>
                                      <p:cBhvr>
                                        <p:cTn id="80" dur="166" decel="50000">
                                          <p:stCondLst>
                                            <p:cond delay="1338"/>
                                          </p:stCondLst>
                                        </p:cTn>
                                        <p:tgtEl>
                                          <p:spTgt spid="18"/>
                                        </p:tgtEl>
                                      </p:cBhvr>
                                      <p:to x="100000" y="100000"/>
                                    </p:animScale>
                                    <p:animScale>
                                      <p:cBhvr>
                                        <p:cTn id="81" dur="26">
                                          <p:stCondLst>
                                            <p:cond delay="1642"/>
                                          </p:stCondLst>
                                        </p:cTn>
                                        <p:tgtEl>
                                          <p:spTgt spid="18"/>
                                        </p:tgtEl>
                                      </p:cBhvr>
                                      <p:to x="100000" y="90000"/>
                                    </p:animScale>
                                    <p:animScale>
                                      <p:cBhvr>
                                        <p:cTn id="82" dur="166" decel="50000">
                                          <p:stCondLst>
                                            <p:cond delay="1668"/>
                                          </p:stCondLst>
                                        </p:cTn>
                                        <p:tgtEl>
                                          <p:spTgt spid="18"/>
                                        </p:tgtEl>
                                      </p:cBhvr>
                                      <p:to x="100000" y="100000"/>
                                    </p:animScale>
                                    <p:animScale>
                                      <p:cBhvr>
                                        <p:cTn id="83" dur="26">
                                          <p:stCondLst>
                                            <p:cond delay="1808"/>
                                          </p:stCondLst>
                                        </p:cTn>
                                        <p:tgtEl>
                                          <p:spTgt spid="18"/>
                                        </p:tgtEl>
                                      </p:cBhvr>
                                      <p:to x="100000" y="95000"/>
                                    </p:animScale>
                                    <p:animScale>
                                      <p:cBhvr>
                                        <p:cTn id="84" dur="166" decel="50000">
                                          <p:stCondLst>
                                            <p:cond delay="1834"/>
                                          </p:stCondLst>
                                        </p:cTn>
                                        <p:tgtEl>
                                          <p:spTgt spid="18"/>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80">
                                          <p:stCondLst>
                                            <p:cond delay="0"/>
                                          </p:stCondLst>
                                        </p:cTn>
                                        <p:tgtEl>
                                          <p:spTgt spid="22"/>
                                        </p:tgtEl>
                                      </p:cBhvr>
                                    </p:animEffect>
                                    <p:anim calcmode="lin" valueType="num">
                                      <p:cBhvr>
                                        <p:cTn id="8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3" dur="26">
                                          <p:stCondLst>
                                            <p:cond delay="650"/>
                                          </p:stCondLst>
                                        </p:cTn>
                                        <p:tgtEl>
                                          <p:spTgt spid="22"/>
                                        </p:tgtEl>
                                      </p:cBhvr>
                                      <p:to x="100000" y="60000"/>
                                    </p:animScale>
                                    <p:animScale>
                                      <p:cBhvr>
                                        <p:cTn id="94" dur="166" decel="50000">
                                          <p:stCondLst>
                                            <p:cond delay="676"/>
                                          </p:stCondLst>
                                        </p:cTn>
                                        <p:tgtEl>
                                          <p:spTgt spid="22"/>
                                        </p:tgtEl>
                                      </p:cBhvr>
                                      <p:to x="100000" y="100000"/>
                                    </p:animScale>
                                    <p:animScale>
                                      <p:cBhvr>
                                        <p:cTn id="95" dur="26">
                                          <p:stCondLst>
                                            <p:cond delay="1312"/>
                                          </p:stCondLst>
                                        </p:cTn>
                                        <p:tgtEl>
                                          <p:spTgt spid="22"/>
                                        </p:tgtEl>
                                      </p:cBhvr>
                                      <p:to x="100000" y="80000"/>
                                    </p:animScale>
                                    <p:animScale>
                                      <p:cBhvr>
                                        <p:cTn id="96" dur="166" decel="50000">
                                          <p:stCondLst>
                                            <p:cond delay="1338"/>
                                          </p:stCondLst>
                                        </p:cTn>
                                        <p:tgtEl>
                                          <p:spTgt spid="22"/>
                                        </p:tgtEl>
                                      </p:cBhvr>
                                      <p:to x="100000" y="100000"/>
                                    </p:animScale>
                                    <p:animScale>
                                      <p:cBhvr>
                                        <p:cTn id="97" dur="26">
                                          <p:stCondLst>
                                            <p:cond delay="1642"/>
                                          </p:stCondLst>
                                        </p:cTn>
                                        <p:tgtEl>
                                          <p:spTgt spid="22"/>
                                        </p:tgtEl>
                                      </p:cBhvr>
                                      <p:to x="100000" y="90000"/>
                                    </p:animScale>
                                    <p:animScale>
                                      <p:cBhvr>
                                        <p:cTn id="98" dur="166" decel="50000">
                                          <p:stCondLst>
                                            <p:cond delay="1668"/>
                                          </p:stCondLst>
                                        </p:cTn>
                                        <p:tgtEl>
                                          <p:spTgt spid="22"/>
                                        </p:tgtEl>
                                      </p:cBhvr>
                                      <p:to x="100000" y="100000"/>
                                    </p:animScale>
                                    <p:animScale>
                                      <p:cBhvr>
                                        <p:cTn id="99" dur="26">
                                          <p:stCondLst>
                                            <p:cond delay="1808"/>
                                          </p:stCondLst>
                                        </p:cTn>
                                        <p:tgtEl>
                                          <p:spTgt spid="22"/>
                                        </p:tgtEl>
                                      </p:cBhvr>
                                      <p:to x="100000" y="95000"/>
                                    </p:animScale>
                                    <p:animScale>
                                      <p:cBhvr>
                                        <p:cTn id="10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8" grpId="0"/>
      <p:bldP spid="19"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そこで今日は</a:t>
            </a:r>
          </a:p>
        </p:txBody>
      </p:sp>
      <p:sp>
        <p:nvSpPr>
          <p:cNvPr id="3" name="日付プレースホルダー 2"/>
          <p:cNvSpPr>
            <a:spLocks noGrp="1"/>
          </p:cNvSpPr>
          <p:nvPr>
            <p:ph type="dt" sz="half" idx="10"/>
          </p:nvPr>
        </p:nvSpPr>
        <p:spPr/>
        <p:txBody>
          <a:bodyPr/>
          <a:lstStyle/>
          <a:p>
            <a:fld id="{03474D93-51CB-4962-8F8E-B3E0435B8E2E}" type="datetime1">
              <a:rPr lang="ja-JP" altLang="en-US" smtClean="0"/>
              <a:pPr/>
              <a:t>2017/10/20</a:t>
            </a:fld>
            <a:endParaRPr lang="en-US" altLang="ja-JP" dirty="0"/>
          </a:p>
        </p:txBody>
      </p:sp>
      <p:sp>
        <p:nvSpPr>
          <p:cNvPr id="4" name="フッター プレースホルダー 3"/>
          <p:cNvSpPr>
            <a:spLocks noGrp="1"/>
          </p:cNvSpPr>
          <p:nvPr>
            <p:ph type="ftr" sz="quarter" idx="11"/>
          </p:nvPr>
        </p:nvSpPr>
        <p:spPr/>
        <p:txBody>
          <a:bodyPr/>
          <a:lstStyle/>
          <a:p>
            <a:r>
              <a:rPr lang="ja-JP" altLang="en-US"/>
              <a:t>長崎嚥下リハビリテーション研究会定例研修会</a:t>
            </a:r>
            <a:endParaRPr lang="en-US" altLang="ja-JP" dirty="0"/>
          </a:p>
        </p:txBody>
      </p:sp>
      <p:sp>
        <p:nvSpPr>
          <p:cNvPr id="5" name="スライド番号プレースホルダー 4"/>
          <p:cNvSpPr>
            <a:spLocks noGrp="1"/>
          </p:cNvSpPr>
          <p:nvPr>
            <p:ph type="sldNum" sz="quarter" idx="12"/>
          </p:nvPr>
        </p:nvSpPr>
        <p:spPr/>
        <p:txBody>
          <a:bodyPr/>
          <a:lstStyle/>
          <a:p>
            <a:fld id="{F49F01ED-581B-4AE8-AE8C-944D8F376957}" type="slidenum">
              <a:rPr lang="en-US" altLang="ja-JP" smtClean="0"/>
              <a:pPr/>
              <a:t>9</a:t>
            </a:fld>
            <a:endParaRPr lang="en-US" altLang="ja-JP"/>
          </a:p>
        </p:txBody>
      </p:sp>
      <p:sp>
        <p:nvSpPr>
          <p:cNvPr id="6" name="コンテンツ プレースホルダー 5"/>
          <p:cNvSpPr>
            <a:spLocks noGrp="1"/>
          </p:cNvSpPr>
          <p:nvPr>
            <p:ph sz="quarter" idx="1"/>
          </p:nvPr>
        </p:nvSpPr>
        <p:spPr/>
        <p:txBody>
          <a:bodyPr/>
          <a:lstStyle/>
          <a:p>
            <a:pPr marL="0" indent="0">
              <a:buNone/>
            </a:pPr>
            <a:r>
              <a:rPr kumimoji="1" lang="ja-JP" altLang="en-US" dirty="0"/>
              <a:t>食事形態や食事介助の工夫で、</a:t>
            </a:r>
            <a:endParaRPr kumimoji="1" lang="en-US" altLang="ja-JP" dirty="0"/>
          </a:p>
          <a:p>
            <a:pPr marL="0" indent="0">
              <a:buNone/>
            </a:pPr>
            <a:r>
              <a:rPr kumimoji="1" lang="ja-JP" altLang="en-US" dirty="0"/>
              <a:t>できるだけ、美味しく、楽しく</a:t>
            </a:r>
            <a:endParaRPr kumimoji="1" lang="en-US" altLang="ja-JP" dirty="0"/>
          </a:p>
          <a:p>
            <a:pPr marL="0" indent="0">
              <a:buNone/>
            </a:pPr>
            <a:r>
              <a:rPr lang="ja-JP" altLang="en-US" dirty="0"/>
              <a:t>食事を味わい続けていただくための方法について</a:t>
            </a:r>
            <a:endParaRPr lang="en-US" altLang="ja-JP" dirty="0"/>
          </a:p>
          <a:p>
            <a:pPr marL="0" indent="0">
              <a:buNone/>
            </a:pPr>
            <a:r>
              <a:rPr lang="ja-JP" altLang="en-US" dirty="0"/>
              <a:t>考えてみたいと思います。</a:t>
            </a:r>
            <a:endParaRPr kumimoji="1" lang="ja-JP" altLang="en-US" dirty="0"/>
          </a:p>
        </p:txBody>
      </p:sp>
    </p:spTree>
    <p:extLst>
      <p:ext uri="{BB962C8B-B14F-4D97-AF65-F5344CB8AC3E}">
        <p14:creationId xmlns:p14="http://schemas.microsoft.com/office/powerpoint/2010/main" val="65759098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和風織り目模様">
  <a:themeElements>
    <a:clrScheme name="和風織り目模様の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和風織り目模様のデザイン 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和風織り目模様の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和風織り目模様の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和風織り目模様の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和風織り目模様の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和風織り目模様の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和風織り目模様の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和風織り目模様の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和風織り目模様の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和風織り目模様のデザイン テンプレート">
  <a:themeElements>
    <a:clrScheme name="和風織り目模様の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和風織り目模様のデザイン 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和風織り目模様の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和風織り目模様の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和風織り目模様の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和風織り目模様の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和風織り目模様の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和風織り目模様の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和風織り目模様の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和風織り目模様の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和風織り目模様の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アー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和風織り目模様</Template>
  <TotalTime>6076</TotalTime>
  <Words>4274</Words>
  <Application>Microsoft Office PowerPoint</Application>
  <PresentationFormat>A4 210 x 297 mm</PresentationFormat>
  <Paragraphs>814</Paragraphs>
  <Slides>63</Slides>
  <Notes>36</Notes>
  <HiddenSlides>0</HiddenSlides>
  <MMClips>0</MMClips>
  <ScaleCrop>false</ScaleCrop>
  <HeadingPairs>
    <vt:vector size="8" baseType="variant">
      <vt:variant>
        <vt:lpstr>使用されているフォント</vt:lpstr>
      </vt:variant>
      <vt:variant>
        <vt:i4>11</vt:i4>
      </vt:variant>
      <vt:variant>
        <vt:lpstr>テーマ</vt:lpstr>
      </vt:variant>
      <vt:variant>
        <vt:i4>3</vt:i4>
      </vt:variant>
      <vt:variant>
        <vt:lpstr>埋め込まれた OLE サーバー</vt:lpstr>
      </vt:variant>
      <vt:variant>
        <vt:i4>1</vt:i4>
      </vt:variant>
      <vt:variant>
        <vt:lpstr>スライド タイトル</vt:lpstr>
      </vt:variant>
      <vt:variant>
        <vt:i4>63</vt:i4>
      </vt:variant>
    </vt:vector>
  </HeadingPairs>
  <TitlesOfParts>
    <vt:vector size="78" baseType="lpstr">
      <vt:lpstr>AR Pマーカー体E</vt:lpstr>
      <vt:lpstr>HGPｺﾞｼｯｸM</vt:lpstr>
      <vt:lpstr>HG明朝E</vt:lpstr>
      <vt:lpstr>ＭＳ Ｐゴシック</vt:lpstr>
      <vt:lpstr>Arial</vt:lpstr>
      <vt:lpstr>Bookman Old Style</vt:lpstr>
      <vt:lpstr>Calibri</vt:lpstr>
      <vt:lpstr>Gill Sans MT</vt:lpstr>
      <vt:lpstr>Impact</vt:lpstr>
      <vt:lpstr>Wingdings</vt:lpstr>
      <vt:lpstr>Wingdings 3</vt:lpstr>
      <vt:lpstr>和風織り目模様</vt:lpstr>
      <vt:lpstr>和風織り目模様のデザイン テンプレート</vt:lpstr>
      <vt:lpstr>アース</vt:lpstr>
      <vt:lpstr>グラフ</vt:lpstr>
      <vt:lpstr>嚥下障害患者さんへの食事介助　</vt:lpstr>
      <vt:lpstr>口から食べる意味</vt:lpstr>
      <vt:lpstr>咀嚼と脳血流量の変化</vt:lpstr>
      <vt:lpstr>咀嚼と知能の関係</vt:lpstr>
      <vt:lpstr>食事を楽しむということは</vt:lpstr>
      <vt:lpstr>しかし、加齢や障害が原因で 食べさせてもらえなくなることが・・・</vt:lpstr>
      <vt:lpstr>経管栄養になると</vt:lpstr>
      <vt:lpstr>口から食べることが難しい原因</vt:lpstr>
      <vt:lpstr>そこで今日は</vt:lpstr>
      <vt:lpstr>　　　　　飲み込みの運動</vt:lpstr>
      <vt:lpstr>どこの機能低下なのか、ターゲットを絞る</vt:lpstr>
      <vt:lpstr>認知症、嚥下失行、失語、高次脳機能障害などの場合</vt:lpstr>
      <vt:lpstr>上肢の運動機能、姿勢、視力、食器などに問題がある場合</vt:lpstr>
      <vt:lpstr>口腔機能に問題がある場合</vt:lpstr>
      <vt:lpstr>咽頭期に問題がある場合</vt:lpstr>
      <vt:lpstr>認知症、嚥下失行、失語、高次脳機能障害などの場合の対処法</vt:lpstr>
      <vt:lpstr>上肢の運動機能、姿勢、視力、食器などに問題がある場合の対処法</vt:lpstr>
      <vt:lpstr>口腔機能に問題がある場合の対処法</vt:lpstr>
      <vt:lpstr>咽頭期に問題がある場合の対処法</vt:lpstr>
      <vt:lpstr>食事前に再チェック</vt:lpstr>
      <vt:lpstr>今日取り上げる症例</vt:lpstr>
      <vt:lpstr>なぜ食事に時間がかかるのか、その原因は？</vt:lpstr>
      <vt:lpstr>問題点</vt:lpstr>
      <vt:lpstr>対処法</vt:lpstr>
      <vt:lpstr>問題点</vt:lpstr>
      <vt:lpstr>対処法</vt:lpstr>
      <vt:lpstr>対処法</vt:lpstr>
      <vt:lpstr>問題点</vt:lpstr>
      <vt:lpstr>対処法</vt:lpstr>
      <vt:lpstr>動きが止まる、食べようとしない</vt:lpstr>
      <vt:lpstr>ところが・・・</vt:lpstr>
      <vt:lpstr>その後の経過</vt:lpstr>
      <vt:lpstr>対処法</vt:lpstr>
      <vt:lpstr>評価検査の限界</vt:lpstr>
      <vt:lpstr>口腔期の問題なのか咽頭期の問題なのか</vt:lpstr>
      <vt:lpstr>口腔期の問題を咽頭期の問題と間違えると</vt:lpstr>
      <vt:lpstr>口腔の動きが悪い場合の主な対処法</vt:lpstr>
      <vt:lpstr>体幹を後方へ倒す際の注意点</vt:lpstr>
      <vt:lpstr>早食い、詰め込みの問題点</vt:lpstr>
      <vt:lpstr>誤嚥、窒息のリスクをどうやって軽減するのか</vt:lpstr>
      <vt:lpstr>症例５　問題点</vt:lpstr>
      <vt:lpstr>対処法</vt:lpstr>
      <vt:lpstr>症例６　問題点</vt:lpstr>
      <vt:lpstr>症例７　問題点</vt:lpstr>
      <vt:lpstr>代償法の決定</vt:lpstr>
      <vt:lpstr>咽頭期に障害がある場合の主な対処法</vt:lpstr>
      <vt:lpstr>なぜ「むせ」る？</vt:lpstr>
      <vt:lpstr>適切な食事形態　トロミについて</vt:lpstr>
      <vt:lpstr>増粘剤の物性 とろみ調整食品の添加量と粘度の関係</vt:lpstr>
      <vt:lpstr>適切な食事形態　ゼリーの選択について</vt:lpstr>
      <vt:lpstr>簡単嚥下調整食レシピ</vt:lpstr>
      <vt:lpstr>トロットロ酢の物</vt:lpstr>
      <vt:lpstr>手抜き白和え</vt:lpstr>
      <vt:lpstr>温泉たまごの野菜あんかけ</vt:lpstr>
      <vt:lpstr>やわらか鶏モモ肉のキウイソース煮込み</vt:lpstr>
      <vt:lpstr>レンジで作る茶わん蒸し</vt:lpstr>
      <vt:lpstr>とろろのみそ汁</vt:lpstr>
      <vt:lpstr>ふわふわ豆腐ハンバーグ</vt:lpstr>
      <vt:lpstr>お好み焼き風</vt:lpstr>
      <vt:lpstr>服薬の際の工夫</vt:lpstr>
      <vt:lpstr>食事前に口腔ケアを！</vt:lpstr>
      <vt:lpstr>情報の共有を</vt:lpstr>
      <vt:lpstr>口から食べるから元気になる！</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嚥下障害患者への食のアプローチ</dc:title>
  <dc:creator>fumiko iwai</dc:creator>
  <cp:lastModifiedBy>岩井冨美子</cp:lastModifiedBy>
  <cp:revision>447</cp:revision>
  <dcterms:created xsi:type="dcterms:W3CDTF">2009-05-14T09:52:32Z</dcterms:created>
  <dcterms:modified xsi:type="dcterms:W3CDTF">2017-10-20T02:48:02Z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TC010978201041</vt:lpwstr>
  </property>
</Properties>
</file>