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7" r:id="rId2"/>
    <p:sldId id="258" r:id="rId3"/>
    <p:sldId id="259" r:id="rId4"/>
    <p:sldId id="260" r:id="rId5"/>
    <p:sldId id="262" r:id="rId6"/>
    <p:sldId id="263" r:id="rId7"/>
    <p:sldId id="261" r:id="rId8"/>
    <p:sldId id="265" r:id="rId9"/>
    <p:sldId id="267" r:id="rId10"/>
    <p:sldId id="266" r:id="rId11"/>
    <p:sldId id="330" r:id="rId12"/>
    <p:sldId id="333" r:id="rId13"/>
    <p:sldId id="334" r:id="rId14"/>
    <p:sldId id="264" r:id="rId15"/>
    <p:sldId id="329" r:id="rId16"/>
    <p:sldId id="295" r:id="rId17"/>
    <p:sldId id="270" r:id="rId18"/>
    <p:sldId id="299" r:id="rId19"/>
    <p:sldId id="300" r:id="rId20"/>
    <p:sldId id="309" r:id="rId21"/>
    <p:sldId id="306" r:id="rId22"/>
    <p:sldId id="298" r:id="rId23"/>
    <p:sldId id="307" r:id="rId24"/>
    <p:sldId id="323" r:id="rId25"/>
    <p:sldId id="305" r:id="rId26"/>
    <p:sldId id="308" r:id="rId27"/>
    <p:sldId id="310" r:id="rId28"/>
    <p:sldId id="297" r:id="rId29"/>
    <p:sldId id="328" r:id="rId30"/>
    <p:sldId id="296" r:id="rId31"/>
    <p:sldId id="312" r:id="rId32"/>
    <p:sldId id="314" r:id="rId33"/>
    <p:sldId id="316" r:id="rId34"/>
    <p:sldId id="322" r:id="rId35"/>
    <p:sldId id="318" r:id="rId36"/>
    <p:sldId id="320" r:id="rId37"/>
    <p:sldId id="321" r:id="rId38"/>
    <p:sldId id="324" r:id="rId39"/>
    <p:sldId id="325" r:id="rId40"/>
    <p:sldId id="326" r:id="rId41"/>
    <p:sldId id="327" r:id="rId42"/>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0AA"/>
    <a:srgbClr val="F8F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424" autoAdjust="0"/>
  </p:normalViewPr>
  <p:slideViewPr>
    <p:cSldViewPr>
      <p:cViewPr varScale="1">
        <p:scale>
          <a:sx n="98" d="100"/>
          <a:sy n="98" d="100"/>
        </p:scale>
        <p:origin x="57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14982502187314E-2"/>
          <c:y val="9.2322759592368492E-2"/>
          <c:w val="0.91266469816272966"/>
          <c:h val="0.55586426097413077"/>
        </c:manualLayout>
      </c:layout>
      <c:lineChart>
        <c:grouping val="standard"/>
        <c:varyColors val="0"/>
        <c:ser>
          <c:idx val="0"/>
          <c:order val="0"/>
          <c:tx>
            <c:strRef>
              <c:f>'Sheet1 (2)'!$B$19</c:f>
              <c:strCache>
                <c:ptCount val="1"/>
                <c:pt idx="0">
                  <c:v>CRP(mg/dl)</c:v>
                </c:pt>
              </c:strCache>
            </c:strRef>
          </c:tx>
          <c:spPr>
            <a:ln w="63500">
              <a:solidFill>
                <a:schemeClr val="accent1"/>
              </a:solidFill>
            </a:ln>
          </c:spPr>
          <c:dLbls>
            <c:dLbl>
              <c:idx val="0"/>
              <c:layout>
                <c:manualLayout>
                  <c:x val="-1.0549633038497539E-2"/>
                  <c:y val="-3.75116652085156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9750128418934534E-3"/>
                  <c:y val="-2.825240594925633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(2)'!$C$2:$DG$2</c:f>
              <c:strCache>
                <c:ptCount val="109"/>
                <c:pt idx="0">
                  <c:v>1
病日 </c:v>
                </c:pt>
                <c:pt idx="4">
                  <c:v>4
病日</c:v>
                </c:pt>
                <c:pt idx="12">
                  <c:v>12
病日</c:v>
                </c:pt>
                <c:pt idx="15">
                  <c:v>15
病日</c:v>
                </c:pt>
                <c:pt idx="23">
                  <c:v>23
病日</c:v>
                </c:pt>
                <c:pt idx="28">
                  <c:v>28
病日</c:v>
                </c:pt>
                <c:pt idx="31">
                  <c:v>31
病日</c:v>
                </c:pt>
                <c:pt idx="39">
                  <c:v>38
病日</c:v>
                </c:pt>
                <c:pt idx="53">
                  <c:v>52
病日</c:v>
                </c:pt>
                <c:pt idx="64">
                  <c:v>63
病日</c:v>
                </c:pt>
                <c:pt idx="108">
                  <c:v>107
病日</c:v>
                </c:pt>
              </c:strCache>
            </c:strRef>
          </c:cat>
          <c:val>
            <c:numRef>
              <c:f>'Sheet1 (2)'!$C$19:$DG$19</c:f>
              <c:numCache>
                <c:formatCode>General</c:formatCode>
                <c:ptCount val="109"/>
                <c:pt idx="0">
                  <c:v>34.290000000000013</c:v>
                </c:pt>
                <c:pt idx="4">
                  <c:v>15.97</c:v>
                </c:pt>
                <c:pt idx="12">
                  <c:v>2.8</c:v>
                </c:pt>
                <c:pt idx="15">
                  <c:v>0.95000000000000062</c:v>
                </c:pt>
                <c:pt idx="23">
                  <c:v>0.56000000000000005</c:v>
                </c:pt>
                <c:pt idx="28">
                  <c:v>0.61000000000000065</c:v>
                </c:pt>
                <c:pt idx="31">
                  <c:v>4.4800000000000004</c:v>
                </c:pt>
                <c:pt idx="39">
                  <c:v>0.4</c:v>
                </c:pt>
                <c:pt idx="53">
                  <c:v>0.41000000000000031</c:v>
                </c:pt>
                <c:pt idx="64">
                  <c:v>0.19</c:v>
                </c:pt>
                <c:pt idx="108">
                  <c:v>1.46</c:v>
                </c:pt>
              </c:numCache>
            </c:numRef>
          </c:val>
          <c:smooth val="0"/>
        </c:ser>
        <c:dLbls>
          <c:showLegendKey val="0"/>
          <c:showVal val="0"/>
          <c:showCatName val="0"/>
          <c:showSerName val="0"/>
          <c:showPercent val="0"/>
          <c:showBubbleSize val="0"/>
        </c:dLbls>
        <c:marker val="1"/>
        <c:smooth val="0"/>
        <c:axId val="377675792"/>
        <c:axId val="377678144"/>
      </c:lineChart>
      <c:catAx>
        <c:axId val="377675792"/>
        <c:scaling>
          <c:orientation val="minMax"/>
        </c:scaling>
        <c:delete val="0"/>
        <c:axPos val="b"/>
        <c:numFmt formatCode="General" sourceLinked="1"/>
        <c:majorTickMark val="out"/>
        <c:minorTickMark val="none"/>
        <c:tickLblPos val="nextTo"/>
        <c:spPr>
          <a:ln w="12700" cmpd="sng">
            <a:solidFill>
              <a:schemeClr val="tx1"/>
            </a:solidFill>
          </a:ln>
        </c:spPr>
        <c:crossAx val="377678144"/>
        <c:crosses val="autoZero"/>
        <c:auto val="1"/>
        <c:lblAlgn val="ctr"/>
        <c:lblOffset val="100"/>
        <c:noMultiLvlLbl val="0"/>
      </c:catAx>
      <c:valAx>
        <c:axId val="377678144"/>
        <c:scaling>
          <c:orientation val="minMax"/>
        </c:scaling>
        <c:delete val="0"/>
        <c:axPos val="l"/>
        <c:majorGridlines>
          <c:spPr>
            <a:ln w="12700">
              <a:solidFill>
                <a:schemeClr val="tx1"/>
              </a:solidFill>
            </a:ln>
          </c:spPr>
        </c:majorGridlines>
        <c:numFmt formatCode="General" sourceLinked="1"/>
        <c:majorTickMark val="out"/>
        <c:minorTickMark val="none"/>
        <c:tickLblPos val="nextTo"/>
        <c:spPr>
          <a:ln w="12700">
            <a:solidFill>
              <a:schemeClr val="tx1"/>
            </a:solidFill>
          </a:ln>
        </c:spPr>
        <c:crossAx val="377675792"/>
        <c:crosses val="autoZero"/>
        <c:crossBetween val="between"/>
      </c:valAx>
    </c:plotArea>
    <c:plotVisOnly val="1"/>
    <c:dispBlanksAs val="span"/>
    <c:showDLblsOverMax val="0"/>
  </c:chart>
  <c:spPr>
    <a:noFill/>
  </c:spPr>
  <c:txPr>
    <a:bodyPr/>
    <a:lstStyle/>
    <a:p>
      <a:pPr>
        <a:defRPr>
          <a:solidFill>
            <a:schemeClr val="tx2">
              <a:lumMod val="75000"/>
            </a:schemeClr>
          </a:solidFill>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C18E7-DDE2-4D3A-8B73-10AEBE9E5C63}" type="doc">
      <dgm:prSet loTypeId="urn:microsoft.com/office/officeart/2005/8/layout/venn1" loCatId="relationship" qsTypeId="urn:microsoft.com/office/officeart/2005/8/quickstyle/simple1" qsCatId="simple" csTypeId="urn:microsoft.com/office/officeart/2005/8/colors/accent1_2" csCatId="accent1" phldr="1"/>
      <dgm:spPr/>
    </dgm:pt>
    <dgm:pt modelId="{F3E92BD7-F9F9-4A30-8299-BD1E4E4E64A5}">
      <dgm:prSet phldrT="[テキスト]"/>
      <dgm:spPr>
        <a:solidFill>
          <a:schemeClr val="tx2">
            <a:lumMod val="20000"/>
            <a:lumOff val="80000"/>
            <a:alpha val="50000"/>
          </a:schemeClr>
        </a:solidFill>
        <a:ln>
          <a:solidFill>
            <a:schemeClr val="tx1"/>
          </a:solidFill>
        </a:ln>
      </dgm:spPr>
      <dgm:t>
        <a:bodyPr/>
        <a:lstStyle/>
        <a:p>
          <a:endParaRPr kumimoji="1" lang="ja-JP" altLang="en-US" dirty="0"/>
        </a:p>
      </dgm:t>
    </dgm:pt>
    <dgm:pt modelId="{98C63AFF-6AEF-494F-B04C-F1111CF0AB3E}" type="parTrans" cxnId="{6DA975F6-8C8D-4B8D-B340-5FB3AB6A8DE0}">
      <dgm:prSet/>
      <dgm:spPr/>
      <dgm:t>
        <a:bodyPr/>
        <a:lstStyle/>
        <a:p>
          <a:endParaRPr kumimoji="1" lang="ja-JP" altLang="en-US"/>
        </a:p>
      </dgm:t>
    </dgm:pt>
    <dgm:pt modelId="{77D48C21-C811-4125-8AD5-4CA5DF1E10F5}" type="sibTrans" cxnId="{6DA975F6-8C8D-4B8D-B340-5FB3AB6A8DE0}">
      <dgm:prSet/>
      <dgm:spPr/>
      <dgm:t>
        <a:bodyPr/>
        <a:lstStyle/>
        <a:p>
          <a:endParaRPr kumimoji="1" lang="ja-JP" altLang="en-US"/>
        </a:p>
      </dgm:t>
    </dgm:pt>
    <dgm:pt modelId="{31CCE725-EB78-44A0-84A7-619437CC70A8}">
      <dgm:prSet phldrT="[テキスト]"/>
      <dgm:spPr>
        <a:solidFill>
          <a:schemeClr val="accent2">
            <a:lumMod val="20000"/>
            <a:lumOff val="80000"/>
            <a:alpha val="50000"/>
          </a:schemeClr>
        </a:solidFill>
        <a:ln>
          <a:solidFill>
            <a:schemeClr val="tx1"/>
          </a:solidFill>
        </a:ln>
      </dgm:spPr>
      <dgm:t>
        <a:bodyPr/>
        <a:lstStyle/>
        <a:p>
          <a:endParaRPr kumimoji="1" lang="ja-JP" altLang="en-US" dirty="0"/>
        </a:p>
      </dgm:t>
    </dgm:pt>
    <dgm:pt modelId="{57E04E69-9C14-43D9-8F67-4AB3E49A2B92}" type="parTrans" cxnId="{110FF3A5-A33D-4600-BD65-F00DA025D914}">
      <dgm:prSet/>
      <dgm:spPr/>
      <dgm:t>
        <a:bodyPr/>
        <a:lstStyle/>
        <a:p>
          <a:endParaRPr kumimoji="1" lang="ja-JP" altLang="en-US"/>
        </a:p>
      </dgm:t>
    </dgm:pt>
    <dgm:pt modelId="{BE5C83A4-6D3C-4F38-B68C-DA1C17C1132D}" type="sibTrans" cxnId="{110FF3A5-A33D-4600-BD65-F00DA025D914}">
      <dgm:prSet/>
      <dgm:spPr/>
      <dgm:t>
        <a:bodyPr/>
        <a:lstStyle/>
        <a:p>
          <a:endParaRPr kumimoji="1" lang="ja-JP" altLang="en-US"/>
        </a:p>
      </dgm:t>
    </dgm:pt>
    <dgm:pt modelId="{A50ABDFA-2BD4-41AE-BD88-953CC4B1CD09}" type="pres">
      <dgm:prSet presAssocID="{518C18E7-DDE2-4D3A-8B73-10AEBE9E5C63}" presName="compositeShape" presStyleCnt="0">
        <dgm:presLayoutVars>
          <dgm:chMax val="7"/>
          <dgm:dir/>
          <dgm:resizeHandles val="exact"/>
        </dgm:presLayoutVars>
      </dgm:prSet>
      <dgm:spPr/>
    </dgm:pt>
    <dgm:pt modelId="{89418959-BF27-4ECF-9A1D-D733DA469366}" type="pres">
      <dgm:prSet presAssocID="{F3E92BD7-F9F9-4A30-8299-BD1E4E4E64A5}" presName="circ1" presStyleLbl="vennNode1" presStyleIdx="0" presStyleCnt="2" custScaleX="104517" custScaleY="92616"/>
      <dgm:spPr/>
      <dgm:t>
        <a:bodyPr/>
        <a:lstStyle/>
        <a:p>
          <a:endParaRPr kumimoji="1" lang="ja-JP" altLang="en-US"/>
        </a:p>
      </dgm:t>
    </dgm:pt>
    <dgm:pt modelId="{0641C37B-BD23-4041-A175-D196D18C1149}" type="pres">
      <dgm:prSet presAssocID="{F3E92BD7-F9F9-4A30-8299-BD1E4E4E64A5}" presName="circ1Tx" presStyleLbl="revTx" presStyleIdx="0" presStyleCnt="0">
        <dgm:presLayoutVars>
          <dgm:chMax val="0"/>
          <dgm:chPref val="0"/>
          <dgm:bulletEnabled val="1"/>
        </dgm:presLayoutVars>
      </dgm:prSet>
      <dgm:spPr/>
      <dgm:t>
        <a:bodyPr/>
        <a:lstStyle/>
        <a:p>
          <a:endParaRPr kumimoji="1" lang="ja-JP" altLang="en-US"/>
        </a:p>
      </dgm:t>
    </dgm:pt>
    <dgm:pt modelId="{1E1A1661-84F0-4128-9273-0FD15DB3B715}" type="pres">
      <dgm:prSet presAssocID="{31CCE725-EB78-44A0-84A7-619437CC70A8}" presName="circ2" presStyleLbl="vennNode1" presStyleIdx="1" presStyleCnt="2" custScaleX="107232" custScaleY="92616"/>
      <dgm:spPr/>
      <dgm:t>
        <a:bodyPr/>
        <a:lstStyle/>
        <a:p>
          <a:endParaRPr kumimoji="1" lang="ja-JP" altLang="en-US"/>
        </a:p>
      </dgm:t>
    </dgm:pt>
    <dgm:pt modelId="{AE36CF42-DE61-4A3B-ABDF-FBE4BBB2ECFE}" type="pres">
      <dgm:prSet presAssocID="{31CCE725-EB78-44A0-84A7-619437CC70A8}" presName="circ2Tx" presStyleLbl="revTx" presStyleIdx="0" presStyleCnt="0">
        <dgm:presLayoutVars>
          <dgm:chMax val="0"/>
          <dgm:chPref val="0"/>
          <dgm:bulletEnabled val="1"/>
        </dgm:presLayoutVars>
      </dgm:prSet>
      <dgm:spPr/>
      <dgm:t>
        <a:bodyPr/>
        <a:lstStyle/>
        <a:p>
          <a:endParaRPr kumimoji="1" lang="ja-JP" altLang="en-US"/>
        </a:p>
      </dgm:t>
    </dgm:pt>
  </dgm:ptLst>
  <dgm:cxnLst>
    <dgm:cxn modelId="{D82F4612-1D4D-49A7-9803-0001954FD7C9}" type="presOf" srcId="{518C18E7-DDE2-4D3A-8B73-10AEBE9E5C63}" destId="{A50ABDFA-2BD4-41AE-BD88-953CC4B1CD09}" srcOrd="0" destOrd="0" presId="urn:microsoft.com/office/officeart/2005/8/layout/venn1"/>
    <dgm:cxn modelId="{6DA975F6-8C8D-4B8D-B340-5FB3AB6A8DE0}" srcId="{518C18E7-DDE2-4D3A-8B73-10AEBE9E5C63}" destId="{F3E92BD7-F9F9-4A30-8299-BD1E4E4E64A5}" srcOrd="0" destOrd="0" parTransId="{98C63AFF-6AEF-494F-B04C-F1111CF0AB3E}" sibTransId="{77D48C21-C811-4125-8AD5-4CA5DF1E10F5}"/>
    <dgm:cxn modelId="{92FAF69F-5104-4925-A519-4DB5764B8689}" type="presOf" srcId="{F3E92BD7-F9F9-4A30-8299-BD1E4E4E64A5}" destId="{89418959-BF27-4ECF-9A1D-D733DA469366}" srcOrd="0" destOrd="0" presId="urn:microsoft.com/office/officeart/2005/8/layout/venn1"/>
    <dgm:cxn modelId="{110FF3A5-A33D-4600-BD65-F00DA025D914}" srcId="{518C18E7-DDE2-4D3A-8B73-10AEBE9E5C63}" destId="{31CCE725-EB78-44A0-84A7-619437CC70A8}" srcOrd="1" destOrd="0" parTransId="{57E04E69-9C14-43D9-8F67-4AB3E49A2B92}" sibTransId="{BE5C83A4-6D3C-4F38-B68C-DA1C17C1132D}"/>
    <dgm:cxn modelId="{11C76D05-FA1F-4CD3-894B-EABDFD816D21}" type="presOf" srcId="{F3E92BD7-F9F9-4A30-8299-BD1E4E4E64A5}" destId="{0641C37B-BD23-4041-A175-D196D18C1149}" srcOrd="1" destOrd="0" presId="urn:microsoft.com/office/officeart/2005/8/layout/venn1"/>
    <dgm:cxn modelId="{D1DCFD0F-FB1B-48E8-B392-2D7CE025E16F}" type="presOf" srcId="{31CCE725-EB78-44A0-84A7-619437CC70A8}" destId="{AE36CF42-DE61-4A3B-ABDF-FBE4BBB2ECFE}" srcOrd="1" destOrd="0" presId="urn:microsoft.com/office/officeart/2005/8/layout/venn1"/>
    <dgm:cxn modelId="{9FF395D8-DE6D-4FDB-86BF-CFDD9EA80795}" type="presOf" srcId="{31CCE725-EB78-44A0-84A7-619437CC70A8}" destId="{1E1A1661-84F0-4128-9273-0FD15DB3B715}" srcOrd="0" destOrd="0" presId="urn:microsoft.com/office/officeart/2005/8/layout/venn1"/>
    <dgm:cxn modelId="{6AAB5F32-3CB6-402A-88DB-6D8B89C656A2}" type="presParOf" srcId="{A50ABDFA-2BD4-41AE-BD88-953CC4B1CD09}" destId="{89418959-BF27-4ECF-9A1D-D733DA469366}" srcOrd="0" destOrd="0" presId="urn:microsoft.com/office/officeart/2005/8/layout/venn1"/>
    <dgm:cxn modelId="{B84A4DEC-F9D8-4C2A-8738-6B3F877B54FD}" type="presParOf" srcId="{A50ABDFA-2BD4-41AE-BD88-953CC4B1CD09}" destId="{0641C37B-BD23-4041-A175-D196D18C1149}" srcOrd="1" destOrd="0" presId="urn:microsoft.com/office/officeart/2005/8/layout/venn1"/>
    <dgm:cxn modelId="{D27A3540-A525-40C2-BB1B-49E3EFDDE64E}" type="presParOf" srcId="{A50ABDFA-2BD4-41AE-BD88-953CC4B1CD09}" destId="{1E1A1661-84F0-4128-9273-0FD15DB3B715}" srcOrd="2" destOrd="0" presId="urn:microsoft.com/office/officeart/2005/8/layout/venn1"/>
    <dgm:cxn modelId="{1F6D35D2-6394-4287-B368-94C854B01420}" type="presParOf" srcId="{A50ABDFA-2BD4-41AE-BD88-953CC4B1CD09}" destId="{AE36CF42-DE61-4A3B-ABDF-FBE4BBB2ECF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76CF7C-D381-4519-A708-11B980A8466C}" type="datetimeFigureOut">
              <a:rPr kumimoji="1" lang="ja-JP" altLang="en-US" smtClean="0"/>
              <a:t>2017/11/10</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CC9773-D4B2-4B2A-962E-7DBABAFCFE33}" type="slidenum">
              <a:rPr kumimoji="1" lang="ja-JP" altLang="en-US" smtClean="0"/>
              <a:t>‹#›</a:t>
            </a:fld>
            <a:endParaRPr kumimoji="1" lang="ja-JP" altLang="en-US"/>
          </a:p>
        </p:txBody>
      </p:sp>
    </p:spTree>
    <p:extLst>
      <p:ext uri="{BB962C8B-B14F-4D97-AF65-F5344CB8AC3E}">
        <p14:creationId xmlns:p14="http://schemas.microsoft.com/office/powerpoint/2010/main" val="2164189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860954-32BA-40EB-8E27-F73E8CA0055B}" type="datetimeFigureOut">
              <a:rPr kumimoji="1" lang="ja-JP" altLang="en-US" smtClean="0"/>
              <a:pPr/>
              <a:t>2017/11/10</a:t>
            </a:fld>
            <a:endParaRPr kumimoji="1" lang="ja-JP" altLang="en-US"/>
          </a:p>
        </p:txBody>
      </p:sp>
      <p:sp>
        <p:nvSpPr>
          <p:cNvPr id="4" name="スライド イメージ プレースホル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2C7CC-F1E7-457D-864E-E0D63679ECC6}" type="slidenum">
              <a:rPr kumimoji="1" lang="ja-JP" altLang="en-US" smtClean="0"/>
              <a:pPr/>
              <a:t>‹#›</a:t>
            </a:fld>
            <a:endParaRPr kumimoji="1" lang="ja-JP" altLang="en-US"/>
          </a:p>
        </p:txBody>
      </p:sp>
    </p:spTree>
    <p:extLst>
      <p:ext uri="{BB962C8B-B14F-4D97-AF65-F5344CB8AC3E}">
        <p14:creationId xmlns:p14="http://schemas.microsoft.com/office/powerpoint/2010/main" val="39411272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宜しくお願いします、長崎あじさい病院で作業療法士をしております西と申します。</a:t>
            </a:r>
            <a:endParaRPr kumimoji="1" lang="en-US" altLang="ja-JP" dirty="0" smtClean="0"/>
          </a:p>
          <a:p>
            <a:r>
              <a:rPr kumimoji="1" lang="ja-JP" altLang="en-US" dirty="0" smtClean="0"/>
              <a:t>作業療法と摂食嚥下に関して発表させていただきたいと思います。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a:t>
            </a:fld>
            <a:endParaRPr kumimoji="1" lang="ja-JP" altLang="en-US" dirty="0"/>
          </a:p>
        </p:txBody>
      </p:sp>
    </p:spTree>
    <p:extLst>
      <p:ext uri="{BB962C8B-B14F-4D97-AF65-F5344CB8AC3E}">
        <p14:creationId xmlns:p14="http://schemas.microsoft.com/office/powerpoint/2010/main" val="286537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摂食嚥下に関わる身体機能評価項目です。</a:t>
            </a:r>
            <a:endParaRPr kumimoji="1" lang="en-US" altLang="ja-JP" dirty="0" smtClean="0"/>
          </a:p>
          <a:p>
            <a:r>
              <a:rPr kumimoji="1" lang="ja-JP" altLang="en-US" dirty="0" smtClean="0"/>
              <a:t>対象者の既往歴などに応じて必要な評価項目は増減します。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10</a:t>
            </a:fld>
            <a:endParaRPr kumimoji="1" lang="ja-JP" altLang="en-US"/>
          </a:p>
        </p:txBody>
      </p:sp>
    </p:spTree>
    <p:extLst>
      <p:ext uri="{BB962C8B-B14F-4D97-AF65-F5344CB8AC3E}">
        <p14:creationId xmlns:p14="http://schemas.microsoft.com/office/powerpoint/2010/main" val="231148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１つ目のパターン、車椅子座位や椅子座位における基本的な食事姿勢を示した図です。ポイントは</a:t>
            </a:r>
            <a:r>
              <a:rPr kumimoji="1" lang="en-US" altLang="ja-JP" dirty="0" smtClean="0"/>
              <a:t>6</a:t>
            </a:r>
            <a:r>
              <a:rPr kumimoji="1" lang="ja-JP" altLang="en-US" dirty="0" smtClean="0"/>
              <a:t>点と考えます。</a:t>
            </a:r>
            <a:endParaRPr kumimoji="1" lang="en-US" altLang="ja-JP" dirty="0" smtClean="0"/>
          </a:p>
          <a:p>
            <a:r>
              <a:rPr kumimoji="1" lang="ja-JP" altLang="en-US" dirty="0" smtClean="0"/>
              <a:t>①頚部や体幹は食事に向かうように軽度屈曲位を取ることが必要です。頚部進展した状態では誤嚥の危険が増しますし、体幹</a:t>
            </a:r>
            <a:endParaRPr kumimoji="1" lang="en-US" altLang="ja-JP" dirty="0" smtClean="0"/>
          </a:p>
          <a:p>
            <a:r>
              <a:rPr kumimoji="1" lang="ja-JP" altLang="en-US" dirty="0" smtClean="0"/>
              <a:t>が屈曲していないと、机の上の食事も見えないこともあるので、自力摂取も困難となります。</a:t>
            </a:r>
            <a:endParaRPr kumimoji="1" lang="en-US" altLang="ja-JP" dirty="0" smtClean="0"/>
          </a:p>
          <a:p>
            <a:r>
              <a:rPr kumimoji="1" lang="ja-JP" altLang="en-US" dirty="0" smtClean="0"/>
              <a:t>②肘を机やまくらなどで支え上肢の重さを支えることです。座位の崩れを防ぎ上肢の操作性も向上します。</a:t>
            </a:r>
            <a:endParaRPr kumimoji="1" lang="en-US" altLang="ja-JP" dirty="0" smtClean="0"/>
          </a:p>
          <a:p>
            <a:r>
              <a:rPr kumimoji="1" lang="ja-JP" altLang="en-US" dirty="0" smtClean="0"/>
              <a:t>③机と体幹は拳一つ分程度隙間を開けます。くっつきすぎないように注意します。</a:t>
            </a:r>
            <a:endParaRPr kumimoji="1" lang="en-US" altLang="ja-JP" dirty="0" smtClean="0"/>
          </a:p>
          <a:p>
            <a:r>
              <a:rPr kumimoji="1" lang="ja-JP" altLang="en-US" dirty="0" smtClean="0"/>
              <a:t>④骨盤は軽度前傾位にします。座位の安定を図ります。</a:t>
            </a:r>
            <a:endParaRPr kumimoji="1" lang="en-US" altLang="ja-JP" dirty="0" smtClean="0"/>
          </a:p>
          <a:p>
            <a:r>
              <a:rPr kumimoji="1" lang="ja-JP" altLang="en-US" dirty="0" smtClean="0"/>
              <a:t>⑤股関節、膝関節は</a:t>
            </a:r>
            <a:r>
              <a:rPr kumimoji="1" lang="en-US" altLang="ja-JP" dirty="0" smtClean="0"/>
              <a:t>90°</a:t>
            </a:r>
            <a:r>
              <a:rPr kumimoji="1" lang="ja-JP" altLang="en-US" dirty="0" smtClean="0"/>
              <a:t>に調整します。</a:t>
            </a:r>
            <a:endParaRPr kumimoji="1" lang="en-US" altLang="ja-JP" dirty="0" smtClean="0"/>
          </a:p>
          <a:p>
            <a:r>
              <a:rPr kumimoji="1" lang="ja-JP" altLang="en-US" dirty="0" smtClean="0"/>
              <a:t>⑥足底は床につけます。座面が高すぎる場合には足台を入れるなど工夫が必要です。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11</a:t>
            </a:fld>
            <a:endParaRPr kumimoji="1" lang="ja-JP" altLang="en-US"/>
          </a:p>
        </p:txBody>
      </p:sp>
    </p:spTree>
    <p:extLst>
      <p:ext uri="{BB962C8B-B14F-4D97-AF65-F5344CB8AC3E}">
        <p14:creationId xmlns:p14="http://schemas.microsoft.com/office/powerpoint/2010/main" val="206204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２つめのパターン、ギャッジアップ座位姿勢のセッティングでの注意点です。ポイントは</a:t>
            </a:r>
            <a:r>
              <a:rPr kumimoji="1" lang="en-US" altLang="ja-JP" dirty="0" smtClean="0"/>
              <a:t>4</a:t>
            </a:r>
            <a:r>
              <a:rPr kumimoji="1" lang="ja-JP" altLang="en-US" dirty="0" smtClean="0"/>
              <a:t>つと考えます。</a:t>
            </a:r>
            <a:endParaRPr kumimoji="1" lang="en-US" altLang="ja-JP" dirty="0" smtClean="0"/>
          </a:p>
          <a:p>
            <a:r>
              <a:rPr kumimoji="1" lang="ja-JP" altLang="en-US" dirty="0" smtClean="0"/>
              <a:t>①頚部は軽度屈曲位にする。目安は胸郭と顎の間が４横指程度となります。</a:t>
            </a:r>
            <a:endParaRPr kumimoji="1" lang="en-US" altLang="ja-JP" dirty="0" smtClean="0"/>
          </a:p>
          <a:p>
            <a:r>
              <a:rPr kumimoji="1" lang="ja-JP" altLang="en-US" dirty="0" smtClean="0"/>
              <a:t>②股関節と膝関節は軽度屈曲位にします。図のようにクッションなどをいれて調整をします。</a:t>
            </a:r>
            <a:endParaRPr kumimoji="1" lang="en-US" altLang="ja-JP" dirty="0" smtClean="0"/>
          </a:p>
          <a:p>
            <a:r>
              <a:rPr kumimoji="1" lang="ja-JP" altLang="en-US" dirty="0" smtClean="0"/>
              <a:t>③上肢の支えと足関節を背屈し足底接地を確実に行います。図のように足底と上腕から前腕まで支えます。</a:t>
            </a:r>
            <a:endParaRPr kumimoji="1" lang="en-US" altLang="ja-JP" dirty="0" smtClean="0"/>
          </a:p>
          <a:p>
            <a:r>
              <a:rPr kumimoji="1" lang="ja-JP" altLang="en-US" dirty="0" smtClean="0"/>
              <a:t>④足関節は軽度屈曲位を保つ</a:t>
            </a:r>
            <a:endParaRPr kumimoji="1" lang="en-US" altLang="ja-JP" dirty="0" smtClean="0"/>
          </a:p>
          <a:p>
            <a:r>
              <a:rPr kumimoji="1" lang="ja-JP" altLang="en-US" dirty="0" smtClean="0"/>
              <a:t>以上の４点を注意して行っております。広い範囲で支えるようにクッションを敷き詰めることで一か所に負担がかからないようにできます。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12</a:t>
            </a:fld>
            <a:endParaRPr kumimoji="1" lang="ja-JP" altLang="en-US"/>
          </a:p>
        </p:txBody>
      </p:sp>
    </p:spTree>
    <p:extLst>
      <p:ext uri="{BB962C8B-B14F-4D97-AF65-F5344CB8AC3E}">
        <p14:creationId xmlns:p14="http://schemas.microsoft.com/office/powerpoint/2010/main" val="3014829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３つ目のパターンとしてリクライニング車椅子座位があります。バックサポートが倒れるタイプには大きく分けて</a:t>
            </a:r>
            <a:endParaRPr kumimoji="1" lang="en-US" altLang="ja-JP" dirty="0" smtClean="0"/>
          </a:p>
          <a:p>
            <a:r>
              <a:rPr kumimoji="1" lang="ja-JP" altLang="en-US" dirty="0" smtClean="0"/>
              <a:t>２つあります。左のリクライニング車椅子と右のティルトリクライニング車椅子です。</a:t>
            </a:r>
            <a:endParaRPr kumimoji="1" lang="en-US" altLang="ja-JP" dirty="0" smtClean="0"/>
          </a:p>
          <a:p>
            <a:r>
              <a:rPr kumimoji="1" lang="ja-JP" altLang="en-US" dirty="0" smtClean="0"/>
              <a:t>バックサポートだけ倒れていくリクライニングタイプでは矢印のように前方にずれが生じてしまい、結果として頚部が伸展しやすくなってしまいます。</a:t>
            </a:r>
            <a:endParaRPr kumimoji="1" lang="en-US" altLang="ja-JP" dirty="0" smtClean="0"/>
          </a:p>
          <a:p>
            <a:r>
              <a:rPr kumimoji="1" lang="ja-JP" altLang="en-US" dirty="0" smtClean="0"/>
              <a:t>ティルトリクライニングタイプであれば、股関節・膝関節の角度を変えずにバックサポートを倒すことができます。また、ヘッドサポートが独立して角度</a:t>
            </a:r>
            <a:endParaRPr kumimoji="1" lang="en-US" altLang="ja-JP" dirty="0" smtClean="0"/>
          </a:p>
          <a:p>
            <a:r>
              <a:rPr kumimoji="1" lang="ja-JP" altLang="en-US" dirty="0" smtClean="0"/>
              <a:t>調整ができるので、頚部の伸展も防止することが出来ます。リクライニング車椅子でもクッションなどを使用してできるだけ前滑りを予防することが</a:t>
            </a:r>
            <a:endParaRPr kumimoji="1" lang="en-US" altLang="ja-JP" dirty="0" smtClean="0"/>
          </a:p>
          <a:p>
            <a:r>
              <a:rPr kumimoji="1" lang="ja-JP" altLang="en-US" dirty="0" smtClean="0"/>
              <a:t>必要です。その他のポイントは今までの２パターンと同じで、頚部は屈曲位、上肢の支えクッションを入れる、足底を設置するなどに注意します。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13</a:t>
            </a:fld>
            <a:endParaRPr kumimoji="1" lang="ja-JP" altLang="en-US"/>
          </a:p>
        </p:txBody>
      </p:sp>
    </p:spTree>
    <p:extLst>
      <p:ext uri="{BB962C8B-B14F-4D97-AF65-F5344CB8AC3E}">
        <p14:creationId xmlns:p14="http://schemas.microsoft.com/office/powerpoint/2010/main" val="1615959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精神機能・高次脳機能の主な評価項目です。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14</a:t>
            </a:fld>
            <a:endParaRPr kumimoji="1" lang="ja-JP" altLang="en-US"/>
          </a:p>
        </p:txBody>
      </p:sp>
    </p:spTree>
    <p:extLst>
      <p:ext uri="{BB962C8B-B14F-4D97-AF65-F5344CB8AC3E}">
        <p14:creationId xmlns:p14="http://schemas.microsoft.com/office/powerpoint/2010/main" val="2367551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嚥下調整食分類</a:t>
            </a:r>
            <a:r>
              <a:rPr kumimoji="1" lang="en-US" altLang="ja-JP" dirty="0" smtClean="0"/>
              <a:t>2013</a:t>
            </a:r>
            <a:r>
              <a:rPr kumimoji="1" lang="ja-JP" altLang="en-US" dirty="0" smtClean="0"/>
              <a:t>です。嚥下可能な食形態によって食器の選択を行う。</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15</a:t>
            </a:fld>
            <a:endParaRPr kumimoji="1" lang="ja-JP" altLang="en-US"/>
          </a:p>
        </p:txBody>
      </p:sp>
    </p:spTree>
    <p:extLst>
      <p:ext uri="{BB962C8B-B14F-4D97-AF65-F5344CB8AC3E}">
        <p14:creationId xmlns:p14="http://schemas.microsoft.com/office/powerpoint/2010/main" val="352644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この図は</a:t>
            </a:r>
            <a:r>
              <a:rPr kumimoji="1" lang="en-US" altLang="ja-JP" dirty="0" smtClean="0"/>
              <a:t>ICF</a:t>
            </a:r>
            <a:r>
              <a:rPr kumimoji="1" lang="ja-JP" altLang="en-US" dirty="0" smtClean="0"/>
              <a:t>と呼ばれるモデルです。</a:t>
            </a:r>
            <a:endParaRPr kumimoji="1" lang="en-US" altLang="ja-JP" dirty="0" smtClean="0"/>
          </a:p>
          <a:p>
            <a:r>
              <a:rPr kumimoji="1" lang="ja-JP" altLang="en-US" dirty="0" smtClean="0"/>
              <a:t>先ほどの評価項目などのスケールを用いて身体機能・精神機能評価を行った後に</a:t>
            </a:r>
            <a:r>
              <a:rPr kumimoji="1" lang="en-US" altLang="ja-JP" dirty="0" smtClean="0"/>
              <a:t>ICF</a:t>
            </a:r>
            <a:r>
              <a:rPr kumimoji="1" lang="ja-JP" altLang="en-US" dirty="0" smtClean="0"/>
              <a:t>モデルを使用して全体像の把握を行います。</a:t>
            </a:r>
            <a:endParaRPr kumimoji="1" lang="en-US" altLang="ja-JP" dirty="0" smtClean="0"/>
          </a:p>
          <a:p>
            <a:r>
              <a:rPr kumimoji="1" lang="ja-JP" altLang="en-US" dirty="0" smtClean="0"/>
              <a:t>個人を形成しているそれぞれの因子に関して、ポジティブな点・ネガティブな点を挙げていきます。</a:t>
            </a:r>
            <a:endParaRPr kumimoji="1" lang="en-US" altLang="ja-JP" dirty="0" smtClean="0"/>
          </a:p>
          <a:p>
            <a:r>
              <a:rPr kumimoji="1" lang="ja-JP" altLang="en-US" dirty="0" smtClean="0"/>
              <a:t>以前用いられていた</a:t>
            </a:r>
            <a:r>
              <a:rPr kumimoji="1" lang="en-US" altLang="ja-JP" dirty="0" smtClean="0"/>
              <a:t>ICIDH</a:t>
            </a:r>
            <a:r>
              <a:rPr kumimoji="1" lang="ja-JP" altLang="en-US" dirty="0" smtClean="0"/>
              <a:t>モデルでは問題点のみを挙げてその方を評価しておりましたが、</a:t>
            </a:r>
            <a:r>
              <a:rPr kumimoji="1" lang="en-US" altLang="ja-JP" dirty="0" smtClean="0"/>
              <a:t>ICF</a:t>
            </a:r>
            <a:r>
              <a:rPr kumimoji="1" lang="ja-JP" altLang="en-US" dirty="0" smtClean="0"/>
              <a:t>ではいい点も挙げていきます。</a:t>
            </a:r>
            <a:endParaRPr kumimoji="1" lang="en-US" altLang="ja-JP" dirty="0" smtClean="0"/>
          </a:p>
          <a:p>
            <a:r>
              <a:rPr kumimoji="1" lang="ja-JP" altLang="en-US" dirty="0" smtClean="0"/>
              <a:t>また、現在の生活環境やいままでの成育歴なども対象者を形成している要素として重要ととらえており、その点も</a:t>
            </a:r>
            <a:r>
              <a:rPr kumimoji="1" lang="en-US" altLang="ja-JP" dirty="0" smtClean="0"/>
              <a:t>ICIDH</a:t>
            </a:r>
            <a:r>
              <a:rPr kumimoji="1" lang="ja-JP" altLang="en-US" dirty="0" smtClean="0"/>
              <a:t>とおおきく違うところです。</a:t>
            </a:r>
            <a:endParaRPr kumimoji="1" lang="en-US" altLang="ja-JP" dirty="0" smtClean="0"/>
          </a:p>
          <a:p>
            <a:r>
              <a:rPr kumimoji="1" lang="ja-JP" altLang="en-US" dirty="0" smtClean="0"/>
              <a:t>良い点も評価しておくことで、機能訓練では獲得できない能力を代償するための手段を考える際などに有効となります。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16</a:t>
            </a:fld>
            <a:endParaRPr kumimoji="1" lang="ja-JP" altLang="en-US"/>
          </a:p>
        </p:txBody>
      </p:sp>
    </p:spTree>
    <p:extLst>
      <p:ext uri="{BB962C8B-B14F-4D97-AF65-F5344CB8AC3E}">
        <p14:creationId xmlns:p14="http://schemas.microsoft.com/office/powerpoint/2010/main" val="209080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日本作業療法士協会のホームページで紹介されている自助具活用の実例です。</a:t>
            </a:r>
            <a:endParaRPr kumimoji="1" lang="en-US" altLang="ja-JP" dirty="0" smtClean="0"/>
          </a:p>
          <a:p>
            <a:r>
              <a:rPr kumimoji="1" lang="ja-JP" altLang="en-US" dirty="0" smtClean="0"/>
              <a:t>頚髄損傷となった方が再び「ラーメンを箸で食べたい」ということで自助具の作成を行ったとのことです。</a:t>
            </a:r>
            <a:endParaRPr kumimoji="1" lang="en-US" altLang="ja-JP" dirty="0" smtClean="0"/>
          </a:p>
          <a:p>
            <a:r>
              <a:rPr kumimoji="1" lang="ja-JP" altLang="en-US" dirty="0" smtClean="0"/>
              <a:t>手首の背屈までの機能が維持されていたとのことでしたので、テノデーシスアクションを利用し手首の背屈に伴い生じる手指の</a:t>
            </a:r>
            <a:endParaRPr kumimoji="1" lang="en-US" altLang="ja-JP" dirty="0" smtClean="0"/>
          </a:p>
          <a:p>
            <a:r>
              <a:rPr kumimoji="1" lang="ja-JP" altLang="en-US" dirty="0" smtClean="0"/>
              <a:t>屈曲を箸に伝えるように工夫されています。道具の工夫と手首の機能訓練により目標を達成できた症例でした。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17</a:t>
            </a:fld>
            <a:endParaRPr kumimoji="1" lang="ja-JP" altLang="en-US"/>
          </a:p>
        </p:txBody>
      </p:sp>
    </p:spTree>
    <p:extLst>
      <p:ext uri="{BB962C8B-B14F-4D97-AF65-F5344CB8AC3E}">
        <p14:creationId xmlns:p14="http://schemas.microsoft.com/office/powerpoint/2010/main" val="110475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初めにサルコペニアについて説明します。サルコペニアとは、筋肉量の低下・筋力の低下・身体機能低下が複合して起こった状態をいいます。</a:t>
            </a:r>
            <a:endParaRPr kumimoji="1" lang="en-US" altLang="ja-JP" dirty="0" smtClean="0"/>
          </a:p>
          <a:p>
            <a:r>
              <a:rPr kumimoji="1" lang="ja-JP" altLang="en-US" dirty="0" smtClean="0"/>
              <a:t>画面では</a:t>
            </a:r>
            <a:r>
              <a:rPr kumimoji="1" lang="en-US" altLang="ja-JP" dirty="0" smtClean="0"/>
              <a:t>AWGS</a:t>
            </a:r>
            <a:r>
              <a:rPr kumimoji="1" lang="ja-JP" altLang="en-US" dirty="0" smtClean="0"/>
              <a:t>の基準をお示ししています。色々な基準がありますが定まった診断基準は現状ではありません。</a:t>
            </a:r>
            <a:endParaRPr kumimoji="1" lang="en-US" altLang="ja-JP" dirty="0" smtClean="0"/>
          </a:p>
          <a:p>
            <a:r>
              <a:rPr kumimoji="1" lang="ja-JP" altLang="en-US" dirty="0" smtClean="0"/>
              <a:t>一番目に筋肉量の低下です。</a:t>
            </a:r>
            <a:r>
              <a:rPr kumimoji="1" lang="en-US" altLang="ja-JP" dirty="0" smtClean="0"/>
              <a:t>AWGS</a:t>
            </a:r>
            <a:r>
              <a:rPr kumimoji="1" lang="ja-JP" altLang="en-US" dirty="0" smtClean="0"/>
              <a:t>の基準では</a:t>
            </a:r>
            <a:r>
              <a:rPr kumimoji="1" lang="en-US" altLang="ja-JP" dirty="0" smtClean="0"/>
              <a:t>DXA</a:t>
            </a:r>
            <a:r>
              <a:rPr kumimoji="1" lang="ja-JP" altLang="en-US" dirty="0" smtClean="0"/>
              <a:t>という機械を用いた基準ですが、臨床的には簡便である下腿周囲長や上腕周囲長が使用されることが多いです。</a:t>
            </a:r>
            <a:endParaRPr kumimoji="1" lang="en-US" altLang="ja-JP" dirty="0" smtClean="0"/>
          </a:p>
          <a:p>
            <a:r>
              <a:rPr kumimoji="1" lang="ja-JP" altLang="en-US" dirty="0" smtClean="0"/>
              <a:t>下腿周囲長のカットオフは研究によって色々でコンセンサスは得られておりませんが、男性：</a:t>
            </a:r>
            <a:r>
              <a:rPr kumimoji="1" lang="en-US" altLang="ja-JP" dirty="0" smtClean="0"/>
              <a:t>30㎝</a:t>
            </a:r>
            <a:r>
              <a:rPr kumimoji="1" lang="ja-JP" altLang="en-US" dirty="0" smtClean="0"/>
              <a:t>女性：</a:t>
            </a:r>
            <a:r>
              <a:rPr kumimoji="1" lang="en-US" altLang="ja-JP" dirty="0" smtClean="0"/>
              <a:t>29</a:t>
            </a:r>
            <a:r>
              <a:rPr kumimoji="1" lang="ja-JP" altLang="en-US" dirty="0" smtClean="0"/>
              <a:t>㎝が用いられます。</a:t>
            </a:r>
            <a:endParaRPr kumimoji="1" lang="en-US" altLang="ja-JP" dirty="0" smtClean="0"/>
          </a:p>
          <a:p>
            <a:r>
              <a:rPr kumimoji="1" lang="ja-JP" altLang="en-US" dirty="0" smtClean="0"/>
              <a:t>二番目に筋力の低下です。基準においても臨床的にも握力の測定が実用的と思われます。握力は全身の筋力を反映しておりますので、運動の効果においては筋肉量</a:t>
            </a:r>
            <a:endParaRPr kumimoji="1" lang="en-US" altLang="ja-JP" dirty="0" smtClean="0"/>
          </a:p>
          <a:p>
            <a:r>
              <a:rPr kumimoji="1" lang="ja-JP" altLang="en-US" dirty="0" smtClean="0"/>
              <a:t>よりも入院中に変化が追いやすいと思います。</a:t>
            </a:r>
            <a:endParaRPr kumimoji="1" lang="en-US" altLang="ja-JP" dirty="0" smtClean="0"/>
          </a:p>
          <a:p>
            <a:r>
              <a:rPr kumimoji="1" lang="ja-JP" altLang="en-US" dirty="0" smtClean="0"/>
              <a:t>三番目に身体機能の低下です。</a:t>
            </a:r>
            <a:r>
              <a:rPr kumimoji="1" lang="en-US" altLang="ja-JP" dirty="0" smtClean="0"/>
              <a:t>10m</a:t>
            </a:r>
            <a:r>
              <a:rPr kumimoji="1" lang="ja-JP" altLang="en-US" dirty="0" smtClean="0"/>
              <a:t>歩行テストでの歩行速度の計測や</a:t>
            </a:r>
            <a:r>
              <a:rPr kumimoji="1" lang="en-US" altLang="ja-JP" dirty="0" smtClean="0"/>
              <a:t>SPPB</a:t>
            </a:r>
            <a:r>
              <a:rPr kumimoji="1" lang="ja-JP" altLang="en-US" dirty="0" smtClean="0"/>
              <a:t>などが使用されております。</a:t>
            </a:r>
            <a:endParaRPr kumimoji="1" lang="en-US" altLang="ja-JP" dirty="0" smtClean="0"/>
          </a:p>
          <a:p>
            <a:r>
              <a:rPr kumimoji="1" lang="ja-JP" altLang="en-US" dirty="0" smtClean="0"/>
              <a:t>以上の三点が複合的に起こった状態をサルコペニアと呼んでいます。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18</a:t>
            </a:fld>
            <a:endParaRPr kumimoji="1" lang="ja-JP" altLang="en-US"/>
          </a:p>
        </p:txBody>
      </p:sp>
    </p:spTree>
    <p:extLst>
      <p:ext uri="{BB962C8B-B14F-4D97-AF65-F5344CB8AC3E}">
        <p14:creationId xmlns:p14="http://schemas.microsoft.com/office/powerpoint/2010/main" val="1584606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次に、どういった要因でサルコペニアに陥ってしまうのか説明します。</a:t>
            </a:r>
            <a:endParaRPr kumimoji="1" lang="en-US" altLang="ja-JP" dirty="0" smtClean="0"/>
          </a:p>
          <a:p>
            <a:r>
              <a:rPr kumimoji="1" lang="ja-JP" altLang="en-US" dirty="0" smtClean="0"/>
              <a:t>大きく分けると</a:t>
            </a:r>
            <a:r>
              <a:rPr kumimoji="1" lang="ja-JP" altLang="en-US" dirty="0" err="1" smtClean="0"/>
              <a:t>〇</a:t>
            </a:r>
            <a:r>
              <a:rPr kumimoji="1" lang="ja-JP" altLang="en-US" dirty="0" smtClean="0"/>
              <a:t>原発性サルコペニアと〇二次性サルコペニアの二つに分けられます。</a:t>
            </a:r>
            <a:endParaRPr kumimoji="1" lang="en-US" altLang="ja-JP" dirty="0" smtClean="0"/>
          </a:p>
          <a:p>
            <a:r>
              <a:rPr kumimoji="1" lang="ja-JP" altLang="en-US" dirty="0" smtClean="0"/>
              <a:t>まず原発性サルコペニアとは、加齢の影響のみでその他の要因がないサルコペニアのことを言います。いわゆる年を取って足が弱った状態です。</a:t>
            </a:r>
            <a:endParaRPr kumimoji="1" lang="en-US" altLang="ja-JP" dirty="0" smtClean="0"/>
          </a:p>
          <a:p>
            <a:r>
              <a:rPr kumimoji="1" lang="ja-JP" altLang="en-US" dirty="0" smtClean="0"/>
              <a:t>筋繊維数の減少や速筋が萎縮しやすくなり動作がゆっくりとなる結果、歩行速度の低下などが表れてきます。原発性サルコペニアは運動により</a:t>
            </a:r>
            <a:endParaRPr kumimoji="1" lang="en-US" altLang="ja-JP" dirty="0" smtClean="0"/>
          </a:p>
          <a:p>
            <a:r>
              <a:rPr kumimoji="1" lang="ja-JP" altLang="en-US" dirty="0" smtClean="0"/>
              <a:t>進行を緩やかにすることが可能です。</a:t>
            </a:r>
            <a:endParaRPr kumimoji="1" lang="en-US" altLang="ja-JP" dirty="0" smtClean="0"/>
          </a:p>
          <a:p>
            <a:r>
              <a:rPr kumimoji="1" lang="ja-JP" altLang="en-US" dirty="0" smtClean="0"/>
              <a:t>次に二次性サルコペニアとは、加齢以外の要因が合わさっている状態で、活動に関するもの・栄養に関するもの・疾患に関するものがあります。</a:t>
            </a:r>
            <a:endParaRPr kumimoji="1" lang="en-US" altLang="ja-JP" dirty="0" smtClean="0"/>
          </a:p>
          <a:p>
            <a:r>
              <a:rPr kumimoji="1" lang="ja-JP" altLang="en-US" dirty="0" smtClean="0"/>
              <a:t>活動関連サルコペニアは不要なベッド上安静や無重力によって引き起こされます。しかし臨床的には単独で起こることはほとんどありません。</a:t>
            </a:r>
            <a:endParaRPr kumimoji="1" lang="en-US" altLang="ja-JP" dirty="0" smtClean="0"/>
          </a:p>
          <a:p>
            <a:r>
              <a:rPr kumimoji="1" lang="ja-JP" altLang="en-US" dirty="0" smtClean="0"/>
              <a:t>例えば誤嚥性肺炎の治療に伴い活動性が低下した場合などでは疾患関連サルコペニア、さらに不要な絶食管理であれば栄養関連サルコペニア</a:t>
            </a:r>
            <a:endParaRPr kumimoji="1" lang="en-US" altLang="ja-JP" dirty="0" smtClean="0"/>
          </a:p>
          <a:p>
            <a:r>
              <a:rPr kumimoji="1" lang="ja-JP" altLang="en-US" dirty="0" err="1" smtClean="0"/>
              <a:t>まで</a:t>
            </a:r>
            <a:r>
              <a:rPr kumimoji="1" lang="ja-JP" altLang="en-US" dirty="0" smtClean="0"/>
              <a:t>合併することになります。</a:t>
            </a:r>
            <a:endParaRPr kumimoji="1" lang="en-US" altLang="ja-JP" dirty="0" smtClean="0"/>
          </a:p>
          <a:p>
            <a:r>
              <a:rPr kumimoji="1" lang="ja-JP" altLang="en-US" dirty="0" smtClean="0"/>
              <a:t>栄養関連サルコペニアは、エネルギーとタンパク質の摂取不足に伴うサルコペニアです。必要量に対して摂取量が低い状態ですので、地域でよく聞く。</a:t>
            </a:r>
            <a:endParaRPr kumimoji="1" lang="en-US" altLang="ja-JP" dirty="0" smtClean="0"/>
          </a:p>
          <a:p>
            <a:r>
              <a:rPr kumimoji="1" lang="ja-JP" altLang="en-US" dirty="0" smtClean="0"/>
              <a:t>「最近ごはんが食べれなくなった」と言う人たちはサルコペニアに移行する可能性が高い人と思われます。栄養摂取必要が</a:t>
            </a:r>
            <a:r>
              <a:rPr kumimoji="1" lang="ja-JP" altLang="en-US" dirty="0" err="1" smtClean="0"/>
              <a:t>です。</a:t>
            </a:r>
            <a:endParaRPr kumimoji="1" lang="en-US" altLang="ja-JP" dirty="0" smtClean="0"/>
          </a:p>
          <a:p>
            <a:r>
              <a:rPr kumimoji="1" lang="ja-JP" altLang="en-US" dirty="0" smtClean="0"/>
              <a:t>最後に疾患関連サルコペニアです。臓器不全や炎症に伴って起こるサルコペニアであり、炎症の強い時期には原因となる疾患の治療が優先されます。</a:t>
            </a:r>
            <a:endParaRPr kumimoji="1" lang="en-US" altLang="ja-JP" dirty="0" smtClean="0"/>
          </a:p>
          <a:p>
            <a:r>
              <a:rPr kumimoji="1" lang="ja-JP" altLang="en-US" dirty="0" smtClean="0"/>
              <a:t>この時期にエネルギーを多く投与しても十分に吸収はされませんので、リハビリも控えめなものとなります。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19</a:t>
            </a:fld>
            <a:endParaRPr kumimoji="1" lang="ja-JP" altLang="en-US"/>
          </a:p>
        </p:txBody>
      </p:sp>
    </p:spTree>
    <p:extLst>
      <p:ext uri="{BB962C8B-B14F-4D97-AF65-F5344CB8AC3E}">
        <p14:creationId xmlns:p14="http://schemas.microsoft.com/office/powerpoint/2010/main" val="183164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本日の内容です。</a:t>
            </a:r>
            <a:endParaRPr kumimoji="1" lang="en-US" altLang="ja-JP" dirty="0" smtClean="0"/>
          </a:p>
          <a:p>
            <a:r>
              <a:rPr kumimoji="1" lang="ja-JP" altLang="en-US" dirty="0" smtClean="0"/>
              <a:t>初めに作業療法士と食事の関係に関してお話させていただきます。</a:t>
            </a:r>
            <a:endParaRPr kumimoji="1" lang="en-US" altLang="ja-JP" dirty="0" smtClean="0"/>
          </a:p>
          <a:p>
            <a:r>
              <a:rPr kumimoji="1" lang="ja-JP" altLang="en-US" dirty="0" smtClean="0"/>
              <a:t>次に、実際作業療法士がどのような評価をしながらどのような視点で食事に介入することができるのかを説明します。</a:t>
            </a:r>
            <a:endParaRPr kumimoji="1" lang="en-US" altLang="ja-JP" dirty="0" smtClean="0"/>
          </a:p>
          <a:p>
            <a:r>
              <a:rPr kumimoji="1" lang="ja-JP" altLang="en-US" dirty="0" smtClean="0"/>
              <a:t>最後にサルコペニアの嚥下障害に関して症例を交えながら紹介させていただきたいと思います。●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a:t>
            </a:fld>
            <a:endParaRPr kumimoji="1" lang="ja-JP" altLang="en-US" dirty="0"/>
          </a:p>
        </p:txBody>
      </p:sp>
    </p:spTree>
    <p:extLst>
      <p:ext uri="{BB962C8B-B14F-4D97-AF65-F5344CB8AC3E}">
        <p14:creationId xmlns:p14="http://schemas.microsoft.com/office/powerpoint/2010/main" val="139353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サルコペニアが四肢の筋に起こると寝たきりとなり、呼吸筋に起こると呼吸障害を引き起こします。</a:t>
            </a:r>
            <a:endParaRPr kumimoji="1" lang="en-US" altLang="ja-JP" dirty="0" smtClean="0"/>
          </a:p>
          <a:p>
            <a:r>
              <a:rPr kumimoji="1" lang="ja-JP" altLang="en-US" dirty="0" smtClean="0"/>
              <a:t>嚥下筋に起こると嚥下障害が発生することとなります。</a:t>
            </a:r>
            <a:endParaRPr kumimoji="1" lang="en-US" altLang="ja-JP" dirty="0" smtClean="0"/>
          </a:p>
          <a:p>
            <a:r>
              <a:rPr kumimoji="1" lang="ja-JP" altLang="en-US" dirty="0" smtClean="0"/>
              <a:t>例えば、健常であった人が誤嚥性肺炎を起こし安静・禁食管理していると四肢の筋・呼吸筋・嚥下筋すべてにサルコペニアが起こる可能性があります。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20</a:t>
            </a:fld>
            <a:endParaRPr kumimoji="1" lang="ja-JP" altLang="en-US"/>
          </a:p>
        </p:txBody>
      </p:sp>
    </p:spTree>
    <p:extLst>
      <p:ext uri="{BB962C8B-B14F-4D97-AF65-F5344CB8AC3E}">
        <p14:creationId xmlns:p14="http://schemas.microsoft.com/office/powerpoint/2010/main" val="3922807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次に、それぞれ要因の異なるサルコペニアへの対応に関して説明したいと思います。</a:t>
            </a:r>
            <a:endParaRPr kumimoji="1" lang="en-US" altLang="ja-JP" dirty="0" smtClean="0"/>
          </a:p>
          <a:p>
            <a:r>
              <a:rPr kumimoji="1" lang="ja-JP" altLang="en-US" dirty="0" smtClean="0"/>
              <a:t>初めに、要因が加齢のみの原発性サルコペニアに対して最も有効と言われている介入は、十分なたんぱく質（</a:t>
            </a:r>
            <a:r>
              <a:rPr kumimoji="1" lang="en-US" altLang="ja-JP" dirty="0" smtClean="0"/>
              <a:t>BCAA</a:t>
            </a:r>
            <a:r>
              <a:rPr kumimoji="1" lang="ja-JP" altLang="en-US" dirty="0" smtClean="0"/>
              <a:t>）の摂取と</a:t>
            </a:r>
            <a:endParaRPr kumimoji="1" lang="en-US" altLang="ja-JP" dirty="0" smtClean="0"/>
          </a:p>
          <a:p>
            <a:r>
              <a:rPr kumimoji="1" lang="ja-JP" altLang="en-US" dirty="0" smtClean="0"/>
              <a:t>筋力トレーニングが有効とされています。筋肉の合成を行うために十分なエネルギーも併せて必要となります。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21</a:t>
            </a:fld>
            <a:endParaRPr kumimoji="1" lang="ja-JP" altLang="en-US"/>
          </a:p>
        </p:txBody>
      </p:sp>
    </p:spTree>
    <p:extLst>
      <p:ext uri="{BB962C8B-B14F-4D97-AF65-F5344CB8AC3E}">
        <p14:creationId xmlns:p14="http://schemas.microsoft.com/office/powerpoint/2010/main" val="4142837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次に、疾患関連のサルコペニアへの対応に関して</a:t>
            </a:r>
            <a:r>
              <a:rPr kumimoji="1" lang="ja-JP" altLang="en-US" dirty="0" err="1" smtClean="0"/>
              <a:t>です。</a:t>
            </a:r>
            <a:r>
              <a:rPr kumimoji="1" lang="ja-JP" altLang="en-US" dirty="0" smtClean="0"/>
              <a:t>疾患関連サルコペニアに対しては疾患の治療・コントロールが優先されます。</a:t>
            </a:r>
            <a:endParaRPr kumimoji="1" lang="en-US" altLang="ja-JP" dirty="0" smtClean="0"/>
          </a:p>
          <a:p>
            <a:r>
              <a:rPr kumimoji="1" lang="ja-JP" altLang="en-US" dirty="0" smtClean="0"/>
              <a:t>青い円はサルコペニア・赤い円は麻痺がそれぞれ発生する可能性のある疾患の仲間です。太字はその疾患によって障害が生じる可能性が大きいことを表しています。</a:t>
            </a:r>
            <a:endParaRPr kumimoji="1" lang="en-US" altLang="ja-JP" dirty="0" smtClean="0"/>
          </a:p>
          <a:p>
            <a:r>
              <a:rPr kumimoji="1" lang="ja-JP" altLang="en-US" dirty="0" smtClean="0"/>
              <a:t>誤嚥性肺炎はサルコペニアのリスクが高く、麻痺が生じる可能性もある疾患となります。疾患関連サルコペニアは炎症（</a:t>
            </a:r>
            <a:r>
              <a:rPr kumimoji="1" lang="en-US" altLang="ja-JP" dirty="0" smtClean="0"/>
              <a:t>CRP</a:t>
            </a:r>
            <a:r>
              <a:rPr kumimoji="1" lang="ja-JP" altLang="en-US" dirty="0" smtClean="0"/>
              <a:t>の上昇）の存在が重要です。</a:t>
            </a:r>
            <a:endParaRPr kumimoji="1" lang="en-US" altLang="ja-JP" dirty="0" smtClean="0"/>
          </a:p>
          <a:p>
            <a:r>
              <a:rPr kumimoji="1" lang="ja-JP" altLang="en-US" dirty="0" smtClean="0"/>
              <a:t>大腿骨頚部骨折や心・腎不全など一見嚥下障害とは関係のなさそうな疾患もみられると思いますが、炎症が生じればサルコペニア発生のリスクが</a:t>
            </a:r>
            <a:endParaRPr kumimoji="1" lang="en-US" altLang="ja-JP" dirty="0" smtClean="0"/>
          </a:p>
          <a:p>
            <a:r>
              <a:rPr kumimoji="1" lang="ja-JP" altLang="en-US" dirty="0" smtClean="0"/>
              <a:t>ありますので要注意と思われます。後ほど大腿骨骨折に伴い嚥下障害を発症した症例を提示させていただきます。</a:t>
            </a:r>
            <a:endParaRPr kumimoji="1" lang="en-US" altLang="ja-JP" dirty="0" smtClean="0"/>
          </a:p>
          <a:p>
            <a:r>
              <a:rPr kumimoji="1" lang="ja-JP" altLang="en-US" dirty="0" smtClean="0"/>
              <a:t>運動には抗炎症作用があることが報告されておりますので、状態に応じて運動を行っていくことで疾患関連サルコペニアへの介入も可能です。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22</a:t>
            </a:fld>
            <a:endParaRPr kumimoji="1" lang="ja-JP" altLang="en-US"/>
          </a:p>
        </p:txBody>
      </p:sp>
    </p:spTree>
    <p:extLst>
      <p:ext uri="{BB962C8B-B14F-4D97-AF65-F5344CB8AC3E}">
        <p14:creationId xmlns:p14="http://schemas.microsoft.com/office/powerpoint/2010/main" val="88205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次に、栄養関連サルコペニアへの介入です。</a:t>
            </a:r>
            <a:endParaRPr kumimoji="1" lang="en-US" altLang="ja-JP" dirty="0" smtClean="0"/>
          </a:p>
          <a:p>
            <a:r>
              <a:rPr kumimoji="1" lang="ja-JP" altLang="en-US" dirty="0" smtClean="0"/>
              <a:t>栄養関連サルコペニアには栄養摂取量に応じて活動量の検討をしていく必要があります。低栄養状態で積極的な運動を行っても逆効果となってしまいます。</a:t>
            </a:r>
            <a:endParaRPr kumimoji="1" lang="en-US" altLang="ja-JP" dirty="0" smtClean="0"/>
          </a:p>
          <a:p>
            <a:r>
              <a:rPr kumimoji="1" lang="ja-JP" altLang="en-US" dirty="0" smtClean="0"/>
              <a:t>全エネルギー消費量は基礎エネルギー量に活動係数とストレス係数をかけて算出することが多いです。</a:t>
            </a:r>
            <a:endParaRPr kumimoji="1" lang="en-US" altLang="ja-JP" dirty="0" smtClean="0"/>
          </a:p>
          <a:p>
            <a:r>
              <a:rPr kumimoji="1" lang="ja-JP" altLang="en-US" dirty="0" smtClean="0"/>
              <a:t>活動係数はリハビリの経過に伴い変更が必要です。急性期病棟でのリハと回復期リハ病棟でのリハでは活動量が大きく異なります。</a:t>
            </a:r>
            <a:endParaRPr kumimoji="1" lang="en-US" altLang="ja-JP" dirty="0" smtClean="0"/>
          </a:p>
          <a:p>
            <a:r>
              <a:rPr kumimoji="1" lang="ja-JP" altLang="en-US" dirty="0" smtClean="0"/>
              <a:t>運動量に対して機能回復が遅い時には活動係数の見直しが有効なこともありますし、運動に伴い体重が減少するときなどにも必要となります。</a:t>
            </a:r>
            <a:endParaRPr kumimoji="1" lang="en-US" altLang="ja-JP" dirty="0" smtClean="0"/>
          </a:p>
          <a:p>
            <a:r>
              <a:rPr kumimoji="1" lang="ja-JP" altLang="en-US" dirty="0" smtClean="0"/>
              <a:t>適宜管理栄養士等とのやり取りを当院では行っております。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23</a:t>
            </a:fld>
            <a:endParaRPr kumimoji="1" lang="ja-JP" altLang="en-US"/>
          </a:p>
        </p:txBody>
      </p:sp>
    </p:spTree>
    <p:extLst>
      <p:ext uri="{BB962C8B-B14F-4D97-AF65-F5344CB8AC3E}">
        <p14:creationId xmlns:p14="http://schemas.microsoft.com/office/powerpoint/2010/main" val="17787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一日エネルギー量必要量と消費量が同じでは筋力増強・筋量の増加はできません。</a:t>
            </a:r>
            <a:endParaRPr kumimoji="1" lang="en-US" altLang="ja-JP" dirty="0" smtClean="0"/>
          </a:p>
          <a:p>
            <a:r>
              <a:rPr kumimoji="1" lang="ja-JP" altLang="en-US" dirty="0" smtClean="0"/>
              <a:t>蓄積量として</a:t>
            </a:r>
            <a:r>
              <a:rPr kumimoji="1" lang="en-US" altLang="ja-JP" dirty="0" smtClean="0"/>
              <a:t>200</a:t>
            </a:r>
            <a:r>
              <a:rPr kumimoji="1" lang="ja-JP" altLang="en-US" dirty="0" smtClean="0"/>
              <a:t>～</a:t>
            </a:r>
            <a:r>
              <a:rPr kumimoji="1" lang="en-US" altLang="ja-JP" dirty="0" smtClean="0"/>
              <a:t>750kcal</a:t>
            </a:r>
            <a:r>
              <a:rPr kumimoji="1" lang="ja-JP" altLang="en-US" dirty="0" smtClean="0"/>
              <a:t>程度多めに摂取する必要があります。</a:t>
            </a:r>
            <a:endParaRPr kumimoji="1" lang="en-US" altLang="ja-JP" dirty="0" smtClean="0"/>
          </a:p>
          <a:p>
            <a:r>
              <a:rPr kumimoji="1" lang="ja-JP" altLang="en-US" dirty="0" smtClean="0"/>
              <a:t>栄養関連サルコペニアは、消費量が摂取量を超えるときに発生しますので、改善のためには消費量を摂取量が上回る必要があります。</a:t>
            </a:r>
            <a:endParaRPr kumimoji="1" lang="en-US" altLang="ja-JP" dirty="0" smtClean="0"/>
          </a:p>
          <a:p>
            <a:r>
              <a:rPr kumimoji="1" lang="ja-JP" altLang="en-US" dirty="0" smtClean="0"/>
              <a:t>摂取量が正に傾いた状態で運動を行うとサルコペニアの改善も可能となります。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24</a:t>
            </a:fld>
            <a:endParaRPr kumimoji="1" lang="ja-JP" altLang="en-US"/>
          </a:p>
        </p:txBody>
      </p:sp>
    </p:spTree>
    <p:extLst>
      <p:ext uri="{BB962C8B-B14F-4D97-AF65-F5344CB8AC3E}">
        <p14:creationId xmlns:p14="http://schemas.microsoft.com/office/powerpoint/2010/main" val="2220658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次に、活動関連サルコペニアです。廃用性筋萎縮もこれに含まれますが、筋繊維数の変化がないことや筋萎縮の仕方が異なります。</a:t>
            </a:r>
            <a:endParaRPr kumimoji="1" lang="en-US" altLang="ja-JP" dirty="0" smtClean="0"/>
          </a:p>
          <a:p>
            <a:r>
              <a:rPr kumimoji="1" lang="ja-JP" altLang="en-US" dirty="0" smtClean="0"/>
              <a:t>ここに今までは健常であった誤嚥と思われる肺炎で入院した方がいると仮定します。入院となりとりあえず絶食・とりあえずベッド上安静の指示が出ました。</a:t>
            </a:r>
            <a:endParaRPr kumimoji="1" lang="en-US" altLang="ja-JP" dirty="0" smtClean="0"/>
          </a:p>
          <a:p>
            <a:r>
              <a:rPr kumimoji="1" lang="ja-JP" altLang="en-US" dirty="0" smtClean="0"/>
              <a:t>例えば、私が入院しても当日から食事はでるでしょうしトイレまでの移動も許可されると思いますが、この方は禁止されてしまったことで医原性サルコペニアの</a:t>
            </a:r>
            <a:endParaRPr kumimoji="1" lang="en-US" altLang="ja-JP" dirty="0" smtClean="0"/>
          </a:p>
          <a:p>
            <a:r>
              <a:rPr kumimoji="1" lang="ja-JP" altLang="en-US" dirty="0" smtClean="0"/>
              <a:t>発生する可能性を高めてしまいました。</a:t>
            </a:r>
            <a:endParaRPr kumimoji="1" lang="en-US" altLang="ja-JP" dirty="0" smtClean="0"/>
          </a:p>
          <a:p>
            <a:r>
              <a:rPr kumimoji="1" lang="ja-JP" altLang="en-US" dirty="0" smtClean="0"/>
              <a:t>活動関連サルコペニアの特徴として、単独で生じることは少なくこの方のように誤嚥性肺炎という疾患、治療のための四肢・嚥下筋の安静という要素を含んでいます。</a:t>
            </a:r>
            <a:endParaRPr kumimoji="1" lang="en-US" altLang="ja-JP" dirty="0" smtClean="0"/>
          </a:p>
          <a:p>
            <a:r>
              <a:rPr kumimoji="1" lang="ja-JP" altLang="en-US" dirty="0" smtClean="0"/>
              <a:t>早期離床と早期経口摂取の再開が最も必要な介入となります。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25</a:t>
            </a:fld>
            <a:endParaRPr kumimoji="1" lang="ja-JP" altLang="en-US"/>
          </a:p>
        </p:txBody>
      </p:sp>
    </p:spTree>
    <p:extLst>
      <p:ext uri="{BB962C8B-B14F-4D97-AF65-F5344CB8AC3E}">
        <p14:creationId xmlns:p14="http://schemas.microsoft.com/office/powerpoint/2010/main" val="1350640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800" dirty="0" smtClean="0"/>
              <a:t>栄養関連サルコペニアでも説明しましたが、摂取量を消費量が上回ると体力を消耗してしまいます。</a:t>
            </a:r>
            <a:endParaRPr kumimoji="1" lang="en-US" altLang="ja-JP" sz="1800" dirty="0" smtClean="0"/>
          </a:p>
          <a:p>
            <a:r>
              <a:rPr kumimoji="1" lang="ja-JP" altLang="en-US" sz="1800" dirty="0" smtClean="0"/>
              <a:t>運動に伴う消費エネルギーの算出をする際に</a:t>
            </a:r>
            <a:r>
              <a:rPr kumimoji="1" lang="en-US" altLang="ja-JP" sz="1800" dirty="0" smtClean="0"/>
              <a:t>Mets</a:t>
            </a:r>
            <a:r>
              <a:rPr kumimoji="1" lang="ja-JP" altLang="en-US" sz="1800" dirty="0" smtClean="0"/>
              <a:t>を使用します。先ほどの誤嚥性肺炎の方は絶食と安静のため低栄養・低活動の状態となりました。</a:t>
            </a:r>
            <a:endParaRPr kumimoji="1" lang="en-US" altLang="ja-JP" sz="1800" dirty="0" smtClean="0"/>
          </a:p>
          <a:p>
            <a:r>
              <a:rPr kumimoji="1" lang="ja-JP" altLang="en-US" sz="1800" dirty="0" smtClean="0"/>
              <a:t>低栄養の時にも推奨できる活動があります。</a:t>
            </a:r>
            <a:r>
              <a:rPr kumimoji="1" lang="en-US" altLang="ja-JP" sz="1800" dirty="0" smtClean="0"/>
              <a:t>3.0Mets</a:t>
            </a:r>
            <a:r>
              <a:rPr kumimoji="1" lang="ja-JP" altLang="en-US" sz="1800" dirty="0" smtClean="0"/>
              <a:t>程度の活動を短時間行うことは推奨されており、</a:t>
            </a:r>
            <a:r>
              <a:rPr kumimoji="1" lang="en-US" altLang="ja-JP" sz="1800" dirty="0" smtClean="0"/>
              <a:t>ADL</a:t>
            </a:r>
            <a:r>
              <a:rPr kumimoji="1" lang="ja-JP" altLang="en-US" sz="1800" dirty="0" smtClean="0"/>
              <a:t>のセルフケア項目は概ねこの範囲となります。</a:t>
            </a:r>
            <a:endParaRPr kumimoji="1" lang="en-US" altLang="ja-JP" sz="1800" dirty="0" smtClean="0"/>
          </a:p>
          <a:p>
            <a:r>
              <a:rPr kumimoji="1" lang="ja-JP" altLang="en-US" sz="1800" dirty="0" smtClean="0"/>
              <a:t>できるだけ高負荷の運動の方がサルコペニア改善の効果は高いですが、栄養状態との関係を考慮する必要があります。</a:t>
            </a:r>
            <a:endParaRPr kumimoji="1" lang="en-US" altLang="ja-JP" sz="1800" dirty="0" smtClean="0"/>
          </a:p>
          <a:p>
            <a:endParaRPr kumimoji="1" lang="en-US" altLang="ja-JP" sz="1800" dirty="0" smtClean="0"/>
          </a:p>
          <a:p>
            <a:r>
              <a:rPr kumimoji="1" lang="ja-JP" altLang="en-US" sz="1800" dirty="0" smtClean="0"/>
              <a:t>サルコペニアは要因に応じて対処する必要があるため、ここでは紹介できなかった様々な情報を統合し正確な評価をすることが必要となります。</a:t>
            </a:r>
            <a:endParaRPr kumimoji="1" lang="en-US" altLang="ja-JP" sz="1800" dirty="0" smtClean="0"/>
          </a:p>
          <a:p>
            <a:endParaRPr kumimoji="1" lang="en-US" altLang="ja-JP" sz="1800"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26</a:t>
            </a:fld>
            <a:endParaRPr kumimoji="1" lang="ja-JP" altLang="en-US"/>
          </a:p>
        </p:txBody>
      </p:sp>
    </p:spTree>
    <p:extLst>
      <p:ext uri="{BB962C8B-B14F-4D97-AF65-F5344CB8AC3E}">
        <p14:creationId xmlns:p14="http://schemas.microsoft.com/office/powerpoint/2010/main" val="412409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サルコペニアの嚥下障害を呈した症例を経験しましたので報告させていただきます。</a:t>
            </a:r>
            <a:endParaRPr kumimoji="1" lang="en-US" altLang="ja-JP" dirty="0" smtClean="0"/>
          </a:p>
          <a:p>
            <a:r>
              <a:rPr kumimoji="1" lang="ja-JP" altLang="en-US" dirty="0" smtClean="0"/>
              <a:t>自宅で転倒し大腿骨転子間骨折を受傷した症例です。できるだけ早く経口摂取を開始し栄養状態に応じた負荷量の調節を</a:t>
            </a:r>
            <a:endParaRPr kumimoji="1" lang="en-US" altLang="ja-JP" dirty="0" smtClean="0"/>
          </a:p>
          <a:p>
            <a:r>
              <a:rPr kumimoji="1" lang="ja-JP" altLang="en-US" dirty="0" smtClean="0"/>
              <a:t>しながら介入したところ、サルコペニアの改善に伴い嚥下障害も軽減していきました。疾患・栄養・活動の改善を並行して行う大切さを実感しました。</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27</a:t>
            </a:fld>
            <a:endParaRPr kumimoji="1" lang="ja-JP" altLang="en-US"/>
          </a:p>
        </p:txBody>
      </p:sp>
    </p:spTree>
    <p:extLst>
      <p:ext uri="{BB962C8B-B14F-4D97-AF65-F5344CB8AC3E}">
        <p14:creationId xmlns:p14="http://schemas.microsoft.com/office/powerpoint/2010/main" val="1114916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症例紹介です。症例は</a:t>
            </a:r>
            <a:r>
              <a:rPr kumimoji="1" lang="en-US" altLang="ja-JP" dirty="0" smtClean="0"/>
              <a:t>72</a:t>
            </a:r>
            <a:r>
              <a:rPr kumimoji="1" lang="ja-JP" altLang="en-US" dirty="0" smtClean="0"/>
              <a:t>歳女性です。原発性サルコペニアのリスクの一つである加齢があります。</a:t>
            </a:r>
            <a:endParaRPr kumimoji="1" lang="en-US" altLang="ja-JP" dirty="0" smtClean="0"/>
          </a:p>
          <a:p>
            <a:r>
              <a:rPr kumimoji="1" lang="ja-JP" altLang="en-US" dirty="0" smtClean="0"/>
              <a:t>診断名は左大腿骨転子間骨折です。</a:t>
            </a:r>
            <a:endParaRPr kumimoji="1" lang="en-US" altLang="ja-JP" dirty="0" smtClean="0"/>
          </a:p>
          <a:p>
            <a:r>
              <a:rPr kumimoji="1" lang="ja-JP" altLang="en-US" dirty="0" smtClean="0"/>
              <a:t>既往歴は特にありませんでしたが、後日判明したもともとの生活の問題を有していました。</a:t>
            </a:r>
            <a:endParaRPr kumimoji="1" lang="en-US" altLang="ja-JP" dirty="0" smtClean="0"/>
          </a:p>
          <a:p>
            <a:r>
              <a:rPr kumimoji="1" lang="ja-JP" altLang="en-US" dirty="0" smtClean="0"/>
              <a:t>現病歴・合併症として、肺炎・巨大な褥瘡・心不全・敗血症を合併しておりました。もともと病院嫌いであったため、転倒して骨折していることも</a:t>
            </a:r>
            <a:endParaRPr kumimoji="1" lang="en-US" altLang="ja-JP" dirty="0" smtClean="0"/>
          </a:p>
          <a:p>
            <a:r>
              <a:rPr kumimoji="1" lang="ja-JP" altLang="en-US" dirty="0" smtClean="0"/>
              <a:t>分かっていた様でしたが行きたくなく自宅で右側臥位で寝たまま過ごしていたため褥瘡形成、褥瘡が感染を起こし敗血症になりました。肺炎</a:t>
            </a:r>
            <a:endParaRPr kumimoji="1" lang="en-US" altLang="ja-JP" dirty="0" smtClean="0"/>
          </a:p>
          <a:p>
            <a:r>
              <a:rPr kumimoji="1" lang="ja-JP" altLang="en-US" dirty="0" smtClean="0"/>
              <a:t>も併発し呼吸・循環状態の悪化が増強し隣人の説得により救急搬送となりました。</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28</a:t>
            </a:fld>
            <a:endParaRPr kumimoji="1" lang="ja-JP" altLang="en-US"/>
          </a:p>
        </p:txBody>
      </p:sp>
    </p:spTree>
    <p:extLst>
      <p:ext uri="{BB962C8B-B14F-4D97-AF65-F5344CB8AC3E}">
        <p14:creationId xmlns:p14="http://schemas.microsoft.com/office/powerpoint/2010/main" val="22941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コンセンサスは得られてないとのことですが、現状でのサルコペニアの嚥下障害の診断基準です。</a:t>
            </a:r>
            <a:endParaRPr kumimoji="1" lang="en-US" altLang="ja-JP" dirty="0" smtClean="0"/>
          </a:p>
          <a:p>
            <a:r>
              <a:rPr kumimoji="1" lang="ja-JP" altLang="en-US" dirty="0" smtClean="0"/>
              <a:t>上から説明していく。</a:t>
            </a:r>
            <a:endParaRPr kumimoji="1" lang="en-US" altLang="ja-JP" dirty="0" smtClean="0"/>
          </a:p>
          <a:p>
            <a:r>
              <a:rPr kumimoji="1" lang="ja-JP" altLang="en-US" dirty="0" smtClean="0"/>
              <a:t>この症例は～～～上から説明</a:t>
            </a:r>
            <a:endParaRPr kumimoji="1" lang="en-US" altLang="ja-JP" dirty="0" smtClean="0"/>
          </a:p>
          <a:p>
            <a:r>
              <a:rPr kumimoji="1" lang="ja-JP" altLang="en-US" dirty="0" smtClean="0"/>
              <a:t>嚥下関連筋の筋力評価は測定なしですが、サルコペニアの嚥下障害の可能性ありの判定となりました。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29</a:t>
            </a:fld>
            <a:endParaRPr kumimoji="1" lang="ja-JP" altLang="en-US"/>
          </a:p>
        </p:txBody>
      </p:sp>
    </p:spTree>
    <p:extLst>
      <p:ext uri="{BB962C8B-B14F-4D97-AF65-F5344CB8AC3E}">
        <p14:creationId xmlns:p14="http://schemas.microsoft.com/office/powerpoint/2010/main" val="179599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まず、私たち作業療法士とは・・・読む</a:t>
            </a:r>
            <a:endParaRPr kumimoji="1" lang="en-US" altLang="ja-JP" dirty="0" smtClean="0"/>
          </a:p>
          <a:p>
            <a:r>
              <a:rPr kumimoji="1" lang="ja-JP" altLang="en-US" dirty="0" smtClean="0"/>
              <a:t>色々書いてありますが、赤いところがポイントで、「</a:t>
            </a:r>
            <a:r>
              <a:rPr lang="ja-JP" altLang="en-US" b="0" u="none" dirty="0" smtClean="0">
                <a:solidFill>
                  <a:srgbClr val="FF0000"/>
                </a:solidFill>
              </a:rPr>
              <a:t>主としてその応用的動作能力又は社会的適応能力の回復を図るため</a:t>
            </a:r>
            <a:endParaRPr lang="en-US" altLang="ja-JP" b="0" u="none" dirty="0" smtClean="0">
              <a:solidFill>
                <a:srgbClr val="FF0000"/>
              </a:solidFill>
            </a:endParaRPr>
          </a:p>
          <a:p>
            <a:r>
              <a:rPr lang="ja-JP" altLang="en-US" b="0" u="none" dirty="0" smtClean="0">
                <a:solidFill>
                  <a:srgbClr val="FF0000"/>
                </a:solidFill>
              </a:rPr>
              <a:t>手芸，工作，その他の作業を行なわせることをいう</a:t>
            </a:r>
            <a:r>
              <a:rPr kumimoji="1" lang="ja-JP" altLang="en-US" b="0" u="none" dirty="0" smtClean="0"/>
              <a:t>」と定義されています。</a:t>
            </a:r>
            <a:endParaRPr kumimoji="1" lang="en-US" altLang="ja-JP" b="0" u="none" dirty="0" smtClean="0"/>
          </a:p>
          <a:p>
            <a:r>
              <a:rPr kumimoji="1" lang="ja-JP" altLang="en-US" b="0" u="none" dirty="0" smtClean="0"/>
              <a:t>手芸・工作は分かりやすいですが、その他の作業というのは何を指すかといいますと・・・●</a:t>
            </a:r>
            <a:endParaRPr kumimoji="1" lang="en-US" altLang="ja-JP" b="0" u="none"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3</a:t>
            </a:fld>
            <a:endParaRPr kumimoji="1" lang="ja-JP" altLang="en-US" dirty="0"/>
          </a:p>
        </p:txBody>
      </p:sp>
    </p:spTree>
    <p:extLst>
      <p:ext uri="{BB962C8B-B14F-4D97-AF65-F5344CB8AC3E}">
        <p14:creationId xmlns:p14="http://schemas.microsoft.com/office/powerpoint/2010/main" val="3110649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身体機能・精神機能評価を行った後に</a:t>
            </a:r>
            <a:r>
              <a:rPr kumimoji="1" lang="en-US" altLang="ja-JP" dirty="0" smtClean="0"/>
              <a:t>ICF</a:t>
            </a:r>
            <a:r>
              <a:rPr kumimoji="1" lang="ja-JP" altLang="en-US" dirty="0" smtClean="0"/>
              <a:t>モデルを使用して全体像の把握を行います。</a:t>
            </a:r>
            <a:endParaRPr kumimoji="1" lang="en-US" altLang="ja-JP" dirty="0" smtClean="0"/>
          </a:p>
          <a:p>
            <a:r>
              <a:rPr kumimoji="1" lang="en-US" altLang="ja-JP" dirty="0" smtClean="0"/>
              <a:t>ICF</a:t>
            </a:r>
            <a:r>
              <a:rPr kumimoji="1" lang="ja-JP" altLang="en-US" dirty="0" smtClean="0"/>
              <a:t>モデルで急性期の問題点の焦点化を行いました。診断名は最上段に記載しております。</a:t>
            </a:r>
            <a:endParaRPr kumimoji="1" lang="en-US" altLang="ja-JP" dirty="0" smtClean="0"/>
          </a:p>
          <a:p>
            <a:r>
              <a:rPr kumimoji="1" lang="ja-JP" altLang="en-US" dirty="0" smtClean="0"/>
              <a:t>症例を形成しているそれぞれの因子に関して、ポジティブな点・ネガティブな点を挙げていきます。</a:t>
            </a:r>
            <a:endParaRPr kumimoji="1" lang="en-US" altLang="ja-JP" dirty="0" smtClean="0"/>
          </a:p>
          <a:p>
            <a:r>
              <a:rPr kumimoji="1" lang="ja-JP" altLang="en-US" dirty="0" smtClean="0"/>
              <a:t>食事に関して、例えば摂食に関すること・食事を誰が準備するか・本人が調理ができるかなどの関して評価をしていきます。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30</a:t>
            </a:fld>
            <a:endParaRPr kumimoji="1" lang="ja-JP" altLang="en-US"/>
          </a:p>
        </p:txBody>
      </p:sp>
    </p:spTree>
    <p:extLst>
      <p:ext uri="{BB962C8B-B14F-4D97-AF65-F5344CB8AC3E}">
        <p14:creationId xmlns:p14="http://schemas.microsoft.com/office/powerpoint/2010/main" val="660305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リハの経過です。</a:t>
            </a:r>
            <a:r>
              <a:rPr lang="en-US" altLang="ja-JP" dirty="0" smtClean="0"/>
              <a:t>4</a:t>
            </a:r>
            <a:r>
              <a:rPr lang="ja-JP" altLang="en-US" dirty="0" smtClean="0"/>
              <a:t>病日目より介入を開始しています。</a:t>
            </a:r>
            <a:endParaRPr lang="en-US" altLang="ja-JP" dirty="0" smtClean="0"/>
          </a:p>
          <a:p>
            <a:pPr eaLnBrk="1" hangingPunct="1">
              <a:spcBef>
                <a:spcPct val="0"/>
              </a:spcBef>
            </a:pPr>
            <a:r>
              <a:rPr lang="en-US" altLang="ja-JP" dirty="0" smtClean="0"/>
              <a:t>CRP</a:t>
            </a:r>
            <a:r>
              <a:rPr lang="ja-JP" altLang="en-US" dirty="0" smtClean="0"/>
              <a:t>の値で</a:t>
            </a:r>
            <a:r>
              <a:rPr lang="en-US" altLang="ja-JP" dirty="0" smtClean="0"/>
              <a:t>10mg/dl</a:t>
            </a:r>
            <a:r>
              <a:rPr lang="ja-JP" altLang="en-US" dirty="0" smtClean="0"/>
              <a:t>以上の●異化期、</a:t>
            </a:r>
            <a:r>
              <a:rPr lang="en-US" altLang="ja-JP" dirty="0" smtClean="0"/>
              <a:t>CRP</a:t>
            </a:r>
            <a:r>
              <a:rPr lang="ja-JP" altLang="en-US" dirty="0" smtClean="0"/>
              <a:t>が</a:t>
            </a:r>
            <a:r>
              <a:rPr lang="en-US" altLang="ja-JP" dirty="0" smtClean="0"/>
              <a:t>5</a:t>
            </a:r>
            <a:r>
              <a:rPr lang="ja-JP" altLang="en-US" dirty="0" smtClean="0"/>
              <a:t>以下に低下した同化期●の判断を行い、摂取エネルギーに応じた負荷量の調節を行いました。</a:t>
            </a:r>
            <a:endParaRPr lang="en-US" altLang="ja-JP" dirty="0" smtClean="0"/>
          </a:p>
          <a:p>
            <a:pPr eaLnBrk="1" hangingPunct="1">
              <a:spcBef>
                <a:spcPct val="0"/>
              </a:spcBef>
            </a:pPr>
            <a:r>
              <a:rPr lang="ja-JP" altLang="en-US" dirty="0" smtClean="0"/>
              <a:t>さらに病日ごとに●</a:t>
            </a:r>
            <a:r>
              <a:rPr lang="en-US" altLang="ja-JP" dirty="0" smtClean="0"/>
              <a:t>4</a:t>
            </a:r>
            <a:r>
              <a:rPr lang="ja-JP" altLang="en-US" dirty="0" smtClean="0"/>
              <a:t>～</a:t>
            </a:r>
            <a:r>
              <a:rPr lang="en-US" altLang="ja-JP" dirty="0" smtClean="0"/>
              <a:t>10</a:t>
            </a:r>
            <a:r>
              <a:rPr lang="ja-JP" altLang="en-US" dirty="0" smtClean="0"/>
              <a:t>病日までの●「機能維持を図った時期」●</a:t>
            </a:r>
            <a:r>
              <a:rPr lang="en-US" altLang="ja-JP" dirty="0" smtClean="0"/>
              <a:t>11</a:t>
            </a:r>
            <a:r>
              <a:rPr lang="ja-JP" altLang="en-US" dirty="0" smtClean="0"/>
              <a:t>～</a:t>
            </a:r>
            <a:r>
              <a:rPr lang="en-US" altLang="ja-JP" dirty="0" smtClean="0"/>
              <a:t>30</a:t>
            </a:r>
            <a:r>
              <a:rPr lang="ja-JP" altLang="en-US" dirty="0" smtClean="0"/>
              <a:t>病日までの●「機能改善を図った時期」。●</a:t>
            </a:r>
            <a:r>
              <a:rPr lang="en-US" altLang="ja-JP" dirty="0" err="1" smtClean="0"/>
              <a:t>ope</a:t>
            </a:r>
            <a:r>
              <a:rPr lang="ja-JP" altLang="en-US" dirty="0" smtClean="0"/>
              <a:t>を行った●</a:t>
            </a:r>
            <a:r>
              <a:rPr lang="en-US" altLang="ja-JP" dirty="0" smtClean="0"/>
              <a:t>31</a:t>
            </a:r>
            <a:r>
              <a:rPr lang="ja-JP" altLang="en-US" dirty="0" smtClean="0"/>
              <a:t>病日～回復期転棟の</a:t>
            </a:r>
            <a:r>
              <a:rPr lang="en-US" altLang="ja-JP" dirty="0" smtClean="0"/>
              <a:t>51</a:t>
            </a:r>
            <a:r>
              <a:rPr lang="ja-JP" altLang="en-US" dirty="0" smtClean="0"/>
              <a:t>病日までの●「</a:t>
            </a:r>
            <a:r>
              <a:rPr lang="en-US" altLang="ja-JP" dirty="0" smtClean="0"/>
              <a:t>ADL</a:t>
            </a:r>
            <a:r>
              <a:rPr lang="ja-JP" altLang="en-US" dirty="0" smtClean="0"/>
              <a:t>獲得を図った時期」、最後に●回復期病棟に転棟した●</a:t>
            </a:r>
            <a:r>
              <a:rPr lang="en-US" altLang="ja-JP" dirty="0" smtClean="0"/>
              <a:t>52</a:t>
            </a:r>
            <a:r>
              <a:rPr lang="ja-JP" altLang="en-US" dirty="0" smtClean="0"/>
              <a:t>病日～退院までの●「生活獲得を図った時期」に分けました。</a:t>
            </a:r>
            <a:endParaRPr lang="en-US" altLang="ja-JP" dirty="0" smtClean="0"/>
          </a:p>
          <a:p>
            <a:pPr eaLnBrk="1" hangingPunct="1">
              <a:spcBef>
                <a:spcPct val="0"/>
              </a:spcBef>
            </a:pPr>
            <a:r>
              <a:rPr lang="ja-JP" altLang="en-US" dirty="0" smtClean="0"/>
              <a:t>栄養摂取状況に対するリハ目標の変更に応じて</a:t>
            </a:r>
            <a:r>
              <a:rPr lang="en-US" altLang="ja-JP" dirty="0" smtClean="0"/>
              <a:t>4</a:t>
            </a:r>
            <a:r>
              <a:rPr lang="ja-JP" altLang="en-US" dirty="0" smtClean="0"/>
              <a:t>期に分けました。</a:t>
            </a:r>
            <a:endParaRPr lang="en-US" altLang="ja-JP" dirty="0" smtClean="0"/>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726AD639-EF57-4C88-AAC9-74935FFBA321}" type="slidenum">
              <a:rPr lang="ja-JP" altLang="en-US" smtClean="0"/>
              <a:pPr eaLnBrk="1" fontAlgn="base" hangingPunct="1">
                <a:spcBef>
                  <a:spcPct val="0"/>
                </a:spcBef>
                <a:spcAft>
                  <a:spcPct val="0"/>
                </a:spcAft>
              </a:pPr>
              <a:t>31</a:t>
            </a:fld>
            <a:endParaRPr lang="en-US" altLang="ja-JP" smtClean="0"/>
          </a:p>
        </p:txBody>
      </p:sp>
    </p:spTree>
    <p:extLst>
      <p:ext uri="{BB962C8B-B14F-4D97-AF65-F5344CB8AC3E}">
        <p14:creationId xmlns:p14="http://schemas.microsoft.com/office/powerpoint/2010/main" val="3118975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t>この時期は、</a:t>
            </a: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t>術後の離床に備え機能維持を図る時期と判断し、</a:t>
            </a:r>
            <a:r>
              <a:rPr lang="en-US" altLang="ja-JP" dirty="0" smtClean="0"/>
              <a:t>1</a:t>
            </a:r>
            <a:r>
              <a:rPr lang="ja-JP" altLang="en-US" dirty="0" smtClean="0"/>
              <a:t>日</a:t>
            </a:r>
            <a:r>
              <a:rPr lang="en-US" altLang="ja-JP" dirty="0" smtClean="0"/>
              <a:t>20</a:t>
            </a:r>
            <a:r>
              <a:rPr lang="ja-JP" altLang="en-US" dirty="0" smtClean="0"/>
              <a:t>分程度ベッドサイドにて実施していました。</a:t>
            </a:r>
          </a:p>
          <a:p>
            <a:pPr eaLnBrk="1" hangingPunct="1">
              <a:spcBef>
                <a:spcPct val="0"/>
              </a:spcBef>
            </a:pPr>
            <a:r>
              <a:rPr lang="ja-JP" altLang="en-US" dirty="0" smtClean="0"/>
              <a:t>術前のため離床は不可でしたので、関節可動域訓練・筋力維持訓練・ギャッジアップ座位訓練を行いました。</a:t>
            </a:r>
            <a:endParaRPr lang="en-US" altLang="ja-JP" dirty="0" smtClean="0"/>
          </a:p>
          <a:p>
            <a:pPr eaLnBrk="1" hangingPunct="1">
              <a:spcBef>
                <a:spcPct val="0"/>
              </a:spcBef>
            </a:pPr>
            <a:r>
              <a:rPr lang="ja-JP" altLang="en-US" dirty="0" smtClean="0"/>
              <a:t>並行して</a:t>
            </a:r>
            <a:r>
              <a:rPr lang="en-US" altLang="ja-JP" dirty="0" smtClean="0"/>
              <a:t>ST</a:t>
            </a:r>
            <a:r>
              <a:rPr lang="ja-JP" altLang="en-US" dirty="0" smtClean="0"/>
              <a:t>による摂食嚥下訓練も行いました。</a:t>
            </a:r>
            <a:endParaRPr lang="en-US" altLang="ja-JP" dirty="0" smtClean="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181384E7-821A-4223-9C35-483B7DE153E0}" type="slidenum">
              <a:rPr lang="ja-JP" altLang="en-US" smtClean="0"/>
              <a:pPr eaLnBrk="1" fontAlgn="base" hangingPunct="1">
                <a:spcBef>
                  <a:spcPct val="0"/>
                </a:spcBef>
                <a:spcAft>
                  <a:spcPct val="0"/>
                </a:spcAft>
              </a:pPr>
              <a:t>32</a:t>
            </a:fld>
            <a:endParaRPr lang="en-US" altLang="ja-JP" smtClean="0"/>
          </a:p>
        </p:txBody>
      </p:sp>
    </p:spTree>
    <p:extLst>
      <p:ext uri="{BB962C8B-B14F-4D97-AF65-F5344CB8AC3E}">
        <p14:creationId xmlns:p14="http://schemas.microsoft.com/office/powerpoint/2010/main" val="271481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この時期からは、</a:t>
            </a:r>
            <a:endParaRPr lang="en-US" altLang="ja-JP" dirty="0" smtClean="0"/>
          </a:p>
          <a:p>
            <a:pPr eaLnBrk="1" hangingPunct="1">
              <a:spcBef>
                <a:spcPct val="0"/>
              </a:spcBef>
            </a:pPr>
            <a:r>
              <a:rPr lang="en-US" altLang="ja-JP" dirty="0" smtClean="0"/>
              <a:t>CRP</a:t>
            </a:r>
            <a:r>
              <a:rPr lang="ja-JP" altLang="en-US" dirty="0" smtClean="0"/>
              <a:t>が</a:t>
            </a:r>
            <a:r>
              <a:rPr lang="en-US" altLang="ja-JP" dirty="0" smtClean="0"/>
              <a:t>3</a:t>
            </a:r>
            <a:r>
              <a:rPr lang="ja-JP" altLang="en-US" dirty="0" smtClean="0"/>
              <a:t>～</a:t>
            </a:r>
            <a:r>
              <a:rPr lang="en-US" altLang="ja-JP" dirty="0" smtClean="0"/>
              <a:t>5</a:t>
            </a:r>
            <a:r>
              <a:rPr lang="ja-JP" altLang="en-US" dirty="0" smtClean="0"/>
              <a:t>程度まで低下したため同化期と判断しました。食事摂取量は不十分な状態ですので積極的には行いません。</a:t>
            </a:r>
            <a:endParaRPr lang="en-US" altLang="ja-JP" dirty="0" smtClean="0"/>
          </a:p>
          <a:p>
            <a:pPr eaLnBrk="1" hangingPunct="1">
              <a:spcBef>
                <a:spcPct val="0"/>
              </a:spcBef>
            </a:pPr>
            <a:r>
              <a:rPr lang="ja-JP" altLang="en-US" dirty="0" smtClean="0"/>
              <a:t>術前であり車椅子での離床は行えませんでしたが、</a:t>
            </a:r>
            <a:r>
              <a:rPr lang="en-US" altLang="ja-JP" dirty="0" smtClean="0"/>
              <a:t>ADL</a:t>
            </a:r>
            <a:r>
              <a:rPr lang="ja-JP" altLang="en-US" dirty="0" smtClean="0"/>
              <a:t>獲得に向けて機能改善を進めました。</a:t>
            </a:r>
            <a:endParaRPr lang="en-US" altLang="ja-JP" dirty="0" smtClean="0"/>
          </a:p>
          <a:p>
            <a:pPr eaLnBrk="1" hangingPunct="1">
              <a:spcBef>
                <a:spcPct val="0"/>
              </a:spcBef>
            </a:pPr>
            <a:r>
              <a:rPr lang="ja-JP" altLang="en-US" dirty="0" smtClean="0"/>
              <a:t>筋力増強訓練・座位訓練・呼吸リハなどできる範囲での運動を行い、運動による抗炎症作用にも期待しながら介入しました。</a:t>
            </a:r>
            <a:endParaRPr lang="en-US" altLang="ja-JP" dirty="0" smtClean="0"/>
          </a:p>
          <a:p>
            <a:pPr eaLnBrk="1" hangingPunct="1">
              <a:spcBef>
                <a:spcPct val="0"/>
              </a:spcBef>
            </a:pPr>
            <a:r>
              <a:rPr lang="ja-JP" altLang="en-US" dirty="0" smtClean="0"/>
              <a:t>一日</a:t>
            </a:r>
            <a:r>
              <a:rPr lang="en-US" altLang="ja-JP" dirty="0" smtClean="0"/>
              <a:t>40</a:t>
            </a:r>
            <a:r>
              <a:rPr lang="ja-JP" altLang="en-US" dirty="0" smtClean="0"/>
              <a:t>分程度ベッドサイドにて実施しました。</a:t>
            </a:r>
            <a:endParaRPr lang="en-US" altLang="ja-JP" dirty="0" smtClean="0"/>
          </a:p>
          <a:p>
            <a:pPr eaLnBrk="1" hangingPunct="1">
              <a:spcBef>
                <a:spcPct val="0"/>
              </a:spcBef>
            </a:pPr>
            <a:r>
              <a:rPr lang="ja-JP" altLang="en-US" dirty="0" smtClean="0"/>
              <a:t>その後、</a:t>
            </a:r>
            <a:r>
              <a:rPr lang="en-US" altLang="ja-JP" dirty="0" smtClean="0"/>
              <a:t>31</a:t>
            </a:r>
            <a:r>
              <a:rPr lang="ja-JP" altLang="en-US" dirty="0" smtClean="0"/>
              <a:t>病日に骨接合術を行い離床可能な状況となりました。</a:t>
            </a:r>
            <a:endParaRPr lang="en-US" altLang="ja-JP" dirty="0" smtClean="0"/>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1DB86B8D-EE5A-45B2-BD9A-6A1A335A0817}" type="slidenum">
              <a:rPr lang="ja-JP" altLang="en-US" smtClean="0"/>
              <a:pPr eaLnBrk="1" fontAlgn="base" hangingPunct="1">
                <a:spcBef>
                  <a:spcPct val="0"/>
                </a:spcBef>
                <a:spcAft>
                  <a:spcPct val="0"/>
                </a:spcAft>
              </a:pPr>
              <a:t>33</a:t>
            </a:fld>
            <a:endParaRPr lang="en-US" altLang="ja-JP" smtClean="0"/>
          </a:p>
        </p:txBody>
      </p:sp>
    </p:spTree>
    <p:extLst>
      <p:ext uri="{BB962C8B-B14F-4D97-AF65-F5344CB8AC3E}">
        <p14:creationId xmlns:p14="http://schemas.microsoft.com/office/powerpoint/2010/main" val="22408160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en-US" altLang="ja-JP" dirty="0" smtClean="0"/>
              <a:t>ICF</a:t>
            </a:r>
            <a:r>
              <a:rPr kumimoji="1" lang="ja-JP" altLang="en-US" dirty="0" smtClean="0"/>
              <a:t>を用いて術後の問題点の焦点化を行いました。赤は急性期と比べ変化した点です。</a:t>
            </a:r>
            <a:endParaRPr kumimoji="1" lang="en-US" altLang="ja-JP" dirty="0" smtClean="0"/>
          </a:p>
          <a:p>
            <a:r>
              <a:rPr kumimoji="1" lang="ja-JP" altLang="en-US" dirty="0" smtClean="0"/>
              <a:t>説明する。</a:t>
            </a:r>
            <a:endParaRPr kumimoji="1" lang="en-US" altLang="ja-JP" dirty="0" smtClean="0"/>
          </a:p>
          <a:p>
            <a:r>
              <a:rPr kumimoji="1" lang="ja-JP" altLang="en-US" dirty="0" smtClean="0"/>
              <a:t>自宅復帰を控えて本人の家事動作に対する希望を再確認しましたが、再度自分で行いたいと希望が聞かれました。</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34</a:t>
            </a:fld>
            <a:endParaRPr kumimoji="1" lang="ja-JP" altLang="en-US"/>
          </a:p>
        </p:txBody>
      </p:sp>
    </p:spTree>
    <p:extLst>
      <p:ext uri="{BB962C8B-B14F-4D97-AF65-F5344CB8AC3E}">
        <p14:creationId xmlns:p14="http://schemas.microsoft.com/office/powerpoint/2010/main" val="160607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この時期は、</a:t>
            </a:r>
            <a:endParaRPr lang="en-US" altLang="ja-JP" dirty="0" smtClean="0"/>
          </a:p>
          <a:p>
            <a:pPr eaLnBrk="1" hangingPunct="1">
              <a:spcBef>
                <a:spcPct val="0"/>
              </a:spcBef>
            </a:pPr>
            <a:r>
              <a:rPr lang="ja-JP" altLang="en-US" dirty="0" smtClean="0"/>
              <a:t>離床も可能になったため一日</a:t>
            </a:r>
            <a:r>
              <a:rPr lang="en-US" altLang="ja-JP" dirty="0" smtClean="0"/>
              <a:t>2</a:t>
            </a:r>
            <a:r>
              <a:rPr lang="ja-JP" altLang="en-US" dirty="0" smtClean="0"/>
              <a:t>時間程度の運動を行いました。</a:t>
            </a:r>
            <a:r>
              <a:rPr lang="en-US" altLang="ja-JP" dirty="0" smtClean="0"/>
              <a:t>ADL</a:t>
            </a:r>
            <a:r>
              <a:rPr lang="ja-JP" altLang="en-US" dirty="0" smtClean="0"/>
              <a:t>の獲得のため身体機能改善を目標に介入しました。</a:t>
            </a:r>
            <a:endParaRPr lang="en-US" altLang="ja-JP" dirty="0" smtClean="0"/>
          </a:p>
          <a:p>
            <a:pPr eaLnBrk="1" hangingPunct="1">
              <a:spcBef>
                <a:spcPct val="0"/>
              </a:spcBef>
            </a:pPr>
            <a:r>
              <a:rPr lang="ja-JP" altLang="en-US" dirty="0" smtClean="0"/>
              <a:t>筋力増強訓練や立位訓練など積極的な運動療法を展開していきました。</a:t>
            </a:r>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2C06745F-3AE8-4B30-80F6-8548F1EB58E9}" type="slidenum">
              <a:rPr lang="ja-JP" altLang="en-US" smtClean="0"/>
              <a:pPr eaLnBrk="1" fontAlgn="base" hangingPunct="1">
                <a:spcBef>
                  <a:spcPct val="0"/>
                </a:spcBef>
                <a:spcAft>
                  <a:spcPct val="0"/>
                </a:spcAft>
              </a:pPr>
              <a:t>35</a:t>
            </a:fld>
            <a:endParaRPr lang="en-US" altLang="ja-JP" smtClean="0"/>
          </a:p>
        </p:txBody>
      </p:sp>
    </p:spTree>
    <p:extLst>
      <p:ext uri="{BB962C8B-B14F-4D97-AF65-F5344CB8AC3E}">
        <p14:creationId xmlns:p14="http://schemas.microsoft.com/office/powerpoint/2010/main" val="53871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この時期は、</a:t>
            </a:r>
            <a:endParaRPr lang="en-US" altLang="ja-JP" dirty="0" smtClean="0"/>
          </a:p>
          <a:p>
            <a:pPr eaLnBrk="1" hangingPunct="1">
              <a:spcBef>
                <a:spcPct val="0"/>
              </a:spcBef>
            </a:pPr>
            <a:r>
              <a:rPr lang="ja-JP" altLang="en-US" dirty="0" smtClean="0"/>
              <a:t>回復期病棟にて</a:t>
            </a:r>
            <a:r>
              <a:rPr lang="en-US" altLang="ja-JP" dirty="0" smtClean="0"/>
              <a:t>ADL</a:t>
            </a:r>
            <a:r>
              <a:rPr lang="ja-JP" altLang="en-US" dirty="0" smtClean="0"/>
              <a:t>・家事動作を獲得し自宅復帰する。さらに、生活習慣の改善を目標に介入しました。</a:t>
            </a:r>
            <a:endParaRPr lang="en-US" altLang="ja-JP" dirty="0" smtClean="0"/>
          </a:p>
          <a:p>
            <a:pPr eaLnBrk="1" hangingPunct="1">
              <a:spcBef>
                <a:spcPct val="0"/>
              </a:spcBef>
            </a:pPr>
            <a:r>
              <a:rPr lang="ja-JP" altLang="en-US" dirty="0" smtClean="0"/>
              <a:t>一日の訓練時間は３時間程度としました。</a:t>
            </a:r>
            <a:endParaRPr lang="en-US" altLang="ja-JP" dirty="0" smtClean="0"/>
          </a:p>
          <a:p>
            <a:pPr eaLnBrk="1" hangingPunct="1">
              <a:spcBef>
                <a:spcPct val="0"/>
              </a:spcBef>
            </a:pPr>
            <a:r>
              <a:rPr lang="ja-JP" altLang="en-US" dirty="0" smtClean="0"/>
              <a:t>調理訓練の際に味付けの確認も行いました。また、筋力増強訓練中心の自主トレ指導も並行して行い自宅でも継続できるようにしました。</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9051274C-3926-4327-A2C6-37CA4427D07A}" type="slidenum">
              <a:rPr lang="ja-JP" altLang="en-US" smtClean="0"/>
              <a:pPr eaLnBrk="1" fontAlgn="base" hangingPunct="1">
                <a:spcBef>
                  <a:spcPct val="0"/>
                </a:spcBef>
                <a:spcAft>
                  <a:spcPct val="0"/>
                </a:spcAft>
              </a:pPr>
              <a:t>36</a:t>
            </a:fld>
            <a:endParaRPr lang="en-US" altLang="ja-JP" smtClean="0"/>
          </a:p>
        </p:txBody>
      </p:sp>
    </p:spTree>
    <p:extLst>
      <p:ext uri="{BB962C8B-B14F-4D97-AF65-F5344CB8AC3E}">
        <p14:creationId xmlns:p14="http://schemas.microsoft.com/office/powerpoint/2010/main" val="37840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身体機能の変化です。</a:t>
            </a:r>
            <a:endParaRPr lang="en-US" altLang="ja-JP" dirty="0" smtClean="0"/>
          </a:p>
          <a:p>
            <a:pPr eaLnBrk="1" hangingPunct="1">
              <a:spcBef>
                <a:spcPct val="0"/>
              </a:spcBef>
            </a:pPr>
            <a:r>
              <a:rPr lang="ja-JP" altLang="en-US" dirty="0" smtClean="0"/>
              <a:t>筋力は</a:t>
            </a:r>
            <a:r>
              <a:rPr lang="en-US" altLang="ja-JP" dirty="0" smtClean="0"/>
              <a:t>MMT</a:t>
            </a:r>
            <a:r>
              <a:rPr lang="ja-JP" altLang="en-US" dirty="0" smtClean="0"/>
              <a:t>で右が</a:t>
            </a:r>
            <a:r>
              <a:rPr lang="en-US" altLang="ja-JP" dirty="0" smtClean="0"/>
              <a:t>2</a:t>
            </a:r>
            <a:r>
              <a:rPr lang="ja-JP" altLang="en-US" dirty="0" smtClean="0"/>
              <a:t>レベルでしたが、両側とも</a:t>
            </a:r>
            <a:r>
              <a:rPr lang="en-US" altLang="ja-JP" dirty="0" smtClean="0"/>
              <a:t>4</a:t>
            </a:r>
            <a:r>
              <a:rPr lang="ja-JP" altLang="en-US" dirty="0" smtClean="0"/>
              <a:t>レベルへ改善。</a:t>
            </a:r>
            <a:endParaRPr lang="en-US" altLang="ja-JP" dirty="0" smtClean="0"/>
          </a:p>
          <a:p>
            <a:pPr eaLnBrk="1" hangingPunct="1">
              <a:spcBef>
                <a:spcPct val="0"/>
              </a:spcBef>
            </a:pPr>
            <a:r>
              <a:rPr lang="en-US" altLang="ja-JP" dirty="0" smtClean="0"/>
              <a:t>ADL</a:t>
            </a:r>
            <a:r>
              <a:rPr lang="ja-JP" altLang="en-US" dirty="0" smtClean="0"/>
              <a:t>では</a:t>
            </a:r>
            <a:r>
              <a:rPr lang="en-US" altLang="ja-JP" dirty="0" smtClean="0"/>
              <a:t>FIM</a:t>
            </a:r>
            <a:r>
              <a:rPr lang="ja-JP" altLang="en-US" dirty="0" smtClean="0"/>
              <a:t>モータにおいて改善が見られ、身辺動作は自立となりました。</a:t>
            </a:r>
            <a:endParaRPr lang="en-US" altLang="ja-JP" dirty="0" smtClean="0"/>
          </a:p>
          <a:p>
            <a:pPr eaLnBrk="1" hangingPunct="1">
              <a:spcBef>
                <a:spcPct val="0"/>
              </a:spcBef>
            </a:pPr>
            <a:r>
              <a:rPr lang="ja-JP" altLang="en-US" dirty="0" smtClean="0"/>
              <a:t>歩行はスピード・耐久性とも改善しました。</a:t>
            </a:r>
            <a:endParaRPr lang="en-US" altLang="ja-JP" dirty="0" smtClean="0"/>
          </a:p>
          <a:p>
            <a:pPr eaLnBrk="1" hangingPunct="1">
              <a:spcBef>
                <a:spcPct val="0"/>
              </a:spcBef>
            </a:pPr>
            <a:r>
              <a:rPr lang="ja-JP" altLang="en-US" dirty="0" smtClean="0"/>
              <a:t>下腿周囲長においても大きな改善がみられました。</a:t>
            </a:r>
            <a:endParaRPr lang="en-US" altLang="ja-JP" dirty="0" smtClean="0"/>
          </a:p>
          <a:p>
            <a:pPr eaLnBrk="1" hangingPunct="1">
              <a:spcBef>
                <a:spcPct val="0"/>
              </a:spcBef>
            </a:pPr>
            <a:r>
              <a:rPr lang="ja-JP" altLang="en-US" dirty="0" smtClean="0"/>
              <a:t>自宅復帰する際には常食の摂取が可能となったため、常食を想定した調理練習も行い、自宅では調理も含め家事全般を行っていくこととなりました。</a:t>
            </a:r>
            <a:endParaRPr lang="en-US" altLang="ja-JP" dirty="0" smtClean="0"/>
          </a:p>
          <a:p>
            <a:pPr eaLnBrk="1" hangingPunct="1">
              <a:spcBef>
                <a:spcPct val="0"/>
              </a:spcBef>
            </a:pPr>
            <a:r>
              <a:rPr lang="ja-JP" altLang="en-US" dirty="0" smtClean="0"/>
              <a:t>病前から続いている飲酒はやめられないが量を減らすと前向きに話しておりました。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自宅での転倒前から生活習慣の問題があった地域在住高齢者の症例でした。疾患はかなり重度であり全身状態が落ち着くまで積極的な介入は</a:t>
            </a:r>
            <a:endParaRPr lang="en-US" altLang="ja-JP" dirty="0" smtClean="0"/>
          </a:p>
          <a:p>
            <a:pPr eaLnBrk="1" hangingPunct="1">
              <a:spcBef>
                <a:spcPct val="0"/>
              </a:spcBef>
            </a:pPr>
            <a:r>
              <a:rPr lang="ja-JP" altLang="en-US" dirty="0" smtClean="0"/>
              <a:t>行えませんでしたが、不要な安静・不要な禁食をできるだけ減らしサルコペニアの改善を図ったことでサルコペニアの嚥下障害と思われる症状の改善が</a:t>
            </a:r>
            <a:endParaRPr lang="en-US" altLang="ja-JP" dirty="0" smtClean="0"/>
          </a:p>
          <a:p>
            <a:pPr eaLnBrk="1" hangingPunct="1">
              <a:spcBef>
                <a:spcPct val="0"/>
              </a:spcBef>
            </a:pPr>
            <a:r>
              <a:rPr lang="ja-JP" altLang="en-US" dirty="0" smtClean="0"/>
              <a:t>なされました。食事の摂取状況に併せてリハの負荷量を適切に調整することで、重度の障害であっても標準的な入院日数での退院が可能でした。</a:t>
            </a:r>
            <a:endParaRPr lang="en-US" altLang="ja-JP" dirty="0" smtClean="0"/>
          </a:p>
        </p:txBody>
      </p:sp>
      <p:sp>
        <p:nvSpPr>
          <p:cNvPr id="337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D3CB9531-3364-4384-924E-579CEF167B33}" type="slidenum">
              <a:rPr lang="ja-JP" altLang="en-US" smtClean="0"/>
              <a:pPr eaLnBrk="1" fontAlgn="base" hangingPunct="1">
                <a:spcBef>
                  <a:spcPct val="0"/>
                </a:spcBef>
                <a:spcAft>
                  <a:spcPct val="0"/>
                </a:spcAft>
              </a:pPr>
              <a:t>37</a:t>
            </a:fld>
            <a:endParaRPr lang="en-US" altLang="ja-JP" smtClean="0"/>
          </a:p>
        </p:txBody>
      </p:sp>
    </p:spTree>
    <p:extLst>
      <p:ext uri="{BB962C8B-B14F-4D97-AF65-F5344CB8AC3E}">
        <p14:creationId xmlns:p14="http://schemas.microsoft.com/office/powerpoint/2010/main" val="2566851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38</a:t>
            </a:fld>
            <a:endParaRPr kumimoji="1" lang="ja-JP" altLang="en-US"/>
          </a:p>
        </p:txBody>
      </p:sp>
    </p:spTree>
    <p:extLst>
      <p:ext uri="{BB962C8B-B14F-4D97-AF65-F5344CB8AC3E}">
        <p14:creationId xmlns:p14="http://schemas.microsoft.com/office/powerpoint/2010/main" val="417203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次に、作業とは・・・という日本作業療法協会の図をお示しします。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黄色は対象者を表しています。生活を作っている</a:t>
            </a:r>
            <a:r>
              <a:rPr kumimoji="1" lang="en-US" altLang="ja-JP" dirty="0" smtClean="0"/>
              <a:t>5</a:t>
            </a:r>
            <a:r>
              <a:rPr kumimoji="1" lang="ja-JP" altLang="en-US" dirty="0" err="1" smtClean="0"/>
              <a:t>つの</a:t>
            </a:r>
            <a:r>
              <a:rPr kumimoji="1" lang="ja-JP" altLang="en-US" dirty="0" smtClean="0"/>
              <a:t>要素が対象者の方を囲んでいます。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前のスライドのその他の作業とはこの</a:t>
            </a:r>
            <a:r>
              <a:rPr kumimoji="1" lang="en-US" altLang="ja-JP" dirty="0" smtClean="0"/>
              <a:t>5</a:t>
            </a:r>
            <a:r>
              <a:rPr kumimoji="1" lang="ja-JP" altLang="en-US" dirty="0" err="1" smtClean="0"/>
              <a:t>つの</a:t>
            </a:r>
            <a:r>
              <a:rPr kumimoji="1" lang="ja-JP" altLang="en-US" dirty="0" smtClean="0"/>
              <a:t>ことを指します。作業療法の対象は日常生活のすべての活動に制限が生じている方であり、</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a:t>
            </a:r>
            <a:r>
              <a:rPr kumimoji="1" lang="en-US" altLang="ja-JP" dirty="0" smtClean="0"/>
              <a:t>5</a:t>
            </a:r>
            <a:r>
              <a:rPr kumimoji="1" lang="ja-JP" altLang="en-US" dirty="0" err="1" smtClean="0"/>
              <a:t>つの</a:t>
            </a:r>
            <a:r>
              <a:rPr kumimoji="1" lang="ja-JP" altLang="en-US" dirty="0" smtClean="0"/>
              <a:t>要素はそれぞれ影響しあっています。例えば「仕事に行く」ためには、セルフケアとして朝食を食べて着替えて・・・、車の運転や交通機関の利用など必要。</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そして、食事はセルフケアに含まれている方が多いと思いますが、余暇活動として外食を楽しむ方もいると思います。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芸能人の食レポやホテルの料理長で味見をするなど一部の人は食事は仕事にもなりえます。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作業療法士にとって「食事をする」ということは生命維持だけでなく、余暇活動としてや仕事としても介入することが多い作業といえます。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4</a:t>
            </a:fld>
            <a:endParaRPr kumimoji="1" lang="ja-JP" altLang="en-US"/>
          </a:p>
        </p:txBody>
      </p:sp>
    </p:spTree>
    <p:extLst>
      <p:ext uri="{BB962C8B-B14F-4D97-AF65-F5344CB8AC3E}">
        <p14:creationId xmlns:p14="http://schemas.microsoft.com/office/powerpoint/2010/main" val="183887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作業療法士の食事への介入は経口摂取がメインとなります。次に経口摂取のメリットとデメリットに関して</a:t>
            </a:r>
            <a:r>
              <a:rPr kumimoji="1" lang="ja-JP" altLang="en-US" dirty="0" err="1" smtClean="0"/>
              <a:t>です。</a:t>
            </a:r>
            <a:endParaRPr kumimoji="1" lang="en-US" altLang="ja-JP" dirty="0" smtClean="0"/>
          </a:p>
          <a:p>
            <a:r>
              <a:rPr kumimoji="1" lang="ja-JP" altLang="en-US" dirty="0" smtClean="0"/>
              <a:t>まず、メリットに関して</a:t>
            </a:r>
            <a:r>
              <a:rPr kumimoji="1" lang="ja-JP" altLang="en-US" dirty="0" err="1" smtClean="0"/>
              <a:t>です。</a:t>
            </a:r>
            <a:r>
              <a:rPr kumimoji="1" lang="ja-JP" altLang="en-US" dirty="0" smtClean="0"/>
              <a:t>当然最も生理的な投与ルートとなります、生理的なルートを経ることで嚥下筋の維持や消化液・ホルモンの</a:t>
            </a:r>
            <a:endParaRPr kumimoji="1" lang="en-US" altLang="ja-JP" dirty="0" smtClean="0"/>
          </a:p>
          <a:p>
            <a:r>
              <a:rPr kumimoji="1" lang="ja-JP" altLang="en-US" dirty="0" smtClean="0"/>
              <a:t>分泌も正常に保たれますし、様々な食材を使い味を楽しむことができます。次に、経鼻胃管の留置や胃</a:t>
            </a:r>
            <a:r>
              <a:rPr kumimoji="1" lang="ja-JP" altLang="en-US" dirty="0" err="1" smtClean="0"/>
              <a:t>ろうのように</a:t>
            </a:r>
            <a:r>
              <a:rPr kumimoji="1" lang="ja-JP" altLang="en-US" dirty="0" smtClean="0"/>
              <a:t>定期的な交換や</a:t>
            </a:r>
            <a:endParaRPr kumimoji="1" lang="en-US" altLang="ja-JP" dirty="0" smtClean="0"/>
          </a:p>
          <a:p>
            <a:r>
              <a:rPr kumimoji="1" lang="ja-JP" altLang="en-US" dirty="0" smtClean="0"/>
              <a:t>管理・身体的侵襲もありません。嚥下障害がない状態であれば経口摂取は最も安全であり贅沢をしなければ最も低コストと考えられます。</a:t>
            </a:r>
            <a:endParaRPr kumimoji="1" lang="en-US" altLang="ja-JP" dirty="0" smtClean="0"/>
          </a:p>
          <a:p>
            <a:r>
              <a:rPr kumimoji="1" lang="ja-JP" altLang="en-US" dirty="0" smtClean="0"/>
              <a:t>次にデメリットに関してですが、嚥下障害があれば経口摂取は誤嚥のリスクを伴います。食欲の低下があると摂取量が減り低栄養や脱水</a:t>
            </a:r>
            <a:endParaRPr kumimoji="1" lang="en-US" altLang="ja-JP" dirty="0" smtClean="0"/>
          </a:p>
          <a:p>
            <a:r>
              <a:rPr kumimoji="1" lang="ja-JP" altLang="en-US" dirty="0" smtClean="0"/>
              <a:t>を起こしてしまいます。また、経口摂取が困難であれば</a:t>
            </a:r>
            <a:r>
              <a:rPr kumimoji="1" lang="en-US" altLang="ja-JP" dirty="0" smtClean="0"/>
              <a:t>TPN</a:t>
            </a:r>
            <a:r>
              <a:rPr kumimoji="1" lang="ja-JP" altLang="en-US" dirty="0" smtClean="0"/>
              <a:t>管理などに移行することとなり、消化器官の廃用がすすめば免疫機能の低下から</a:t>
            </a:r>
            <a:endParaRPr kumimoji="1" lang="en-US" altLang="ja-JP" dirty="0" smtClean="0"/>
          </a:p>
          <a:p>
            <a:r>
              <a:rPr kumimoji="1" lang="ja-JP" altLang="en-US" dirty="0" smtClean="0"/>
              <a:t>バクテリアルトランスロケーションなどの問題が発生することになります。肺炎などによる絶食はできるだけ避け、早期に経口摂取を始める必要があります。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5</a:t>
            </a:fld>
            <a:endParaRPr kumimoji="1" lang="ja-JP" altLang="en-US"/>
          </a:p>
        </p:txBody>
      </p:sp>
    </p:spTree>
    <p:extLst>
      <p:ext uri="{BB962C8B-B14F-4D97-AF65-F5344CB8AC3E}">
        <p14:creationId xmlns:p14="http://schemas.microsoft.com/office/powerpoint/2010/main" val="3984643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命にかかわるようなデメリットも多い経口摂取ですが、やはり口から食べることは継続していく必要があると考えます。</a:t>
            </a:r>
            <a:endParaRPr kumimoji="1" lang="en-US" altLang="ja-JP" dirty="0" smtClean="0"/>
          </a:p>
          <a:p>
            <a:r>
              <a:rPr kumimoji="1" lang="ja-JP" altLang="en-US" dirty="0" smtClean="0"/>
              <a:t>たとえ一時的に経鼻胃管や胃</a:t>
            </a:r>
            <a:r>
              <a:rPr kumimoji="1" lang="ja-JP" altLang="en-US" dirty="0" err="1" smtClean="0"/>
              <a:t>ろ</a:t>
            </a:r>
            <a:r>
              <a:rPr kumimoji="1" lang="ja-JP" altLang="en-US" dirty="0" smtClean="0"/>
              <a:t>うでの経管栄養法が開始されても、口腔ケアなどの間接訓練や少量でも経口摂取を</a:t>
            </a:r>
            <a:endParaRPr kumimoji="1" lang="en-US" altLang="ja-JP" dirty="0" smtClean="0"/>
          </a:p>
          <a:p>
            <a:r>
              <a:rPr kumimoji="1" lang="ja-JP" altLang="en-US" dirty="0" smtClean="0"/>
              <a:t>継続することで栄養状態の改善に伴い嚥下機能が回復し食べる楽しみや</a:t>
            </a:r>
            <a:r>
              <a:rPr kumimoji="1" lang="en-US" altLang="ja-JP" dirty="0" smtClean="0"/>
              <a:t>QOL</a:t>
            </a:r>
            <a:r>
              <a:rPr kumimoji="1" lang="ja-JP" altLang="en-US" dirty="0" smtClean="0"/>
              <a:t>の向上・家族の安心につながる可能性がある</a:t>
            </a:r>
            <a:endParaRPr kumimoji="1" lang="en-US" altLang="ja-JP" dirty="0" smtClean="0"/>
          </a:p>
          <a:p>
            <a:r>
              <a:rPr kumimoji="1" lang="ja-JP" altLang="en-US" dirty="0" smtClean="0"/>
              <a:t>ことをこの図は示しています。</a:t>
            </a:r>
            <a:endParaRPr kumimoji="1" lang="en-US" altLang="ja-JP" dirty="0" smtClean="0"/>
          </a:p>
          <a:p>
            <a:r>
              <a:rPr kumimoji="1" lang="ja-JP" altLang="en-US" dirty="0" smtClean="0"/>
              <a:t>経口摂取困難な方が「無理して食べて不足分を</a:t>
            </a:r>
            <a:r>
              <a:rPr kumimoji="1" lang="en-US" altLang="ja-JP" dirty="0" smtClean="0"/>
              <a:t>PPN</a:t>
            </a:r>
            <a:r>
              <a:rPr kumimoji="1" lang="ja-JP" altLang="en-US" dirty="0" smtClean="0"/>
              <a:t>で補う」といった管理を続けていると、栄養不良による生命の危機の可能性があります。</a:t>
            </a:r>
            <a:endParaRPr kumimoji="1" lang="en-US" altLang="ja-JP" dirty="0" smtClean="0"/>
          </a:p>
          <a:p>
            <a:r>
              <a:rPr kumimoji="1" lang="ja-JP" altLang="en-US" dirty="0" smtClean="0"/>
              <a:t>次に、この方が経管栄養のみで管理をしていった場合、栄養は改善しますが食べる楽しみの喪失やそれに伴う本人が望まない延命などの倫理的・社会的</a:t>
            </a:r>
            <a:endParaRPr kumimoji="1" lang="en-US" altLang="ja-JP" dirty="0" smtClean="0"/>
          </a:p>
          <a:p>
            <a:r>
              <a:rPr kumimoji="1" lang="ja-JP" altLang="en-US" dirty="0" smtClean="0"/>
              <a:t>問題につながっていきます。やはり、経管栄養と並行して経口摂取を続けていくことが食べる楽しみや</a:t>
            </a:r>
            <a:r>
              <a:rPr kumimoji="1" lang="en-US" altLang="ja-JP" dirty="0" smtClean="0"/>
              <a:t>QOL</a:t>
            </a:r>
            <a:r>
              <a:rPr kumimoji="1" lang="ja-JP" altLang="en-US" dirty="0" smtClean="0"/>
              <a:t>の向上につながることを表しています。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6</a:t>
            </a:fld>
            <a:endParaRPr kumimoji="1" lang="ja-JP" altLang="en-US"/>
          </a:p>
        </p:txBody>
      </p:sp>
    </p:spTree>
    <p:extLst>
      <p:ext uri="{BB962C8B-B14F-4D97-AF65-F5344CB8AC3E}">
        <p14:creationId xmlns:p14="http://schemas.microsoft.com/office/powerpoint/2010/main" val="299411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食事とは、生きるための栄養摂取の目的だけではなく入院生活においては大きな楽しみとなる作業です。</a:t>
            </a:r>
            <a:endParaRPr kumimoji="1" lang="en-US" altLang="ja-JP" dirty="0" smtClean="0"/>
          </a:p>
          <a:p>
            <a:r>
              <a:rPr kumimoji="1" lang="ja-JP" altLang="en-US" dirty="0" smtClean="0"/>
              <a:t>また、口から好きなものを食べられるということは生活の質にも関わる問題であると思いますので、作業療法士は</a:t>
            </a:r>
            <a:endParaRPr kumimoji="1" lang="en-US" altLang="ja-JP" dirty="0" smtClean="0"/>
          </a:p>
          <a:p>
            <a:r>
              <a:rPr kumimoji="1" lang="ja-JP" altLang="en-US" dirty="0" smtClean="0"/>
              <a:t>安全・安心な食事動作の獲得に関わっていく必要があると考えます。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7</a:t>
            </a:fld>
            <a:endParaRPr kumimoji="1" lang="ja-JP" altLang="en-US"/>
          </a:p>
        </p:txBody>
      </p:sp>
    </p:spTree>
    <p:extLst>
      <p:ext uri="{BB962C8B-B14F-4D97-AF65-F5344CB8AC3E}">
        <p14:creationId xmlns:p14="http://schemas.microsoft.com/office/powerpoint/2010/main" val="244333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初めに嚥下モデルのおさらいをします。</a:t>
            </a:r>
            <a:endParaRPr kumimoji="1" lang="en-US" altLang="ja-JP" dirty="0" smtClean="0"/>
          </a:p>
          <a:p>
            <a:r>
              <a:rPr kumimoji="1" lang="ja-JP" altLang="en-US" dirty="0" smtClean="0"/>
              <a:t>先行期は認知と取り込み、準備期は咀嚼、口腔期で咽頭に送りこみ咽頭期で嚥下反射が起きる。</a:t>
            </a:r>
            <a:endParaRPr kumimoji="1" lang="en-US" altLang="ja-JP" dirty="0" smtClean="0"/>
          </a:p>
          <a:p>
            <a:r>
              <a:rPr kumimoji="1" lang="ja-JP" altLang="en-US" dirty="0" smtClean="0"/>
              <a:t>食道期で食塊は胃へ送りこまれます。</a:t>
            </a:r>
            <a:endParaRPr kumimoji="1" lang="en-US" altLang="ja-JP" dirty="0" smtClean="0"/>
          </a:p>
          <a:p>
            <a:r>
              <a:rPr kumimoji="1" lang="ja-JP" altLang="en-US" dirty="0" smtClean="0"/>
              <a:t>作業療法士が主にかかわることが多いのは、●先行期であり食事姿勢に始まり上肢での食事の取り込みに関して介入することが多いです。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8</a:t>
            </a:fld>
            <a:endParaRPr kumimoji="1" lang="ja-JP" altLang="en-US"/>
          </a:p>
        </p:txBody>
      </p:sp>
    </p:spTree>
    <p:extLst>
      <p:ext uri="{BB962C8B-B14F-4D97-AF65-F5344CB8AC3E}">
        <p14:creationId xmlns:p14="http://schemas.microsoft.com/office/powerpoint/2010/main" val="26393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81000" y="685800"/>
            <a:ext cx="6096000" cy="3429000"/>
          </a:xfrm>
        </p:spPr>
      </p:sp>
      <p:sp>
        <p:nvSpPr>
          <p:cNvPr id="3" name="ノート プレースホルダ 2"/>
          <p:cNvSpPr>
            <a:spLocks noGrp="1"/>
          </p:cNvSpPr>
          <p:nvPr>
            <p:ph type="body" idx="1"/>
          </p:nvPr>
        </p:nvSpPr>
        <p:spPr/>
        <p:txBody>
          <a:bodyPr>
            <a:normAutofit/>
          </a:bodyPr>
          <a:lstStyle/>
          <a:p>
            <a:r>
              <a:rPr kumimoji="1" lang="ja-JP" altLang="en-US" dirty="0" smtClean="0"/>
              <a:t>先行期の分析です。先行期における要素別の観察ポイントになります。</a:t>
            </a:r>
            <a:endParaRPr kumimoji="1" lang="en-US" altLang="ja-JP" dirty="0" smtClean="0"/>
          </a:p>
          <a:p>
            <a:r>
              <a:rPr kumimoji="1" lang="ja-JP" altLang="en-US" dirty="0" smtClean="0"/>
              <a:t>上から読む</a:t>
            </a:r>
            <a:endParaRPr kumimoji="1" lang="en-US" altLang="ja-JP" dirty="0" smtClean="0"/>
          </a:p>
          <a:p>
            <a:r>
              <a:rPr kumimoji="1" lang="ja-JP" altLang="en-US" dirty="0" smtClean="0"/>
              <a:t>以上のような内容を実際の食事場面や模擬的な環境で評価し介入を行っていくこととなります。</a:t>
            </a:r>
            <a:endParaRPr kumimoji="1" lang="ja-JP" altLang="en-US" dirty="0"/>
          </a:p>
        </p:txBody>
      </p:sp>
      <p:sp>
        <p:nvSpPr>
          <p:cNvPr id="4" name="スライド番号プレースホルダ 3"/>
          <p:cNvSpPr>
            <a:spLocks noGrp="1"/>
          </p:cNvSpPr>
          <p:nvPr>
            <p:ph type="sldNum" sz="quarter" idx="10"/>
          </p:nvPr>
        </p:nvSpPr>
        <p:spPr/>
        <p:txBody>
          <a:bodyPr/>
          <a:lstStyle/>
          <a:p>
            <a:fld id="{9442C7CC-F1E7-457D-864E-E0D63679ECC6}" type="slidenum">
              <a:rPr kumimoji="1" lang="ja-JP" altLang="en-US" smtClean="0"/>
              <a:pPr/>
              <a:t>9</a:t>
            </a:fld>
            <a:endParaRPr kumimoji="1" lang="ja-JP" altLang="en-US"/>
          </a:p>
        </p:txBody>
      </p:sp>
    </p:spTree>
    <p:extLst>
      <p:ext uri="{BB962C8B-B14F-4D97-AF65-F5344CB8AC3E}">
        <p14:creationId xmlns:p14="http://schemas.microsoft.com/office/powerpoint/2010/main" val="343496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20"/>
            <a:ext cx="7772400" cy="110251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0"/>
            <a:ext cx="2057400" cy="4388644"/>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05980"/>
            <a:ext cx="6019800" cy="4388644"/>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04787"/>
            <a:ext cx="3008313" cy="8715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1"/>
            <a:ext cx="5486400" cy="425054"/>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C0E84ED-FC4D-468F-A50B-6A9AAEC1266F}" type="datetimeFigureOut">
              <a:rPr kumimoji="1" lang="ja-JP" altLang="en-US" smtClean="0"/>
              <a:pPr/>
              <a:t>2017/11/10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1108668-83CB-4913-8C89-71E7829E884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0E84ED-FC4D-468F-A50B-6A9AAEC1266F}" type="datetimeFigureOut">
              <a:rPr kumimoji="1" lang="ja-JP" altLang="en-US" smtClean="0"/>
              <a:pPr/>
              <a:t>2017/11/10</a:t>
            </a:fld>
            <a:endParaRPr kumimoji="1" lang="ja-JP" altLang="en-US"/>
          </a:p>
        </p:txBody>
      </p:sp>
      <p:sp>
        <p:nvSpPr>
          <p:cNvPr id="5" name="フッター プレースホルダ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108668-83CB-4913-8C89-71E7829E884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ospital_ajisai.jpg"/>
          <p:cNvPicPr>
            <a:picLocks noChangeAspect="1"/>
          </p:cNvPicPr>
          <p:nvPr/>
        </p:nvPicPr>
        <p:blipFill>
          <a:blip r:embed="rId3" cstate="print"/>
          <a:stretch>
            <a:fillRect/>
          </a:stretch>
        </p:blipFill>
        <p:spPr>
          <a:xfrm>
            <a:off x="0" y="0"/>
            <a:ext cx="9144000" cy="5143500"/>
          </a:xfrm>
          <a:prstGeom prst="rect">
            <a:avLst/>
          </a:prstGeom>
        </p:spPr>
      </p:pic>
      <p:sp>
        <p:nvSpPr>
          <p:cNvPr id="2" name="テキスト ボックス 1"/>
          <p:cNvSpPr txBox="1"/>
          <p:nvPr/>
        </p:nvSpPr>
        <p:spPr>
          <a:xfrm>
            <a:off x="1709678" y="195486"/>
            <a:ext cx="5724644" cy="707886"/>
          </a:xfrm>
          <a:prstGeom prst="rect">
            <a:avLst/>
          </a:prstGeom>
          <a:solidFill>
            <a:schemeClr val="bg1"/>
          </a:solidFill>
        </p:spPr>
        <p:txBody>
          <a:bodyPr wrap="none" rtlCol="0">
            <a:spAutoFit/>
          </a:bodyPr>
          <a:lstStyle/>
          <a:p>
            <a:r>
              <a:rPr kumimoji="1" lang="ja-JP" altLang="en-US" sz="4000" b="1" dirty="0" smtClean="0"/>
              <a:t>作業療法と摂食嚥下障害</a:t>
            </a:r>
            <a:endParaRPr kumimoji="1" lang="ja-JP" altLang="en-US" sz="4000" b="1" dirty="0"/>
          </a:p>
        </p:txBody>
      </p:sp>
      <p:sp>
        <p:nvSpPr>
          <p:cNvPr id="3" name="テキスト ボックス 2"/>
          <p:cNvSpPr txBox="1"/>
          <p:nvPr/>
        </p:nvSpPr>
        <p:spPr>
          <a:xfrm>
            <a:off x="3419874" y="4371951"/>
            <a:ext cx="5497595" cy="584775"/>
          </a:xfrm>
          <a:prstGeom prst="rect">
            <a:avLst/>
          </a:prstGeom>
          <a:solidFill>
            <a:schemeClr val="bg1"/>
          </a:solidFill>
        </p:spPr>
        <p:txBody>
          <a:bodyPr wrap="none" rtlCol="0">
            <a:spAutoFit/>
          </a:bodyPr>
          <a:lstStyle/>
          <a:p>
            <a:r>
              <a:rPr lang="ja-JP" altLang="en-US" sz="3200" b="1" dirty="0" smtClean="0"/>
              <a:t>長崎あじさい</a:t>
            </a:r>
            <a:r>
              <a:rPr kumimoji="1" lang="ja-JP" altLang="en-US" sz="3200" b="1" dirty="0" smtClean="0"/>
              <a:t>病院　</a:t>
            </a:r>
            <a:r>
              <a:rPr kumimoji="1" lang="en-US" altLang="ja-JP" sz="3200" b="1" dirty="0" smtClean="0"/>
              <a:t>OT</a:t>
            </a:r>
            <a:r>
              <a:rPr kumimoji="1" lang="ja-JP" altLang="en-US" sz="3200" b="1" dirty="0" smtClean="0"/>
              <a:t>　西将弘</a:t>
            </a:r>
            <a:endParaRPr kumimoji="1" lang="ja-JP" alt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5" y="141480"/>
            <a:ext cx="3272050" cy="707886"/>
          </a:xfrm>
          <a:prstGeom prst="rect">
            <a:avLst/>
          </a:prstGeom>
          <a:solidFill>
            <a:schemeClr val="tx2">
              <a:lumMod val="20000"/>
              <a:lumOff val="80000"/>
            </a:schemeClr>
          </a:solidFill>
          <a:ln>
            <a:solidFill>
              <a:schemeClr val="tx1"/>
            </a:solidFill>
          </a:ln>
        </p:spPr>
        <p:txBody>
          <a:bodyPr wrap="none" rtlCol="0">
            <a:spAutoFit/>
          </a:bodyPr>
          <a:lstStyle/>
          <a:p>
            <a:r>
              <a:rPr lang="ja-JP" altLang="en-US" sz="4000" b="1" dirty="0" smtClean="0"/>
              <a:t>作業療法評価</a:t>
            </a:r>
            <a:endParaRPr kumimoji="1" lang="ja-JP" altLang="en-US" sz="4000" b="1" dirty="0"/>
          </a:p>
        </p:txBody>
      </p:sp>
      <p:sp>
        <p:nvSpPr>
          <p:cNvPr id="3" name="テキスト ボックス 2"/>
          <p:cNvSpPr txBox="1"/>
          <p:nvPr/>
        </p:nvSpPr>
        <p:spPr>
          <a:xfrm>
            <a:off x="179514" y="1005577"/>
            <a:ext cx="8352927" cy="4031873"/>
          </a:xfrm>
          <a:prstGeom prst="rect">
            <a:avLst/>
          </a:prstGeom>
          <a:noFill/>
        </p:spPr>
        <p:txBody>
          <a:bodyPr wrap="square" rtlCol="0">
            <a:spAutoFit/>
          </a:bodyPr>
          <a:lstStyle/>
          <a:p>
            <a:r>
              <a:rPr kumimoji="1" lang="ja-JP" altLang="en-US" sz="4000" b="1" dirty="0" smtClean="0"/>
              <a:t>身体機能の評価</a:t>
            </a:r>
            <a:endParaRPr kumimoji="1" lang="en-US" altLang="ja-JP" sz="4000" b="1" dirty="0" smtClean="0"/>
          </a:p>
          <a:p>
            <a:endParaRPr lang="en-US" altLang="ja-JP" sz="2000" b="1" dirty="0" smtClean="0"/>
          </a:p>
          <a:p>
            <a:r>
              <a:rPr lang="ja-JP" altLang="en-US" sz="2800" b="1" dirty="0" smtClean="0"/>
              <a:t>○上肢機能：</a:t>
            </a:r>
            <a:r>
              <a:rPr lang="en-US" altLang="ja-JP" sz="2800" b="1" dirty="0" smtClean="0">
                <a:hlinkClick r:id="" action="ppaction://noaction"/>
              </a:rPr>
              <a:t>ROM</a:t>
            </a:r>
            <a:r>
              <a:rPr lang="ja-JP" altLang="en-US" sz="2800" b="1" dirty="0" smtClean="0"/>
              <a:t>・</a:t>
            </a:r>
            <a:r>
              <a:rPr lang="en-US" altLang="ja-JP" sz="2800" b="1" dirty="0" smtClean="0">
                <a:hlinkClick r:id="" action="ppaction://noaction"/>
              </a:rPr>
              <a:t>MMT</a:t>
            </a:r>
            <a:r>
              <a:rPr lang="ja-JP" altLang="en-US" sz="2800" b="1" dirty="0" smtClean="0"/>
              <a:t>・</a:t>
            </a:r>
            <a:r>
              <a:rPr lang="ja-JP" altLang="en-US" sz="2800" b="1" dirty="0" smtClean="0">
                <a:hlinkClick r:id="" action="ppaction://noaction"/>
              </a:rPr>
              <a:t>協調性</a:t>
            </a:r>
            <a:r>
              <a:rPr lang="ja-JP" altLang="en-US" sz="2800" b="1" dirty="0" smtClean="0"/>
              <a:t>・巧緻性</a:t>
            </a:r>
            <a:endParaRPr lang="en-US" altLang="ja-JP" sz="2800" b="1" dirty="0" smtClean="0"/>
          </a:p>
          <a:p>
            <a:endParaRPr kumimoji="1" lang="en-US" altLang="ja-JP" sz="2800" b="1" dirty="0" smtClean="0"/>
          </a:p>
          <a:p>
            <a:r>
              <a:rPr lang="ja-JP" altLang="en-US" sz="2800" b="1" dirty="0" smtClean="0"/>
              <a:t>○姿勢：</a:t>
            </a:r>
            <a:r>
              <a:rPr lang="ja-JP" altLang="en-US" sz="2800" b="1" dirty="0" smtClean="0">
                <a:hlinkClick r:id="rId3" action="ppaction://hlinksldjump"/>
              </a:rPr>
              <a:t>背上げ座位・車椅子座位</a:t>
            </a:r>
            <a:r>
              <a:rPr lang="ja-JP" altLang="en-US" sz="2800" b="1" dirty="0" smtClean="0"/>
              <a:t>など</a:t>
            </a:r>
            <a:endParaRPr lang="en-US" altLang="ja-JP" sz="2800" b="1" dirty="0" smtClean="0"/>
          </a:p>
          <a:p>
            <a:endParaRPr kumimoji="1" lang="en-US" altLang="ja-JP" sz="2800" b="1" dirty="0" smtClean="0"/>
          </a:p>
          <a:p>
            <a:r>
              <a:rPr lang="ja-JP" altLang="en-US" sz="2800" b="1" dirty="0" smtClean="0"/>
              <a:t>○栄養状態：</a:t>
            </a:r>
            <a:r>
              <a:rPr lang="ja-JP" altLang="en-US" sz="2800" b="1" dirty="0" smtClean="0">
                <a:hlinkClick r:id="" action="ppaction://noaction"/>
              </a:rPr>
              <a:t>身体計測</a:t>
            </a:r>
            <a:r>
              <a:rPr lang="ja-JP" altLang="en-US" sz="2800" b="1" dirty="0" smtClean="0"/>
              <a:t>・</a:t>
            </a:r>
            <a:r>
              <a:rPr lang="en-US" altLang="ja-JP" sz="2800" b="1" dirty="0" smtClean="0">
                <a:hlinkClick r:id="" action="ppaction://noaction"/>
              </a:rPr>
              <a:t>MNA-SF</a:t>
            </a:r>
            <a:r>
              <a:rPr lang="ja-JP" altLang="en-US" sz="2800" b="1" dirty="0" smtClean="0"/>
              <a:t>・</a:t>
            </a:r>
            <a:r>
              <a:rPr lang="ja-JP" altLang="en-US" sz="2800" b="1" dirty="0" smtClean="0">
                <a:hlinkClick r:id="" action="ppaction://noaction"/>
              </a:rPr>
              <a:t>血液データ</a:t>
            </a:r>
            <a:endParaRPr lang="en-US" altLang="ja-JP" sz="2800" b="1" dirty="0" smtClean="0"/>
          </a:p>
          <a:p>
            <a:endParaRPr lang="en-US" altLang="ja-JP" sz="2800" b="1" dirty="0" smtClean="0"/>
          </a:p>
          <a:p>
            <a:r>
              <a:rPr lang="ja-JP" altLang="en-US" sz="2800" b="1" dirty="0" smtClean="0"/>
              <a:t>○</a:t>
            </a:r>
            <a:r>
              <a:rPr lang="en-US" altLang="ja-JP" sz="2800" b="1" dirty="0" smtClean="0"/>
              <a:t>ADL</a:t>
            </a:r>
            <a:r>
              <a:rPr lang="ja-JP" altLang="en-US" sz="2800" b="1" dirty="0" smtClean="0"/>
              <a:t>と</a:t>
            </a:r>
            <a:r>
              <a:rPr lang="en-US" altLang="ja-JP" sz="2800" b="1" dirty="0" smtClean="0"/>
              <a:t>IADL</a:t>
            </a:r>
            <a:r>
              <a:rPr lang="ja-JP" altLang="en-US" sz="2800" b="1" dirty="0" smtClean="0"/>
              <a:t>：</a:t>
            </a:r>
            <a:r>
              <a:rPr lang="en-US" altLang="ja-JP" sz="2800" b="1" dirty="0" smtClean="0">
                <a:hlinkClick r:id="" action="ppaction://noaction"/>
              </a:rPr>
              <a:t>FIM</a:t>
            </a:r>
            <a:r>
              <a:rPr lang="ja-JP" altLang="en-US" sz="2800" b="1" dirty="0" smtClean="0"/>
              <a:t>・</a:t>
            </a:r>
            <a:r>
              <a:rPr lang="en-US" altLang="ja-JP" sz="2800" b="1" dirty="0" smtClean="0">
                <a:hlinkClick r:id="" action="ppaction://noaction"/>
              </a:rPr>
              <a:t>IADL</a:t>
            </a:r>
            <a:r>
              <a:rPr lang="ja-JP" altLang="en-US" sz="2800" b="1" dirty="0" smtClean="0"/>
              <a:t>・</a:t>
            </a:r>
            <a:r>
              <a:rPr lang="ja-JP" altLang="en-US" sz="2400" b="1" dirty="0" smtClean="0">
                <a:hlinkClick r:id="" action="ppaction://noaction"/>
              </a:rPr>
              <a:t>老健式活動能力指標</a:t>
            </a:r>
            <a:endParaRPr lang="en-US" altLang="ja-JP"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3" y="141480"/>
            <a:ext cx="2757486" cy="707886"/>
          </a:xfrm>
          <a:prstGeom prst="rect">
            <a:avLst/>
          </a:prstGeom>
          <a:solidFill>
            <a:schemeClr val="tx2">
              <a:lumMod val="20000"/>
              <a:lumOff val="80000"/>
            </a:schemeClr>
          </a:solidFill>
          <a:ln>
            <a:solidFill>
              <a:schemeClr val="tx1"/>
            </a:solidFill>
          </a:ln>
        </p:spPr>
        <p:txBody>
          <a:bodyPr wrap="none" rtlCol="0">
            <a:spAutoFit/>
          </a:bodyPr>
          <a:lstStyle/>
          <a:p>
            <a:r>
              <a:rPr lang="ja-JP" altLang="en-US" sz="4000" b="1" dirty="0" smtClean="0"/>
              <a:t>食事姿勢①</a:t>
            </a:r>
            <a:endParaRPr lang="en-US" altLang="ja-JP" sz="4000" b="1" dirty="0" smtClean="0"/>
          </a:p>
        </p:txBody>
      </p:sp>
      <p:sp>
        <p:nvSpPr>
          <p:cNvPr id="3" name="正方形/長方形 2"/>
          <p:cNvSpPr/>
          <p:nvPr/>
        </p:nvSpPr>
        <p:spPr>
          <a:xfrm>
            <a:off x="6084168" y="1347614"/>
            <a:ext cx="216024" cy="3528392"/>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499992" y="3579862"/>
            <a:ext cx="144016" cy="1296144"/>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5400000">
            <a:off x="5184068" y="2895786"/>
            <a:ext cx="216024" cy="158417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427984" y="267494"/>
            <a:ext cx="1080120" cy="987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二等辺三角形 6"/>
          <p:cNvSpPr/>
          <p:nvPr/>
        </p:nvSpPr>
        <p:spPr>
          <a:xfrm rot="10442279">
            <a:off x="5038524" y="2841922"/>
            <a:ext cx="1080120"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5364087" y="987574"/>
            <a:ext cx="288033" cy="2304256"/>
          </a:xfrm>
          <a:custGeom>
            <a:avLst/>
            <a:gdLst>
              <a:gd name="connsiteX0" fmla="*/ 0 w 967619"/>
              <a:gd name="connsiteY0" fmla="*/ 0 h 3338286"/>
              <a:gd name="connsiteX1" fmla="*/ 914400 w 967619"/>
              <a:gd name="connsiteY1" fmla="*/ 1872343 h 3338286"/>
              <a:gd name="connsiteX2" fmla="*/ 319314 w 967619"/>
              <a:gd name="connsiteY2" fmla="*/ 3338286 h 3338286"/>
              <a:gd name="connsiteX3" fmla="*/ 319314 w 967619"/>
              <a:gd name="connsiteY3" fmla="*/ 3338286 h 3338286"/>
              <a:gd name="connsiteX4" fmla="*/ 319314 w 967619"/>
              <a:gd name="connsiteY4" fmla="*/ 3338286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619" h="3338286">
                <a:moveTo>
                  <a:pt x="0" y="0"/>
                </a:moveTo>
                <a:cubicBezTo>
                  <a:pt x="430590" y="657981"/>
                  <a:pt x="861181" y="1315962"/>
                  <a:pt x="914400" y="1872343"/>
                </a:cubicBezTo>
                <a:cubicBezTo>
                  <a:pt x="967619" y="2428724"/>
                  <a:pt x="319314" y="3338286"/>
                  <a:pt x="319314" y="3338286"/>
                </a:cubicBezTo>
                <a:lnTo>
                  <a:pt x="319314" y="3338286"/>
                </a:lnTo>
                <a:lnTo>
                  <a:pt x="319314" y="3338286"/>
                </a:lnTo>
              </a:path>
            </a:pathLst>
          </a:cu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コネクタ 16"/>
          <p:cNvCxnSpPr>
            <a:stCxn id="15" idx="2"/>
          </p:cNvCxnSpPr>
          <p:nvPr/>
        </p:nvCxnSpPr>
        <p:spPr>
          <a:xfrm flipH="1">
            <a:off x="3635896" y="3291830"/>
            <a:ext cx="1823242" cy="720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707904" y="3507854"/>
            <a:ext cx="144016" cy="13681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24" idx="6"/>
          </p:cNvCxnSpPr>
          <p:nvPr/>
        </p:nvCxnSpPr>
        <p:spPr>
          <a:xfrm flipH="1">
            <a:off x="3347864" y="4767994"/>
            <a:ext cx="576064" cy="3600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3563888" y="329183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707904" y="465998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915816" y="2499742"/>
            <a:ext cx="1800200" cy="14401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rot="16200000">
            <a:off x="3059832" y="3651870"/>
            <a:ext cx="2304256" cy="14401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H="1">
            <a:off x="4644008" y="1491630"/>
            <a:ext cx="864096" cy="9001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4572000" y="228371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a:stCxn id="33" idx="2"/>
            <a:endCxn id="33" idx="2"/>
          </p:cNvCxnSpPr>
          <p:nvPr/>
        </p:nvCxnSpPr>
        <p:spPr>
          <a:xfrm>
            <a:off x="4572000" y="239173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33" idx="6"/>
          </p:cNvCxnSpPr>
          <p:nvPr/>
        </p:nvCxnSpPr>
        <p:spPr>
          <a:xfrm flipH="1" flipV="1">
            <a:off x="3491880" y="2067694"/>
            <a:ext cx="1296144" cy="32403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6300192" y="195486"/>
            <a:ext cx="595035" cy="584775"/>
          </a:xfrm>
          <a:prstGeom prst="rect">
            <a:avLst/>
          </a:prstGeom>
          <a:noFill/>
        </p:spPr>
        <p:txBody>
          <a:bodyPr wrap="none" rtlCol="0">
            <a:spAutoFit/>
          </a:bodyPr>
          <a:lstStyle/>
          <a:p>
            <a:r>
              <a:rPr kumimoji="1" lang="ja-JP" altLang="en-US" sz="3200" b="1" dirty="0" smtClean="0"/>
              <a:t>①</a:t>
            </a:r>
            <a:endParaRPr kumimoji="1" lang="ja-JP" altLang="en-US" sz="3200" b="1" dirty="0"/>
          </a:p>
        </p:txBody>
      </p:sp>
      <p:sp>
        <p:nvSpPr>
          <p:cNvPr id="41" name="テキスト ボックス 40"/>
          <p:cNvSpPr txBox="1"/>
          <p:nvPr/>
        </p:nvSpPr>
        <p:spPr>
          <a:xfrm>
            <a:off x="3131840" y="1059582"/>
            <a:ext cx="596638" cy="584775"/>
          </a:xfrm>
          <a:prstGeom prst="rect">
            <a:avLst/>
          </a:prstGeom>
          <a:noFill/>
        </p:spPr>
        <p:txBody>
          <a:bodyPr wrap="none" rtlCol="0">
            <a:spAutoFit/>
          </a:bodyPr>
          <a:lstStyle/>
          <a:p>
            <a:r>
              <a:rPr lang="ja-JP" altLang="en-US" sz="3200" b="1" dirty="0" smtClean="0"/>
              <a:t>②</a:t>
            </a:r>
            <a:endParaRPr kumimoji="1" lang="ja-JP" altLang="en-US" sz="3200" b="1" dirty="0"/>
          </a:p>
        </p:txBody>
      </p:sp>
      <p:sp>
        <p:nvSpPr>
          <p:cNvPr id="42" name="テキスト ボックス 41"/>
          <p:cNvSpPr txBox="1"/>
          <p:nvPr/>
        </p:nvSpPr>
        <p:spPr>
          <a:xfrm>
            <a:off x="6444208" y="1275606"/>
            <a:ext cx="596638" cy="584775"/>
          </a:xfrm>
          <a:prstGeom prst="rect">
            <a:avLst/>
          </a:prstGeom>
          <a:noFill/>
        </p:spPr>
        <p:txBody>
          <a:bodyPr wrap="none" rtlCol="0">
            <a:spAutoFit/>
          </a:bodyPr>
          <a:lstStyle/>
          <a:p>
            <a:r>
              <a:rPr lang="ja-JP" altLang="en-US" sz="3200" b="1" dirty="0" smtClean="0"/>
              <a:t>③</a:t>
            </a:r>
            <a:endParaRPr kumimoji="1" lang="ja-JP" altLang="en-US" sz="3200" b="1" dirty="0"/>
          </a:p>
        </p:txBody>
      </p:sp>
      <p:sp>
        <p:nvSpPr>
          <p:cNvPr id="43" name="テキスト ボックス 42"/>
          <p:cNvSpPr txBox="1"/>
          <p:nvPr/>
        </p:nvSpPr>
        <p:spPr>
          <a:xfrm>
            <a:off x="6732240" y="2211710"/>
            <a:ext cx="596638" cy="584775"/>
          </a:xfrm>
          <a:prstGeom prst="rect">
            <a:avLst/>
          </a:prstGeom>
          <a:noFill/>
        </p:spPr>
        <p:txBody>
          <a:bodyPr wrap="none" rtlCol="0">
            <a:spAutoFit/>
          </a:bodyPr>
          <a:lstStyle/>
          <a:p>
            <a:r>
              <a:rPr lang="ja-JP" altLang="en-US" sz="3200" b="1" dirty="0" smtClean="0"/>
              <a:t>④</a:t>
            </a:r>
            <a:endParaRPr kumimoji="1" lang="ja-JP" altLang="en-US" sz="3200" b="1" dirty="0"/>
          </a:p>
        </p:txBody>
      </p:sp>
      <p:sp>
        <p:nvSpPr>
          <p:cNvPr id="44" name="テキスト ボックス 43"/>
          <p:cNvSpPr txBox="1"/>
          <p:nvPr/>
        </p:nvSpPr>
        <p:spPr>
          <a:xfrm>
            <a:off x="2627784" y="2859782"/>
            <a:ext cx="596638" cy="584775"/>
          </a:xfrm>
          <a:prstGeom prst="rect">
            <a:avLst/>
          </a:prstGeom>
          <a:noFill/>
        </p:spPr>
        <p:txBody>
          <a:bodyPr wrap="none" rtlCol="0">
            <a:spAutoFit/>
          </a:bodyPr>
          <a:lstStyle/>
          <a:p>
            <a:r>
              <a:rPr lang="ja-JP" altLang="en-US" sz="3200" b="1" dirty="0" smtClean="0"/>
              <a:t>⑤</a:t>
            </a:r>
            <a:endParaRPr kumimoji="1" lang="ja-JP" altLang="en-US" sz="3200" b="1" dirty="0"/>
          </a:p>
        </p:txBody>
      </p:sp>
      <p:sp>
        <p:nvSpPr>
          <p:cNvPr id="46" name="テキスト ボックス 45"/>
          <p:cNvSpPr txBox="1"/>
          <p:nvPr/>
        </p:nvSpPr>
        <p:spPr>
          <a:xfrm>
            <a:off x="1691680" y="4083918"/>
            <a:ext cx="596638" cy="584775"/>
          </a:xfrm>
          <a:prstGeom prst="rect">
            <a:avLst/>
          </a:prstGeom>
          <a:noFill/>
        </p:spPr>
        <p:txBody>
          <a:bodyPr wrap="none" rtlCol="0">
            <a:spAutoFit/>
          </a:bodyPr>
          <a:lstStyle/>
          <a:p>
            <a:r>
              <a:rPr lang="ja-JP" altLang="en-US" sz="3200" b="1" dirty="0" smtClean="0"/>
              <a:t>⑥</a:t>
            </a:r>
            <a:endParaRPr lang="en-US" altLang="ja-JP" sz="3200" b="1" dirty="0" smtClean="0"/>
          </a:p>
        </p:txBody>
      </p:sp>
      <p:pic>
        <p:nvPicPr>
          <p:cNvPr id="48" name="図 47" descr="lgi01a201312152000.jpg"/>
          <p:cNvPicPr>
            <a:picLocks noChangeAspect="1"/>
          </p:cNvPicPr>
          <p:nvPr/>
        </p:nvPicPr>
        <p:blipFill>
          <a:blip r:embed="rId3" cstate="print"/>
          <a:stretch>
            <a:fillRect/>
          </a:stretch>
        </p:blipFill>
        <p:spPr>
          <a:xfrm>
            <a:off x="4788024" y="2355726"/>
            <a:ext cx="438487" cy="411510"/>
          </a:xfrm>
          <a:prstGeom prst="rect">
            <a:avLst/>
          </a:prstGeom>
        </p:spPr>
      </p:pic>
      <p:cxnSp>
        <p:nvCxnSpPr>
          <p:cNvPr id="50" name="直線矢印コネクタ 49"/>
          <p:cNvCxnSpPr/>
          <p:nvPr/>
        </p:nvCxnSpPr>
        <p:spPr>
          <a:xfrm flipH="1">
            <a:off x="5796136" y="627534"/>
            <a:ext cx="648072"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635896" y="1419622"/>
            <a:ext cx="864096"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a:off x="5364088" y="1707654"/>
            <a:ext cx="1296144"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5940152" y="2643758"/>
            <a:ext cx="936104"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3131840" y="3075806"/>
            <a:ext cx="936104"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2195736" y="4371950"/>
            <a:ext cx="1296144"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二等辺三角形 33"/>
          <p:cNvSpPr/>
          <p:nvPr/>
        </p:nvSpPr>
        <p:spPr>
          <a:xfrm rot="13652980">
            <a:off x="4391636" y="1038483"/>
            <a:ext cx="224050" cy="1953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0"/>
                                        </p:tgtEl>
                                        <p:attrNameLst>
                                          <p:attrName>ppt_x</p:attrName>
                                        </p:attrNameLst>
                                      </p:cBhvr>
                                      <p:tavLst>
                                        <p:tav tm="0">
                                          <p:val>
                                            <p:strVal val="ppt_x"/>
                                          </p:val>
                                        </p:tav>
                                        <p:tav tm="100000">
                                          <p:val>
                                            <p:strVal val="ppt_x"/>
                                          </p:val>
                                        </p:tav>
                                      </p:tavLst>
                                    </p:anim>
                                    <p:anim calcmode="lin" valueType="num">
                                      <p:cBhvr additive="base">
                                        <p:cTn id="13" dur="500"/>
                                        <p:tgtEl>
                                          <p:spTgt spid="50"/>
                                        </p:tgtEl>
                                        <p:attrNameLst>
                                          <p:attrName>ppt_y</p:attrName>
                                        </p:attrNameLst>
                                      </p:cBhvr>
                                      <p:tavLst>
                                        <p:tav tm="0">
                                          <p:val>
                                            <p:strVal val="ppt_y"/>
                                          </p:val>
                                        </p:tav>
                                        <p:tav tm="100000">
                                          <p:val>
                                            <p:strVal val="1+ppt_h/2"/>
                                          </p:val>
                                        </p:tav>
                                      </p:tavLst>
                                    </p:anim>
                                    <p:set>
                                      <p:cBhvr>
                                        <p:cTn id="14" dur="1" fill="hold">
                                          <p:stCondLst>
                                            <p:cond delay="499"/>
                                          </p:stCondLst>
                                        </p:cTn>
                                        <p:tgtEl>
                                          <p:spTgt spid="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51"/>
                                        </p:tgtEl>
                                        <p:attrNameLst>
                                          <p:attrName>ppt_x</p:attrName>
                                        </p:attrNameLst>
                                      </p:cBhvr>
                                      <p:tavLst>
                                        <p:tav tm="0">
                                          <p:val>
                                            <p:strVal val="ppt_x"/>
                                          </p:val>
                                        </p:tav>
                                        <p:tav tm="100000">
                                          <p:val>
                                            <p:strVal val="ppt_x"/>
                                          </p:val>
                                        </p:tav>
                                      </p:tavLst>
                                    </p:anim>
                                    <p:anim calcmode="lin" valueType="num">
                                      <p:cBhvr additive="base">
                                        <p:cTn id="25" dur="500"/>
                                        <p:tgtEl>
                                          <p:spTgt spid="51"/>
                                        </p:tgtEl>
                                        <p:attrNameLst>
                                          <p:attrName>ppt_y</p:attrName>
                                        </p:attrNameLst>
                                      </p:cBhvr>
                                      <p:tavLst>
                                        <p:tav tm="0">
                                          <p:val>
                                            <p:strVal val="ppt_y"/>
                                          </p:val>
                                        </p:tav>
                                        <p:tav tm="100000">
                                          <p:val>
                                            <p:strVal val="1+ppt_h/2"/>
                                          </p:val>
                                        </p:tav>
                                      </p:tavLst>
                                    </p:anim>
                                    <p:set>
                                      <p:cBhvr>
                                        <p:cTn id="26" dur="1" fill="hold">
                                          <p:stCondLst>
                                            <p:cond delay="499"/>
                                          </p:stCondLst>
                                        </p:cTn>
                                        <p:tgtEl>
                                          <p:spTgt spid="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54"/>
                                        </p:tgtEl>
                                        <p:attrNameLst>
                                          <p:attrName>ppt_x</p:attrName>
                                        </p:attrNameLst>
                                      </p:cBhvr>
                                      <p:tavLst>
                                        <p:tav tm="0">
                                          <p:val>
                                            <p:strVal val="ppt_x"/>
                                          </p:val>
                                        </p:tav>
                                        <p:tav tm="100000">
                                          <p:val>
                                            <p:strVal val="ppt_x"/>
                                          </p:val>
                                        </p:tav>
                                      </p:tavLst>
                                    </p:anim>
                                    <p:anim calcmode="lin" valueType="num">
                                      <p:cBhvr additive="base">
                                        <p:cTn id="41" dur="500"/>
                                        <p:tgtEl>
                                          <p:spTgt spid="54"/>
                                        </p:tgtEl>
                                        <p:attrNameLst>
                                          <p:attrName>ppt_y</p:attrName>
                                        </p:attrNameLst>
                                      </p:cBhvr>
                                      <p:tavLst>
                                        <p:tav tm="0">
                                          <p:val>
                                            <p:strVal val="ppt_y"/>
                                          </p:val>
                                        </p:tav>
                                        <p:tav tm="100000">
                                          <p:val>
                                            <p:strVal val="1+ppt_h/2"/>
                                          </p:val>
                                        </p:tav>
                                      </p:tavLst>
                                    </p:anim>
                                    <p:set>
                                      <p:cBhvr>
                                        <p:cTn id="42" dur="1" fill="hold">
                                          <p:stCondLst>
                                            <p:cond delay="499"/>
                                          </p:stCondLst>
                                        </p:cTn>
                                        <p:tgtEl>
                                          <p:spTgt spid="54"/>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48"/>
                                        </p:tgtEl>
                                        <p:attrNameLst>
                                          <p:attrName>ppt_x</p:attrName>
                                        </p:attrNameLst>
                                      </p:cBhvr>
                                      <p:tavLst>
                                        <p:tav tm="0">
                                          <p:val>
                                            <p:strVal val="ppt_x"/>
                                          </p:val>
                                        </p:tav>
                                        <p:tav tm="100000">
                                          <p:val>
                                            <p:strVal val="ppt_x"/>
                                          </p:val>
                                        </p:tav>
                                      </p:tavLst>
                                    </p:anim>
                                    <p:anim calcmode="lin" valueType="num">
                                      <p:cBhvr additive="base">
                                        <p:cTn id="45" dur="500"/>
                                        <p:tgtEl>
                                          <p:spTgt spid="48"/>
                                        </p:tgtEl>
                                        <p:attrNameLst>
                                          <p:attrName>ppt_y</p:attrName>
                                        </p:attrNameLst>
                                      </p:cBhvr>
                                      <p:tavLst>
                                        <p:tav tm="0">
                                          <p:val>
                                            <p:strVal val="ppt_y"/>
                                          </p:val>
                                        </p:tav>
                                        <p:tav tm="100000">
                                          <p:val>
                                            <p:strVal val="1+ppt_h/2"/>
                                          </p:val>
                                        </p:tav>
                                      </p:tavLst>
                                    </p:anim>
                                    <p:set>
                                      <p:cBhvr>
                                        <p:cTn id="46" dur="1" fill="hold">
                                          <p:stCondLst>
                                            <p:cond delay="499"/>
                                          </p:stCondLst>
                                        </p:cTn>
                                        <p:tgtEl>
                                          <p:spTgt spid="4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ppt_x"/>
                                          </p:val>
                                        </p:tav>
                                        <p:tav tm="100000">
                                          <p:val>
                                            <p:strVal val="#ppt_x"/>
                                          </p:val>
                                        </p:tav>
                                      </p:tavLst>
                                    </p:anim>
                                    <p:anim calcmode="lin" valueType="num">
                                      <p:cBhvr additive="base">
                                        <p:cTn id="5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56"/>
                                        </p:tgtEl>
                                        <p:attrNameLst>
                                          <p:attrName>ppt_x</p:attrName>
                                        </p:attrNameLst>
                                      </p:cBhvr>
                                      <p:tavLst>
                                        <p:tav tm="0">
                                          <p:val>
                                            <p:strVal val="ppt_x"/>
                                          </p:val>
                                        </p:tav>
                                        <p:tav tm="100000">
                                          <p:val>
                                            <p:strVal val="ppt_x"/>
                                          </p:val>
                                        </p:tav>
                                      </p:tavLst>
                                    </p:anim>
                                    <p:anim calcmode="lin" valueType="num">
                                      <p:cBhvr additive="base">
                                        <p:cTn id="57" dur="500"/>
                                        <p:tgtEl>
                                          <p:spTgt spid="56"/>
                                        </p:tgtEl>
                                        <p:attrNameLst>
                                          <p:attrName>ppt_y</p:attrName>
                                        </p:attrNameLst>
                                      </p:cBhvr>
                                      <p:tavLst>
                                        <p:tav tm="0">
                                          <p:val>
                                            <p:strVal val="ppt_y"/>
                                          </p:val>
                                        </p:tav>
                                        <p:tav tm="100000">
                                          <p:val>
                                            <p:strVal val="1+ppt_h/2"/>
                                          </p:val>
                                        </p:tav>
                                      </p:tavLst>
                                    </p:anim>
                                    <p:set>
                                      <p:cBhvr>
                                        <p:cTn id="58" dur="1" fill="hold">
                                          <p:stCondLst>
                                            <p:cond delay="499"/>
                                          </p:stCondLst>
                                        </p:cTn>
                                        <p:tgtEl>
                                          <p:spTgt spid="5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58"/>
                                        </p:tgtEl>
                                        <p:attrNameLst>
                                          <p:attrName>ppt_x</p:attrName>
                                        </p:attrNameLst>
                                      </p:cBhvr>
                                      <p:tavLst>
                                        <p:tav tm="0">
                                          <p:val>
                                            <p:strVal val="ppt_x"/>
                                          </p:val>
                                        </p:tav>
                                        <p:tav tm="100000">
                                          <p:val>
                                            <p:strVal val="ppt_x"/>
                                          </p:val>
                                        </p:tav>
                                      </p:tavLst>
                                    </p:anim>
                                    <p:anim calcmode="lin" valueType="num">
                                      <p:cBhvr additive="base">
                                        <p:cTn id="69" dur="500"/>
                                        <p:tgtEl>
                                          <p:spTgt spid="58"/>
                                        </p:tgtEl>
                                        <p:attrNameLst>
                                          <p:attrName>ppt_y</p:attrName>
                                        </p:attrNameLst>
                                      </p:cBhvr>
                                      <p:tavLst>
                                        <p:tav tm="0">
                                          <p:val>
                                            <p:strVal val="ppt_y"/>
                                          </p:val>
                                        </p:tav>
                                        <p:tav tm="100000">
                                          <p:val>
                                            <p:strVal val="1+ppt_h/2"/>
                                          </p:val>
                                        </p:tav>
                                      </p:tavLst>
                                    </p:anim>
                                    <p:set>
                                      <p:cBhvr>
                                        <p:cTn id="70" dur="1" fill="hold">
                                          <p:stCondLst>
                                            <p:cond delay="499"/>
                                          </p:stCondLst>
                                        </p:cTn>
                                        <p:tgtEl>
                                          <p:spTgt spid="5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500" fill="hold"/>
                                        <p:tgtEl>
                                          <p:spTgt spid="61"/>
                                        </p:tgtEl>
                                        <p:attrNameLst>
                                          <p:attrName>ppt_x</p:attrName>
                                        </p:attrNameLst>
                                      </p:cBhvr>
                                      <p:tavLst>
                                        <p:tav tm="0">
                                          <p:val>
                                            <p:strVal val="#ppt_x"/>
                                          </p:val>
                                        </p:tav>
                                        <p:tav tm="100000">
                                          <p:val>
                                            <p:strVal val="#ppt_x"/>
                                          </p:val>
                                        </p:tav>
                                      </p:tavLst>
                                    </p:anim>
                                    <p:anim calcmode="lin" valueType="num">
                                      <p:cBhvr additive="base">
                                        <p:cTn id="7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nodeType="clickEffect">
                                  <p:stCondLst>
                                    <p:cond delay="0"/>
                                  </p:stCondLst>
                                  <p:childTnLst>
                                    <p:anim calcmode="lin" valueType="num">
                                      <p:cBhvr additive="base">
                                        <p:cTn id="80" dur="500"/>
                                        <p:tgtEl>
                                          <p:spTgt spid="61"/>
                                        </p:tgtEl>
                                        <p:attrNameLst>
                                          <p:attrName>ppt_x</p:attrName>
                                        </p:attrNameLst>
                                      </p:cBhvr>
                                      <p:tavLst>
                                        <p:tav tm="0">
                                          <p:val>
                                            <p:strVal val="ppt_x"/>
                                          </p:val>
                                        </p:tav>
                                        <p:tav tm="100000">
                                          <p:val>
                                            <p:strVal val="ppt_x"/>
                                          </p:val>
                                        </p:tav>
                                      </p:tavLst>
                                    </p:anim>
                                    <p:anim calcmode="lin" valueType="num">
                                      <p:cBhvr additive="base">
                                        <p:cTn id="81" dur="500"/>
                                        <p:tgtEl>
                                          <p:spTgt spid="61"/>
                                        </p:tgtEl>
                                        <p:attrNameLst>
                                          <p:attrName>ppt_y</p:attrName>
                                        </p:attrNameLst>
                                      </p:cBhvr>
                                      <p:tavLst>
                                        <p:tav tm="0">
                                          <p:val>
                                            <p:strVal val="ppt_y"/>
                                          </p:val>
                                        </p:tav>
                                        <p:tav tm="100000">
                                          <p:val>
                                            <p:strVal val="1+ppt_h/2"/>
                                          </p:val>
                                        </p:tav>
                                      </p:tavLst>
                                    </p:anim>
                                    <p:set>
                                      <p:cBhvr>
                                        <p:cTn id="82"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3" y="141480"/>
            <a:ext cx="2757486" cy="707886"/>
          </a:xfrm>
          <a:prstGeom prst="rect">
            <a:avLst/>
          </a:prstGeom>
          <a:solidFill>
            <a:schemeClr val="tx2">
              <a:lumMod val="20000"/>
              <a:lumOff val="80000"/>
            </a:schemeClr>
          </a:solidFill>
          <a:ln>
            <a:solidFill>
              <a:schemeClr val="tx1"/>
            </a:solidFill>
          </a:ln>
        </p:spPr>
        <p:txBody>
          <a:bodyPr wrap="none" rtlCol="0">
            <a:spAutoFit/>
          </a:bodyPr>
          <a:lstStyle/>
          <a:p>
            <a:r>
              <a:rPr lang="ja-JP" altLang="en-US" sz="4000" b="1" dirty="0" smtClean="0"/>
              <a:t>食事姿勢②</a:t>
            </a:r>
            <a:endParaRPr lang="en-US" altLang="ja-JP" sz="4000" b="1" dirty="0" smtClean="0"/>
          </a:p>
        </p:txBody>
      </p:sp>
      <p:sp>
        <p:nvSpPr>
          <p:cNvPr id="5" name="正方形/長方形 4"/>
          <p:cNvSpPr/>
          <p:nvPr/>
        </p:nvSpPr>
        <p:spPr>
          <a:xfrm>
            <a:off x="827584" y="4443958"/>
            <a:ext cx="4896544"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rot="19211195">
            <a:off x="5276667" y="3303060"/>
            <a:ext cx="3528392" cy="3298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27584" y="4011910"/>
            <a:ext cx="4752528" cy="432048"/>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19163309">
            <a:off x="5067669" y="2908724"/>
            <a:ext cx="3628959" cy="432048"/>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444208" y="1707654"/>
            <a:ext cx="9361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rot="3370899">
            <a:off x="6133243" y="2030496"/>
            <a:ext cx="418772" cy="2153306"/>
          </a:xfrm>
          <a:custGeom>
            <a:avLst/>
            <a:gdLst>
              <a:gd name="connsiteX0" fmla="*/ 0 w 967619"/>
              <a:gd name="connsiteY0" fmla="*/ 0 h 3338286"/>
              <a:gd name="connsiteX1" fmla="*/ 914400 w 967619"/>
              <a:gd name="connsiteY1" fmla="*/ 1872343 h 3338286"/>
              <a:gd name="connsiteX2" fmla="*/ 319314 w 967619"/>
              <a:gd name="connsiteY2" fmla="*/ 3338286 h 3338286"/>
              <a:gd name="connsiteX3" fmla="*/ 319314 w 967619"/>
              <a:gd name="connsiteY3" fmla="*/ 3338286 h 3338286"/>
              <a:gd name="connsiteX4" fmla="*/ 319314 w 967619"/>
              <a:gd name="connsiteY4" fmla="*/ 3338286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619" h="3338286">
                <a:moveTo>
                  <a:pt x="0" y="0"/>
                </a:moveTo>
                <a:cubicBezTo>
                  <a:pt x="430590" y="657981"/>
                  <a:pt x="861181" y="1315962"/>
                  <a:pt x="914400" y="1872343"/>
                </a:cubicBezTo>
                <a:cubicBezTo>
                  <a:pt x="967619" y="2428724"/>
                  <a:pt x="319314" y="3338286"/>
                  <a:pt x="319314" y="3338286"/>
                </a:cubicBezTo>
                <a:lnTo>
                  <a:pt x="319314" y="3338286"/>
                </a:lnTo>
                <a:lnTo>
                  <a:pt x="319314" y="3338286"/>
                </a:lnTo>
              </a:path>
            </a:pathLst>
          </a:cu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二等辺三角形 11"/>
          <p:cNvSpPr/>
          <p:nvPr/>
        </p:nvSpPr>
        <p:spPr>
          <a:xfrm rot="13501496">
            <a:off x="5051410" y="3514938"/>
            <a:ext cx="828614" cy="477337"/>
          </a:xfrm>
          <a:prstGeom prst="triangle">
            <a:avLst>
              <a:gd name="adj" fmla="val 46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flipH="1" flipV="1">
            <a:off x="3851920" y="3435846"/>
            <a:ext cx="1728192"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2483768" y="3435846"/>
            <a:ext cx="1368152" cy="5040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3779912" y="336383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flipH="1" flipV="1">
            <a:off x="2267744" y="3579862"/>
            <a:ext cx="288032" cy="39604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2411760" y="386789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a:off x="1835696" y="3579862"/>
            <a:ext cx="648072" cy="432048"/>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491880" y="3579862"/>
            <a:ext cx="792088" cy="43204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p:nvPr/>
        </p:nvSpPr>
        <p:spPr>
          <a:xfrm rot="9260738">
            <a:off x="2708749" y="3810964"/>
            <a:ext cx="710866" cy="353349"/>
          </a:xfrm>
          <a:prstGeom prst="r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p:nvSpPr>
        <p:spPr>
          <a:xfrm>
            <a:off x="4283968" y="3507854"/>
            <a:ext cx="1080120" cy="504056"/>
          </a:xfrm>
          <a:prstGeom prst="r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H="1">
            <a:off x="5652120" y="3003798"/>
            <a:ext cx="1008112"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4860032" y="2787774"/>
            <a:ext cx="792088" cy="61206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5508104" y="321982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rot="20127716">
            <a:off x="5306438" y="3265312"/>
            <a:ext cx="1296144" cy="3600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131840" y="2859782"/>
            <a:ext cx="1800200" cy="14401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rot="16200000">
            <a:off x="3347864" y="3795886"/>
            <a:ext cx="1728192" cy="14401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8287950" y="2859782"/>
            <a:ext cx="595035" cy="584775"/>
          </a:xfrm>
          <a:prstGeom prst="rect">
            <a:avLst/>
          </a:prstGeom>
          <a:noFill/>
        </p:spPr>
        <p:txBody>
          <a:bodyPr wrap="none" rtlCol="0">
            <a:spAutoFit/>
          </a:bodyPr>
          <a:lstStyle/>
          <a:p>
            <a:r>
              <a:rPr kumimoji="1" lang="ja-JP" altLang="en-US" sz="3200" b="1" dirty="0" smtClean="0"/>
              <a:t>①</a:t>
            </a:r>
            <a:endParaRPr kumimoji="1" lang="ja-JP" altLang="en-US" sz="3200" b="1" dirty="0"/>
          </a:p>
        </p:txBody>
      </p:sp>
      <p:sp>
        <p:nvSpPr>
          <p:cNvPr id="43" name="テキスト ボックス 42"/>
          <p:cNvSpPr txBox="1"/>
          <p:nvPr/>
        </p:nvSpPr>
        <p:spPr>
          <a:xfrm>
            <a:off x="3563888" y="1592104"/>
            <a:ext cx="596638" cy="584775"/>
          </a:xfrm>
          <a:prstGeom prst="rect">
            <a:avLst/>
          </a:prstGeom>
          <a:noFill/>
        </p:spPr>
        <p:txBody>
          <a:bodyPr wrap="none" rtlCol="0">
            <a:spAutoFit/>
          </a:bodyPr>
          <a:lstStyle/>
          <a:p>
            <a:r>
              <a:rPr lang="ja-JP" altLang="en-US" sz="3200" b="1" dirty="0" smtClean="0"/>
              <a:t>②</a:t>
            </a:r>
            <a:endParaRPr kumimoji="1" lang="ja-JP" altLang="en-US" sz="3200" b="1" dirty="0"/>
          </a:p>
        </p:txBody>
      </p:sp>
      <p:sp>
        <p:nvSpPr>
          <p:cNvPr id="44" name="テキスト ボックス 43"/>
          <p:cNvSpPr txBox="1"/>
          <p:nvPr/>
        </p:nvSpPr>
        <p:spPr>
          <a:xfrm>
            <a:off x="6660232" y="4299942"/>
            <a:ext cx="596638" cy="584775"/>
          </a:xfrm>
          <a:prstGeom prst="rect">
            <a:avLst/>
          </a:prstGeom>
          <a:noFill/>
        </p:spPr>
        <p:txBody>
          <a:bodyPr wrap="none" rtlCol="0">
            <a:spAutoFit/>
          </a:bodyPr>
          <a:lstStyle/>
          <a:p>
            <a:r>
              <a:rPr lang="ja-JP" altLang="en-US" sz="3200" b="1" dirty="0" smtClean="0"/>
              <a:t>③</a:t>
            </a:r>
            <a:endParaRPr kumimoji="1" lang="ja-JP" altLang="en-US" sz="3200" b="1" dirty="0"/>
          </a:p>
        </p:txBody>
      </p:sp>
      <p:sp>
        <p:nvSpPr>
          <p:cNvPr id="45" name="テキスト ボックス 44"/>
          <p:cNvSpPr txBox="1"/>
          <p:nvPr/>
        </p:nvSpPr>
        <p:spPr>
          <a:xfrm>
            <a:off x="2195736" y="1635646"/>
            <a:ext cx="596638" cy="584775"/>
          </a:xfrm>
          <a:prstGeom prst="rect">
            <a:avLst/>
          </a:prstGeom>
          <a:noFill/>
        </p:spPr>
        <p:txBody>
          <a:bodyPr wrap="none" rtlCol="0">
            <a:spAutoFit/>
          </a:bodyPr>
          <a:lstStyle/>
          <a:p>
            <a:r>
              <a:rPr lang="ja-JP" altLang="en-US" sz="3200" b="1" dirty="0" smtClean="0"/>
              <a:t>④</a:t>
            </a:r>
            <a:endParaRPr kumimoji="1" lang="ja-JP" altLang="en-US" sz="3200" b="1" dirty="0"/>
          </a:p>
        </p:txBody>
      </p:sp>
      <p:cxnSp>
        <p:nvCxnSpPr>
          <p:cNvPr id="46" name="直線矢印コネクタ 45"/>
          <p:cNvCxnSpPr/>
          <p:nvPr/>
        </p:nvCxnSpPr>
        <p:spPr>
          <a:xfrm flipH="1" flipV="1">
            <a:off x="7092280" y="2643758"/>
            <a:ext cx="1296144"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3851920" y="2067694"/>
            <a:ext cx="1"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995936" y="2067694"/>
            <a:ext cx="108012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endCxn id="38" idx="5"/>
          </p:cNvCxnSpPr>
          <p:nvPr/>
        </p:nvCxnSpPr>
        <p:spPr>
          <a:xfrm flipH="1" flipV="1">
            <a:off x="6424243" y="3370816"/>
            <a:ext cx="452013" cy="1001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H="1" flipV="1">
            <a:off x="2411760" y="4083918"/>
            <a:ext cx="432048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2555776" y="2139702"/>
            <a:ext cx="0" cy="14401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rot="15072283">
            <a:off x="6216125" y="2072277"/>
            <a:ext cx="205938" cy="2741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6888649" y="1765670"/>
            <a:ext cx="852028" cy="957819"/>
          </a:xfrm>
          <a:custGeom>
            <a:avLst/>
            <a:gdLst>
              <a:gd name="connsiteX0" fmla="*/ 369401 w 852028"/>
              <a:gd name="connsiteY0" fmla="*/ 67893 h 957819"/>
              <a:gd name="connsiteX1" fmla="*/ 369401 w 852028"/>
              <a:gd name="connsiteY1" fmla="*/ 67893 h 957819"/>
              <a:gd name="connsiteX2" fmla="*/ 402739 w 852028"/>
              <a:gd name="connsiteY2" fmla="*/ 15505 h 957819"/>
              <a:gd name="connsiteX3" fmla="*/ 455126 w 852028"/>
              <a:gd name="connsiteY3" fmla="*/ 10743 h 957819"/>
              <a:gd name="connsiteX4" fmla="*/ 588476 w 852028"/>
              <a:gd name="connsiteY4" fmla="*/ 10743 h 957819"/>
              <a:gd name="connsiteX5" fmla="*/ 602764 w 852028"/>
              <a:gd name="connsiteY5" fmla="*/ 20268 h 957819"/>
              <a:gd name="connsiteX6" fmla="*/ 650389 w 852028"/>
              <a:gd name="connsiteY6" fmla="*/ 29793 h 957819"/>
              <a:gd name="connsiteX7" fmla="*/ 664676 w 852028"/>
              <a:gd name="connsiteY7" fmla="*/ 34555 h 957819"/>
              <a:gd name="connsiteX8" fmla="*/ 683726 w 852028"/>
              <a:gd name="connsiteY8" fmla="*/ 39318 h 957819"/>
              <a:gd name="connsiteX9" fmla="*/ 698014 w 852028"/>
              <a:gd name="connsiteY9" fmla="*/ 48843 h 957819"/>
              <a:gd name="connsiteX10" fmla="*/ 712301 w 852028"/>
              <a:gd name="connsiteY10" fmla="*/ 53605 h 957819"/>
              <a:gd name="connsiteX11" fmla="*/ 726589 w 852028"/>
              <a:gd name="connsiteY11" fmla="*/ 63130 h 957819"/>
              <a:gd name="connsiteX12" fmla="*/ 745639 w 852028"/>
              <a:gd name="connsiteY12" fmla="*/ 77418 h 957819"/>
              <a:gd name="connsiteX13" fmla="*/ 759926 w 852028"/>
              <a:gd name="connsiteY13" fmla="*/ 82180 h 957819"/>
              <a:gd name="connsiteX14" fmla="*/ 774214 w 852028"/>
              <a:gd name="connsiteY14" fmla="*/ 96468 h 957819"/>
              <a:gd name="connsiteX15" fmla="*/ 788501 w 852028"/>
              <a:gd name="connsiteY15" fmla="*/ 105993 h 957819"/>
              <a:gd name="connsiteX16" fmla="*/ 817076 w 852028"/>
              <a:gd name="connsiteY16" fmla="*/ 134568 h 957819"/>
              <a:gd name="connsiteX17" fmla="*/ 836126 w 852028"/>
              <a:gd name="connsiteY17" fmla="*/ 167905 h 957819"/>
              <a:gd name="connsiteX18" fmla="*/ 840889 w 852028"/>
              <a:gd name="connsiteY18" fmla="*/ 182193 h 957819"/>
              <a:gd name="connsiteX19" fmla="*/ 850414 w 852028"/>
              <a:gd name="connsiteY19" fmla="*/ 196480 h 957819"/>
              <a:gd name="connsiteX20" fmla="*/ 845651 w 852028"/>
              <a:gd name="connsiteY20" fmla="*/ 320305 h 957819"/>
              <a:gd name="connsiteX21" fmla="*/ 826601 w 852028"/>
              <a:gd name="connsiteY21" fmla="*/ 348880 h 957819"/>
              <a:gd name="connsiteX22" fmla="*/ 807551 w 852028"/>
              <a:gd name="connsiteY22" fmla="*/ 377455 h 957819"/>
              <a:gd name="connsiteX23" fmla="*/ 798026 w 852028"/>
              <a:gd name="connsiteY23" fmla="*/ 391743 h 957819"/>
              <a:gd name="connsiteX24" fmla="*/ 764689 w 852028"/>
              <a:gd name="connsiteY24" fmla="*/ 406030 h 957819"/>
              <a:gd name="connsiteX25" fmla="*/ 750401 w 852028"/>
              <a:gd name="connsiteY25" fmla="*/ 415555 h 957819"/>
              <a:gd name="connsiteX26" fmla="*/ 717064 w 852028"/>
              <a:gd name="connsiteY26" fmla="*/ 444130 h 957819"/>
              <a:gd name="connsiteX27" fmla="*/ 688489 w 852028"/>
              <a:gd name="connsiteY27" fmla="*/ 477468 h 957819"/>
              <a:gd name="connsiteX28" fmla="*/ 669439 w 852028"/>
              <a:gd name="connsiteY28" fmla="*/ 486993 h 957819"/>
              <a:gd name="connsiteX29" fmla="*/ 640864 w 852028"/>
              <a:gd name="connsiteY29" fmla="*/ 506043 h 957819"/>
              <a:gd name="connsiteX30" fmla="*/ 626576 w 852028"/>
              <a:gd name="connsiteY30" fmla="*/ 515568 h 957819"/>
              <a:gd name="connsiteX31" fmla="*/ 607526 w 852028"/>
              <a:gd name="connsiteY31" fmla="*/ 544143 h 957819"/>
              <a:gd name="connsiteX32" fmla="*/ 602764 w 852028"/>
              <a:gd name="connsiteY32" fmla="*/ 563193 h 957819"/>
              <a:gd name="connsiteX33" fmla="*/ 559901 w 852028"/>
              <a:gd name="connsiteY33" fmla="*/ 577480 h 957819"/>
              <a:gd name="connsiteX34" fmla="*/ 536089 w 852028"/>
              <a:gd name="connsiteY34" fmla="*/ 601293 h 957819"/>
              <a:gd name="connsiteX35" fmla="*/ 507514 w 852028"/>
              <a:gd name="connsiteY35" fmla="*/ 629868 h 957819"/>
              <a:gd name="connsiteX36" fmla="*/ 493226 w 852028"/>
              <a:gd name="connsiteY36" fmla="*/ 644155 h 957819"/>
              <a:gd name="connsiteX37" fmla="*/ 459889 w 852028"/>
              <a:gd name="connsiteY37" fmla="*/ 653680 h 957819"/>
              <a:gd name="connsiteX38" fmla="*/ 445601 w 852028"/>
              <a:gd name="connsiteY38" fmla="*/ 663205 h 957819"/>
              <a:gd name="connsiteX39" fmla="*/ 421789 w 852028"/>
              <a:gd name="connsiteY39" fmla="*/ 696543 h 957819"/>
              <a:gd name="connsiteX40" fmla="*/ 378926 w 852028"/>
              <a:gd name="connsiteY40" fmla="*/ 729880 h 957819"/>
              <a:gd name="connsiteX41" fmla="*/ 350351 w 852028"/>
              <a:gd name="connsiteY41" fmla="*/ 744168 h 957819"/>
              <a:gd name="connsiteX42" fmla="*/ 331301 w 852028"/>
              <a:gd name="connsiteY42" fmla="*/ 772743 h 957819"/>
              <a:gd name="connsiteX43" fmla="*/ 312251 w 852028"/>
              <a:gd name="connsiteY43" fmla="*/ 782268 h 957819"/>
              <a:gd name="connsiteX44" fmla="*/ 283676 w 852028"/>
              <a:gd name="connsiteY44" fmla="*/ 806080 h 957819"/>
              <a:gd name="connsiteX45" fmla="*/ 264626 w 852028"/>
              <a:gd name="connsiteY45" fmla="*/ 815605 h 957819"/>
              <a:gd name="connsiteX46" fmla="*/ 250339 w 852028"/>
              <a:gd name="connsiteY46" fmla="*/ 825130 h 957819"/>
              <a:gd name="connsiteX47" fmla="*/ 226526 w 852028"/>
              <a:gd name="connsiteY47" fmla="*/ 848943 h 957819"/>
              <a:gd name="connsiteX48" fmla="*/ 212239 w 852028"/>
              <a:gd name="connsiteY48" fmla="*/ 863230 h 957819"/>
              <a:gd name="connsiteX49" fmla="*/ 202714 w 852028"/>
              <a:gd name="connsiteY49" fmla="*/ 877518 h 957819"/>
              <a:gd name="connsiteX50" fmla="*/ 159851 w 852028"/>
              <a:gd name="connsiteY50" fmla="*/ 901330 h 957819"/>
              <a:gd name="connsiteX51" fmla="*/ 145564 w 852028"/>
              <a:gd name="connsiteY51" fmla="*/ 910855 h 957819"/>
              <a:gd name="connsiteX52" fmla="*/ 131276 w 852028"/>
              <a:gd name="connsiteY52" fmla="*/ 915618 h 957819"/>
              <a:gd name="connsiteX53" fmla="*/ 88414 w 852028"/>
              <a:gd name="connsiteY53" fmla="*/ 939430 h 957819"/>
              <a:gd name="connsiteX54" fmla="*/ 26501 w 852028"/>
              <a:gd name="connsiteY54" fmla="*/ 944193 h 957819"/>
              <a:gd name="connsiteX55" fmla="*/ 16976 w 852028"/>
              <a:gd name="connsiteY55" fmla="*/ 929905 h 957819"/>
              <a:gd name="connsiteX56" fmla="*/ 21739 w 852028"/>
              <a:gd name="connsiteY56" fmla="*/ 872755 h 957819"/>
              <a:gd name="connsiteX57" fmla="*/ 36026 w 852028"/>
              <a:gd name="connsiteY57" fmla="*/ 863230 h 957819"/>
              <a:gd name="connsiteX58" fmla="*/ 69364 w 852028"/>
              <a:gd name="connsiteY58" fmla="*/ 848943 h 957819"/>
              <a:gd name="connsiteX59" fmla="*/ 83651 w 852028"/>
              <a:gd name="connsiteY59" fmla="*/ 839418 h 957819"/>
              <a:gd name="connsiteX60" fmla="*/ 112226 w 852028"/>
              <a:gd name="connsiteY60" fmla="*/ 829893 h 957819"/>
              <a:gd name="connsiteX61" fmla="*/ 145564 w 852028"/>
              <a:gd name="connsiteY61" fmla="*/ 801318 h 957819"/>
              <a:gd name="connsiteX62" fmla="*/ 174139 w 852028"/>
              <a:gd name="connsiteY62" fmla="*/ 796555 h 957819"/>
              <a:gd name="connsiteX63" fmla="*/ 188426 w 852028"/>
              <a:gd name="connsiteY63" fmla="*/ 791793 h 957819"/>
              <a:gd name="connsiteX64" fmla="*/ 221764 w 852028"/>
              <a:gd name="connsiteY64" fmla="*/ 777505 h 957819"/>
              <a:gd name="connsiteX65" fmla="*/ 240814 w 852028"/>
              <a:gd name="connsiteY65" fmla="*/ 763218 h 957819"/>
              <a:gd name="connsiteX66" fmla="*/ 269389 w 852028"/>
              <a:gd name="connsiteY66" fmla="*/ 753693 h 957819"/>
              <a:gd name="connsiteX67" fmla="*/ 293201 w 852028"/>
              <a:gd name="connsiteY67" fmla="*/ 734643 h 957819"/>
              <a:gd name="connsiteX68" fmla="*/ 317014 w 852028"/>
              <a:gd name="connsiteY68" fmla="*/ 715593 h 957819"/>
              <a:gd name="connsiteX69" fmla="*/ 326539 w 852028"/>
              <a:gd name="connsiteY69" fmla="*/ 701305 h 957819"/>
              <a:gd name="connsiteX70" fmla="*/ 364639 w 852028"/>
              <a:gd name="connsiteY70" fmla="*/ 687018 h 957819"/>
              <a:gd name="connsiteX71" fmla="*/ 388451 w 852028"/>
              <a:gd name="connsiteY71" fmla="*/ 658443 h 957819"/>
              <a:gd name="connsiteX72" fmla="*/ 402739 w 852028"/>
              <a:gd name="connsiteY72" fmla="*/ 648918 h 957819"/>
              <a:gd name="connsiteX73" fmla="*/ 412264 w 852028"/>
              <a:gd name="connsiteY73" fmla="*/ 629868 h 957819"/>
              <a:gd name="connsiteX74" fmla="*/ 431314 w 852028"/>
              <a:gd name="connsiteY74" fmla="*/ 601293 h 957819"/>
              <a:gd name="connsiteX75" fmla="*/ 450364 w 852028"/>
              <a:gd name="connsiteY75" fmla="*/ 558430 h 957819"/>
              <a:gd name="connsiteX76" fmla="*/ 469414 w 852028"/>
              <a:gd name="connsiteY76" fmla="*/ 515568 h 957819"/>
              <a:gd name="connsiteX77" fmla="*/ 474176 w 852028"/>
              <a:gd name="connsiteY77" fmla="*/ 501280 h 957819"/>
              <a:gd name="connsiteX78" fmla="*/ 488464 w 852028"/>
              <a:gd name="connsiteY78" fmla="*/ 482230 h 957819"/>
              <a:gd name="connsiteX79" fmla="*/ 497989 w 852028"/>
              <a:gd name="connsiteY79" fmla="*/ 444130 h 957819"/>
              <a:gd name="connsiteX80" fmla="*/ 507514 w 852028"/>
              <a:gd name="connsiteY80" fmla="*/ 415555 h 957819"/>
              <a:gd name="connsiteX81" fmla="*/ 507514 w 852028"/>
              <a:gd name="connsiteY81" fmla="*/ 277443 h 957819"/>
              <a:gd name="connsiteX82" fmla="*/ 493226 w 852028"/>
              <a:gd name="connsiteY82" fmla="*/ 263155 h 957819"/>
              <a:gd name="connsiteX83" fmla="*/ 483701 w 852028"/>
              <a:gd name="connsiteY83" fmla="*/ 234580 h 957819"/>
              <a:gd name="connsiteX84" fmla="*/ 469414 w 852028"/>
              <a:gd name="connsiteY84" fmla="*/ 201243 h 957819"/>
              <a:gd name="connsiteX85" fmla="*/ 450364 w 852028"/>
              <a:gd name="connsiteY85" fmla="*/ 172668 h 957819"/>
              <a:gd name="connsiteX86" fmla="*/ 445601 w 852028"/>
              <a:gd name="connsiteY86" fmla="*/ 158380 h 957819"/>
              <a:gd name="connsiteX87" fmla="*/ 436076 w 852028"/>
              <a:gd name="connsiteY87" fmla="*/ 144093 h 957819"/>
              <a:gd name="connsiteX88" fmla="*/ 431314 w 852028"/>
              <a:gd name="connsiteY88" fmla="*/ 125043 h 957819"/>
              <a:gd name="connsiteX89" fmla="*/ 397976 w 852028"/>
              <a:gd name="connsiteY89" fmla="*/ 86943 h 957819"/>
              <a:gd name="connsiteX90" fmla="*/ 393214 w 852028"/>
              <a:gd name="connsiteY90" fmla="*/ 72655 h 957819"/>
              <a:gd name="connsiteX91" fmla="*/ 369401 w 852028"/>
              <a:gd name="connsiteY91" fmla="*/ 67893 h 9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2028" h="957819">
                <a:moveTo>
                  <a:pt x="369401" y="67893"/>
                </a:moveTo>
                <a:lnTo>
                  <a:pt x="369401" y="67893"/>
                </a:lnTo>
                <a:cubicBezTo>
                  <a:pt x="370094" y="66508"/>
                  <a:pt x="388548" y="19560"/>
                  <a:pt x="402739" y="15505"/>
                </a:cubicBezTo>
                <a:cubicBezTo>
                  <a:pt x="419599" y="10688"/>
                  <a:pt x="437664" y="12330"/>
                  <a:pt x="455126" y="10743"/>
                </a:cubicBezTo>
                <a:cubicBezTo>
                  <a:pt x="508836" y="0"/>
                  <a:pt x="497668" y="265"/>
                  <a:pt x="588476" y="10743"/>
                </a:cubicBezTo>
                <a:cubicBezTo>
                  <a:pt x="594162" y="11399"/>
                  <a:pt x="597644" y="17708"/>
                  <a:pt x="602764" y="20268"/>
                </a:cubicBezTo>
                <a:cubicBezTo>
                  <a:pt x="616062" y="26917"/>
                  <a:pt x="638107" y="28038"/>
                  <a:pt x="650389" y="29793"/>
                </a:cubicBezTo>
                <a:cubicBezTo>
                  <a:pt x="655151" y="31380"/>
                  <a:pt x="659849" y="33176"/>
                  <a:pt x="664676" y="34555"/>
                </a:cubicBezTo>
                <a:cubicBezTo>
                  <a:pt x="670970" y="36353"/>
                  <a:pt x="677710" y="36740"/>
                  <a:pt x="683726" y="39318"/>
                </a:cubicBezTo>
                <a:cubicBezTo>
                  <a:pt x="688987" y="41573"/>
                  <a:pt x="692894" y="46283"/>
                  <a:pt x="698014" y="48843"/>
                </a:cubicBezTo>
                <a:cubicBezTo>
                  <a:pt x="702504" y="51088"/>
                  <a:pt x="707539" y="52018"/>
                  <a:pt x="712301" y="53605"/>
                </a:cubicBezTo>
                <a:cubicBezTo>
                  <a:pt x="717064" y="56780"/>
                  <a:pt x="721931" y="59803"/>
                  <a:pt x="726589" y="63130"/>
                </a:cubicBezTo>
                <a:cubicBezTo>
                  <a:pt x="733048" y="67744"/>
                  <a:pt x="738747" y="73480"/>
                  <a:pt x="745639" y="77418"/>
                </a:cubicBezTo>
                <a:cubicBezTo>
                  <a:pt x="749997" y="79909"/>
                  <a:pt x="755164" y="80593"/>
                  <a:pt x="759926" y="82180"/>
                </a:cubicBezTo>
                <a:cubicBezTo>
                  <a:pt x="764689" y="86943"/>
                  <a:pt x="769040" y="92156"/>
                  <a:pt x="774214" y="96468"/>
                </a:cubicBezTo>
                <a:cubicBezTo>
                  <a:pt x="778611" y="100132"/>
                  <a:pt x="784223" y="102190"/>
                  <a:pt x="788501" y="105993"/>
                </a:cubicBezTo>
                <a:cubicBezTo>
                  <a:pt x="798569" y="114942"/>
                  <a:pt x="817076" y="134568"/>
                  <a:pt x="817076" y="134568"/>
                </a:cubicBezTo>
                <a:cubicBezTo>
                  <a:pt x="827150" y="174859"/>
                  <a:pt x="813427" y="133856"/>
                  <a:pt x="836126" y="167905"/>
                </a:cubicBezTo>
                <a:cubicBezTo>
                  <a:pt x="838911" y="172082"/>
                  <a:pt x="838644" y="177703"/>
                  <a:pt x="840889" y="182193"/>
                </a:cubicBezTo>
                <a:cubicBezTo>
                  <a:pt x="843449" y="187312"/>
                  <a:pt x="847239" y="191718"/>
                  <a:pt x="850414" y="196480"/>
                </a:cubicBezTo>
                <a:cubicBezTo>
                  <a:pt x="848826" y="237755"/>
                  <a:pt x="852028" y="279495"/>
                  <a:pt x="845651" y="320305"/>
                </a:cubicBezTo>
                <a:cubicBezTo>
                  <a:pt x="843884" y="331615"/>
                  <a:pt x="826601" y="348880"/>
                  <a:pt x="826601" y="348880"/>
                </a:cubicBezTo>
                <a:cubicBezTo>
                  <a:pt x="817944" y="383513"/>
                  <a:pt x="829478" y="355528"/>
                  <a:pt x="807551" y="377455"/>
                </a:cubicBezTo>
                <a:cubicBezTo>
                  <a:pt x="803504" y="381502"/>
                  <a:pt x="802073" y="387695"/>
                  <a:pt x="798026" y="391743"/>
                </a:cubicBezTo>
                <a:cubicBezTo>
                  <a:pt x="787063" y="402707"/>
                  <a:pt x="779263" y="402387"/>
                  <a:pt x="764689" y="406030"/>
                </a:cubicBezTo>
                <a:cubicBezTo>
                  <a:pt x="759926" y="409205"/>
                  <a:pt x="754747" y="411830"/>
                  <a:pt x="750401" y="415555"/>
                </a:cubicBezTo>
                <a:cubicBezTo>
                  <a:pt x="709976" y="450205"/>
                  <a:pt x="749867" y="422261"/>
                  <a:pt x="717064" y="444130"/>
                </a:cubicBezTo>
                <a:cubicBezTo>
                  <a:pt x="707465" y="458529"/>
                  <a:pt x="703888" y="465919"/>
                  <a:pt x="688489" y="477468"/>
                </a:cubicBezTo>
                <a:cubicBezTo>
                  <a:pt x="682809" y="481728"/>
                  <a:pt x="675527" y="483340"/>
                  <a:pt x="669439" y="486993"/>
                </a:cubicBezTo>
                <a:cubicBezTo>
                  <a:pt x="659623" y="492883"/>
                  <a:pt x="650389" y="499693"/>
                  <a:pt x="640864" y="506043"/>
                </a:cubicBezTo>
                <a:lnTo>
                  <a:pt x="626576" y="515568"/>
                </a:lnTo>
                <a:lnTo>
                  <a:pt x="607526" y="544143"/>
                </a:lnTo>
                <a:cubicBezTo>
                  <a:pt x="603895" y="549589"/>
                  <a:pt x="606954" y="558165"/>
                  <a:pt x="602764" y="563193"/>
                </a:cubicBezTo>
                <a:cubicBezTo>
                  <a:pt x="594877" y="572658"/>
                  <a:pt x="569693" y="575522"/>
                  <a:pt x="559901" y="577480"/>
                </a:cubicBezTo>
                <a:cubicBezTo>
                  <a:pt x="530460" y="597108"/>
                  <a:pt x="559181" y="575314"/>
                  <a:pt x="536089" y="601293"/>
                </a:cubicBezTo>
                <a:cubicBezTo>
                  <a:pt x="527140" y="611361"/>
                  <a:pt x="517039" y="620343"/>
                  <a:pt x="507514" y="629868"/>
                </a:cubicBezTo>
                <a:cubicBezTo>
                  <a:pt x="502751" y="634630"/>
                  <a:pt x="499760" y="642521"/>
                  <a:pt x="493226" y="644155"/>
                </a:cubicBezTo>
                <a:cubicBezTo>
                  <a:pt x="469306" y="650136"/>
                  <a:pt x="480386" y="646848"/>
                  <a:pt x="459889" y="653680"/>
                </a:cubicBezTo>
                <a:cubicBezTo>
                  <a:pt x="455126" y="656855"/>
                  <a:pt x="449648" y="659158"/>
                  <a:pt x="445601" y="663205"/>
                </a:cubicBezTo>
                <a:cubicBezTo>
                  <a:pt x="428441" y="680365"/>
                  <a:pt x="435312" y="680316"/>
                  <a:pt x="421789" y="696543"/>
                </a:cubicBezTo>
                <a:cubicBezTo>
                  <a:pt x="407802" y="713327"/>
                  <a:pt x="398835" y="716607"/>
                  <a:pt x="378926" y="729880"/>
                </a:cubicBezTo>
                <a:cubicBezTo>
                  <a:pt x="360461" y="742190"/>
                  <a:pt x="370070" y="737595"/>
                  <a:pt x="350351" y="744168"/>
                </a:cubicBezTo>
                <a:lnTo>
                  <a:pt x="331301" y="772743"/>
                </a:lnTo>
                <a:cubicBezTo>
                  <a:pt x="327363" y="778650"/>
                  <a:pt x="318415" y="778746"/>
                  <a:pt x="312251" y="782268"/>
                </a:cubicBezTo>
                <a:cubicBezTo>
                  <a:pt x="274460" y="803863"/>
                  <a:pt x="323075" y="777939"/>
                  <a:pt x="283676" y="806080"/>
                </a:cubicBezTo>
                <a:cubicBezTo>
                  <a:pt x="277899" y="810206"/>
                  <a:pt x="270790" y="812083"/>
                  <a:pt x="264626" y="815605"/>
                </a:cubicBezTo>
                <a:cubicBezTo>
                  <a:pt x="259656" y="818445"/>
                  <a:pt x="255101" y="821955"/>
                  <a:pt x="250339" y="825130"/>
                </a:cubicBezTo>
                <a:cubicBezTo>
                  <a:pt x="232877" y="851324"/>
                  <a:pt x="250339" y="829099"/>
                  <a:pt x="226526" y="848943"/>
                </a:cubicBezTo>
                <a:cubicBezTo>
                  <a:pt x="221352" y="853255"/>
                  <a:pt x="216551" y="858056"/>
                  <a:pt x="212239" y="863230"/>
                </a:cubicBezTo>
                <a:cubicBezTo>
                  <a:pt x="208575" y="867627"/>
                  <a:pt x="207022" y="873749"/>
                  <a:pt x="202714" y="877518"/>
                </a:cubicBezTo>
                <a:cubicBezTo>
                  <a:pt x="182558" y="895155"/>
                  <a:pt x="179475" y="894789"/>
                  <a:pt x="159851" y="901330"/>
                </a:cubicBezTo>
                <a:cubicBezTo>
                  <a:pt x="155089" y="904505"/>
                  <a:pt x="150683" y="908295"/>
                  <a:pt x="145564" y="910855"/>
                </a:cubicBezTo>
                <a:cubicBezTo>
                  <a:pt x="141074" y="913100"/>
                  <a:pt x="135665" y="913180"/>
                  <a:pt x="131276" y="915618"/>
                </a:cubicBezTo>
                <a:cubicBezTo>
                  <a:pt x="82151" y="942910"/>
                  <a:pt x="120741" y="928655"/>
                  <a:pt x="88414" y="939430"/>
                </a:cubicBezTo>
                <a:cubicBezTo>
                  <a:pt x="65315" y="954829"/>
                  <a:pt x="67379" y="957819"/>
                  <a:pt x="26501" y="944193"/>
                </a:cubicBezTo>
                <a:cubicBezTo>
                  <a:pt x="21071" y="942383"/>
                  <a:pt x="20151" y="934668"/>
                  <a:pt x="16976" y="929905"/>
                </a:cubicBezTo>
                <a:cubicBezTo>
                  <a:pt x="18564" y="910855"/>
                  <a:pt x="16487" y="891136"/>
                  <a:pt x="21739" y="872755"/>
                </a:cubicBezTo>
                <a:cubicBezTo>
                  <a:pt x="23311" y="867252"/>
                  <a:pt x="30907" y="865790"/>
                  <a:pt x="36026" y="863230"/>
                </a:cubicBezTo>
                <a:cubicBezTo>
                  <a:pt x="89453" y="836518"/>
                  <a:pt x="0" y="888580"/>
                  <a:pt x="69364" y="848943"/>
                </a:cubicBezTo>
                <a:cubicBezTo>
                  <a:pt x="74334" y="846103"/>
                  <a:pt x="78421" y="841743"/>
                  <a:pt x="83651" y="839418"/>
                </a:cubicBezTo>
                <a:cubicBezTo>
                  <a:pt x="92826" y="835340"/>
                  <a:pt x="112226" y="829893"/>
                  <a:pt x="112226" y="829893"/>
                </a:cubicBezTo>
                <a:cubicBezTo>
                  <a:pt x="120031" y="822088"/>
                  <a:pt x="135380" y="805391"/>
                  <a:pt x="145564" y="801318"/>
                </a:cubicBezTo>
                <a:cubicBezTo>
                  <a:pt x="154530" y="797732"/>
                  <a:pt x="164713" y="798650"/>
                  <a:pt x="174139" y="796555"/>
                </a:cubicBezTo>
                <a:cubicBezTo>
                  <a:pt x="179039" y="795466"/>
                  <a:pt x="183664" y="793380"/>
                  <a:pt x="188426" y="791793"/>
                </a:cubicBezTo>
                <a:cubicBezTo>
                  <a:pt x="240434" y="757122"/>
                  <a:pt x="160255" y="808259"/>
                  <a:pt x="221764" y="777505"/>
                </a:cubicBezTo>
                <a:cubicBezTo>
                  <a:pt x="228863" y="773955"/>
                  <a:pt x="233715" y="766768"/>
                  <a:pt x="240814" y="763218"/>
                </a:cubicBezTo>
                <a:cubicBezTo>
                  <a:pt x="249794" y="758728"/>
                  <a:pt x="269389" y="753693"/>
                  <a:pt x="269389" y="753693"/>
                </a:cubicBezTo>
                <a:cubicBezTo>
                  <a:pt x="296687" y="712744"/>
                  <a:pt x="260338" y="760934"/>
                  <a:pt x="293201" y="734643"/>
                </a:cubicBezTo>
                <a:cubicBezTo>
                  <a:pt x="323974" y="710024"/>
                  <a:pt x="281103" y="727562"/>
                  <a:pt x="317014" y="715593"/>
                </a:cubicBezTo>
                <a:cubicBezTo>
                  <a:pt x="320189" y="710830"/>
                  <a:pt x="321569" y="704145"/>
                  <a:pt x="326539" y="701305"/>
                </a:cubicBezTo>
                <a:cubicBezTo>
                  <a:pt x="378772" y="671457"/>
                  <a:pt x="327487" y="717978"/>
                  <a:pt x="364639" y="687018"/>
                </a:cubicBezTo>
                <a:cubicBezTo>
                  <a:pt x="411456" y="648003"/>
                  <a:pt x="350984" y="695908"/>
                  <a:pt x="388451" y="658443"/>
                </a:cubicBezTo>
                <a:cubicBezTo>
                  <a:pt x="392499" y="654396"/>
                  <a:pt x="397976" y="652093"/>
                  <a:pt x="402739" y="648918"/>
                </a:cubicBezTo>
                <a:cubicBezTo>
                  <a:pt x="405914" y="642568"/>
                  <a:pt x="408611" y="635956"/>
                  <a:pt x="412264" y="629868"/>
                </a:cubicBezTo>
                <a:cubicBezTo>
                  <a:pt x="418154" y="620052"/>
                  <a:pt x="431314" y="601293"/>
                  <a:pt x="431314" y="601293"/>
                </a:cubicBezTo>
                <a:cubicBezTo>
                  <a:pt x="442649" y="567288"/>
                  <a:pt x="435270" y="581072"/>
                  <a:pt x="450364" y="558430"/>
                </a:cubicBezTo>
                <a:cubicBezTo>
                  <a:pt x="461699" y="524425"/>
                  <a:pt x="454320" y="538209"/>
                  <a:pt x="469414" y="515568"/>
                </a:cubicBezTo>
                <a:cubicBezTo>
                  <a:pt x="471001" y="510805"/>
                  <a:pt x="471685" y="505639"/>
                  <a:pt x="474176" y="501280"/>
                </a:cubicBezTo>
                <a:cubicBezTo>
                  <a:pt x="478114" y="494388"/>
                  <a:pt x="485411" y="489557"/>
                  <a:pt x="488464" y="482230"/>
                </a:cubicBezTo>
                <a:cubicBezTo>
                  <a:pt x="493499" y="470146"/>
                  <a:pt x="494814" y="456830"/>
                  <a:pt x="497989" y="444130"/>
                </a:cubicBezTo>
                <a:cubicBezTo>
                  <a:pt x="500424" y="434390"/>
                  <a:pt x="507514" y="415555"/>
                  <a:pt x="507514" y="415555"/>
                </a:cubicBezTo>
                <a:cubicBezTo>
                  <a:pt x="509852" y="378141"/>
                  <a:pt x="517249" y="316383"/>
                  <a:pt x="507514" y="277443"/>
                </a:cubicBezTo>
                <a:cubicBezTo>
                  <a:pt x="505880" y="270909"/>
                  <a:pt x="497989" y="267918"/>
                  <a:pt x="493226" y="263155"/>
                </a:cubicBezTo>
                <a:lnTo>
                  <a:pt x="483701" y="234580"/>
                </a:lnTo>
                <a:cubicBezTo>
                  <a:pt x="478774" y="219798"/>
                  <a:pt x="478243" y="215957"/>
                  <a:pt x="469414" y="201243"/>
                </a:cubicBezTo>
                <a:cubicBezTo>
                  <a:pt x="463524" y="191427"/>
                  <a:pt x="456714" y="182193"/>
                  <a:pt x="450364" y="172668"/>
                </a:cubicBezTo>
                <a:cubicBezTo>
                  <a:pt x="447579" y="168491"/>
                  <a:pt x="447846" y="162870"/>
                  <a:pt x="445601" y="158380"/>
                </a:cubicBezTo>
                <a:cubicBezTo>
                  <a:pt x="443041" y="153261"/>
                  <a:pt x="439251" y="148855"/>
                  <a:pt x="436076" y="144093"/>
                </a:cubicBezTo>
                <a:cubicBezTo>
                  <a:pt x="434489" y="137743"/>
                  <a:pt x="434241" y="130897"/>
                  <a:pt x="431314" y="125043"/>
                </a:cubicBezTo>
                <a:cubicBezTo>
                  <a:pt x="417424" y="97262"/>
                  <a:pt x="417622" y="100040"/>
                  <a:pt x="397976" y="86943"/>
                </a:cubicBezTo>
                <a:cubicBezTo>
                  <a:pt x="396389" y="82180"/>
                  <a:pt x="395999" y="76832"/>
                  <a:pt x="393214" y="72655"/>
                </a:cubicBezTo>
                <a:cubicBezTo>
                  <a:pt x="389478" y="67051"/>
                  <a:pt x="373370" y="68687"/>
                  <a:pt x="369401" y="67893"/>
                </a:cubicBezTo>
                <a:close/>
              </a:path>
            </a:pathLst>
          </a:cu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2"/>
                                        </p:tgtEl>
                                        <p:attrNameLst>
                                          <p:attrName>ppt_x</p:attrName>
                                        </p:attrNameLst>
                                      </p:cBhvr>
                                      <p:tavLst>
                                        <p:tav tm="0">
                                          <p:val>
                                            <p:strVal val="ppt_x"/>
                                          </p:val>
                                        </p:tav>
                                        <p:tav tm="100000">
                                          <p:val>
                                            <p:strVal val="ppt_x"/>
                                          </p:val>
                                        </p:tav>
                                      </p:tavLst>
                                    </p:anim>
                                    <p:anim calcmode="lin" valueType="num">
                                      <p:cBhvr additive="base">
                                        <p:cTn id="17" dur="500"/>
                                        <p:tgtEl>
                                          <p:spTgt spid="42"/>
                                        </p:tgtEl>
                                        <p:attrNameLst>
                                          <p:attrName>ppt_y</p:attrName>
                                        </p:attrNameLst>
                                      </p:cBhvr>
                                      <p:tavLst>
                                        <p:tav tm="0">
                                          <p:val>
                                            <p:strVal val="ppt_y"/>
                                          </p:val>
                                        </p:tav>
                                        <p:tav tm="100000">
                                          <p:val>
                                            <p:strVal val="1+ppt_h/2"/>
                                          </p:val>
                                        </p:tav>
                                      </p:tavLst>
                                    </p:anim>
                                    <p:set>
                                      <p:cBhvr>
                                        <p:cTn id="18" dur="1" fill="hold">
                                          <p:stCondLst>
                                            <p:cond delay="499"/>
                                          </p:stCondLst>
                                        </p:cTn>
                                        <p:tgtEl>
                                          <p:spTgt spid="42"/>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46"/>
                                        </p:tgtEl>
                                        <p:attrNameLst>
                                          <p:attrName>ppt_x</p:attrName>
                                        </p:attrNameLst>
                                      </p:cBhvr>
                                      <p:tavLst>
                                        <p:tav tm="0">
                                          <p:val>
                                            <p:strVal val="ppt_x"/>
                                          </p:val>
                                        </p:tav>
                                        <p:tav tm="100000">
                                          <p:val>
                                            <p:strVal val="ppt_x"/>
                                          </p:val>
                                        </p:tav>
                                      </p:tavLst>
                                    </p:anim>
                                    <p:anim calcmode="lin" valueType="num">
                                      <p:cBhvr additive="base">
                                        <p:cTn id="21" dur="500"/>
                                        <p:tgtEl>
                                          <p:spTgt spid="46"/>
                                        </p:tgtEl>
                                        <p:attrNameLst>
                                          <p:attrName>ppt_y</p:attrName>
                                        </p:attrNameLst>
                                      </p:cBhvr>
                                      <p:tavLst>
                                        <p:tav tm="0">
                                          <p:val>
                                            <p:strVal val="ppt_y"/>
                                          </p:val>
                                        </p:tav>
                                        <p:tav tm="100000">
                                          <p:val>
                                            <p:strVal val="1+ppt_h/2"/>
                                          </p:val>
                                        </p:tav>
                                      </p:tavLst>
                                    </p:anim>
                                    <p:set>
                                      <p:cBhvr>
                                        <p:cTn id="22" dur="1" fill="hold">
                                          <p:stCondLst>
                                            <p:cond delay="499"/>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52"/>
                                        </p:tgtEl>
                                        <p:attrNameLst>
                                          <p:attrName>ppt_x</p:attrName>
                                        </p:attrNameLst>
                                      </p:cBhvr>
                                      <p:tavLst>
                                        <p:tav tm="0">
                                          <p:val>
                                            <p:strVal val="ppt_x"/>
                                          </p:val>
                                        </p:tav>
                                        <p:tav tm="100000">
                                          <p:val>
                                            <p:strVal val="ppt_x"/>
                                          </p:val>
                                        </p:tav>
                                      </p:tavLst>
                                    </p:anim>
                                    <p:anim calcmode="lin" valueType="num">
                                      <p:cBhvr additive="base">
                                        <p:cTn id="53" dur="500"/>
                                        <p:tgtEl>
                                          <p:spTgt spid="52"/>
                                        </p:tgtEl>
                                        <p:attrNameLst>
                                          <p:attrName>ppt_y</p:attrName>
                                        </p:attrNameLst>
                                      </p:cBhvr>
                                      <p:tavLst>
                                        <p:tav tm="0">
                                          <p:val>
                                            <p:strVal val="ppt_y"/>
                                          </p:val>
                                        </p:tav>
                                        <p:tav tm="100000">
                                          <p:val>
                                            <p:strVal val="1+ppt_h/2"/>
                                          </p:val>
                                        </p:tav>
                                      </p:tavLst>
                                    </p:anim>
                                    <p:set>
                                      <p:cBhvr>
                                        <p:cTn id="54" dur="1" fill="hold">
                                          <p:stCondLst>
                                            <p:cond delay="499"/>
                                          </p:stCondLst>
                                        </p:cTn>
                                        <p:tgtEl>
                                          <p:spTgt spid="52"/>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43"/>
                                        </p:tgtEl>
                                        <p:attrNameLst>
                                          <p:attrName>ppt_x</p:attrName>
                                        </p:attrNameLst>
                                      </p:cBhvr>
                                      <p:tavLst>
                                        <p:tav tm="0">
                                          <p:val>
                                            <p:strVal val="ppt_x"/>
                                          </p:val>
                                        </p:tav>
                                        <p:tav tm="100000">
                                          <p:val>
                                            <p:strVal val="ppt_x"/>
                                          </p:val>
                                        </p:tav>
                                      </p:tavLst>
                                    </p:anim>
                                    <p:anim calcmode="lin" valueType="num">
                                      <p:cBhvr additive="base">
                                        <p:cTn id="57" dur="500"/>
                                        <p:tgtEl>
                                          <p:spTgt spid="43"/>
                                        </p:tgtEl>
                                        <p:attrNameLst>
                                          <p:attrName>ppt_y</p:attrName>
                                        </p:attrNameLst>
                                      </p:cBhvr>
                                      <p:tavLst>
                                        <p:tav tm="0">
                                          <p:val>
                                            <p:strVal val="ppt_y"/>
                                          </p:val>
                                        </p:tav>
                                        <p:tav tm="100000">
                                          <p:val>
                                            <p:strVal val="1+ppt_h/2"/>
                                          </p:val>
                                        </p:tav>
                                      </p:tavLst>
                                    </p:anim>
                                    <p:set>
                                      <p:cBhvr>
                                        <p:cTn id="58" dur="1" fill="hold">
                                          <p:stCondLst>
                                            <p:cond delay="499"/>
                                          </p:stCondLst>
                                        </p:cTn>
                                        <p:tgtEl>
                                          <p:spTgt spid="43"/>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49"/>
                                        </p:tgtEl>
                                        <p:attrNameLst>
                                          <p:attrName>ppt_x</p:attrName>
                                        </p:attrNameLst>
                                      </p:cBhvr>
                                      <p:tavLst>
                                        <p:tav tm="0">
                                          <p:val>
                                            <p:strVal val="ppt_x"/>
                                          </p:val>
                                        </p:tav>
                                        <p:tav tm="100000">
                                          <p:val>
                                            <p:strVal val="ppt_x"/>
                                          </p:val>
                                        </p:tav>
                                      </p:tavLst>
                                    </p:anim>
                                    <p:anim calcmode="lin" valueType="num">
                                      <p:cBhvr additive="base">
                                        <p:cTn id="61" dur="500"/>
                                        <p:tgtEl>
                                          <p:spTgt spid="49"/>
                                        </p:tgtEl>
                                        <p:attrNameLst>
                                          <p:attrName>ppt_y</p:attrName>
                                        </p:attrNameLst>
                                      </p:cBhvr>
                                      <p:tavLst>
                                        <p:tav tm="0">
                                          <p:val>
                                            <p:strVal val="ppt_y"/>
                                          </p:val>
                                        </p:tav>
                                        <p:tav tm="100000">
                                          <p:val>
                                            <p:strVal val="1+ppt_h/2"/>
                                          </p:val>
                                        </p:tav>
                                      </p:tavLst>
                                    </p:anim>
                                    <p:set>
                                      <p:cBhvr>
                                        <p:cTn id="62" dur="1" fill="hold">
                                          <p:stCondLst>
                                            <p:cond delay="499"/>
                                          </p:stCondLst>
                                        </p:cTn>
                                        <p:tgtEl>
                                          <p:spTgt spid="4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ppt_x"/>
                                          </p:val>
                                        </p:tav>
                                        <p:tav tm="100000">
                                          <p:val>
                                            <p:strVal val="#ppt_x"/>
                                          </p:val>
                                        </p:tav>
                                      </p:tavLst>
                                    </p:anim>
                                    <p:anim calcmode="lin" valueType="num">
                                      <p:cBhvr additive="base">
                                        <p:cTn id="72" dur="50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anim calcmode="lin" valueType="num">
                                      <p:cBhvr additive="base">
                                        <p:cTn id="75" dur="500" fill="hold"/>
                                        <p:tgtEl>
                                          <p:spTgt spid="60"/>
                                        </p:tgtEl>
                                        <p:attrNameLst>
                                          <p:attrName>ppt_x</p:attrName>
                                        </p:attrNameLst>
                                      </p:cBhvr>
                                      <p:tavLst>
                                        <p:tav tm="0">
                                          <p:val>
                                            <p:strVal val="#ppt_x"/>
                                          </p:val>
                                        </p:tav>
                                        <p:tav tm="100000">
                                          <p:val>
                                            <p:strVal val="#ppt_x"/>
                                          </p:val>
                                        </p:tav>
                                      </p:tavLst>
                                    </p:anim>
                                    <p:anim calcmode="lin" valueType="num">
                                      <p:cBhvr additive="base">
                                        <p:cTn id="76" dur="500" fill="hold"/>
                                        <p:tgtEl>
                                          <p:spTgt spid="6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57"/>
                                        </p:tgtEl>
                                        <p:attrNameLst>
                                          <p:attrName>ppt_x</p:attrName>
                                        </p:attrNameLst>
                                      </p:cBhvr>
                                      <p:tavLst>
                                        <p:tav tm="0">
                                          <p:val>
                                            <p:strVal val="ppt_x"/>
                                          </p:val>
                                        </p:tav>
                                        <p:tav tm="100000">
                                          <p:val>
                                            <p:strVal val="ppt_x"/>
                                          </p:val>
                                        </p:tav>
                                      </p:tavLst>
                                    </p:anim>
                                    <p:anim calcmode="lin" valueType="num">
                                      <p:cBhvr additive="base">
                                        <p:cTn id="89" dur="500"/>
                                        <p:tgtEl>
                                          <p:spTgt spid="57"/>
                                        </p:tgtEl>
                                        <p:attrNameLst>
                                          <p:attrName>ppt_y</p:attrName>
                                        </p:attrNameLst>
                                      </p:cBhvr>
                                      <p:tavLst>
                                        <p:tav tm="0">
                                          <p:val>
                                            <p:strVal val="ppt_y"/>
                                          </p:val>
                                        </p:tav>
                                        <p:tav tm="100000">
                                          <p:val>
                                            <p:strVal val="1+ppt_h/2"/>
                                          </p:val>
                                        </p:tav>
                                      </p:tavLst>
                                    </p:anim>
                                    <p:set>
                                      <p:cBhvr>
                                        <p:cTn id="90" dur="1" fill="hold">
                                          <p:stCondLst>
                                            <p:cond delay="499"/>
                                          </p:stCondLst>
                                        </p:cTn>
                                        <p:tgtEl>
                                          <p:spTgt spid="57"/>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44"/>
                                        </p:tgtEl>
                                        <p:attrNameLst>
                                          <p:attrName>ppt_x</p:attrName>
                                        </p:attrNameLst>
                                      </p:cBhvr>
                                      <p:tavLst>
                                        <p:tav tm="0">
                                          <p:val>
                                            <p:strVal val="ppt_x"/>
                                          </p:val>
                                        </p:tav>
                                        <p:tav tm="100000">
                                          <p:val>
                                            <p:strVal val="ppt_x"/>
                                          </p:val>
                                        </p:tav>
                                      </p:tavLst>
                                    </p:anim>
                                    <p:anim calcmode="lin" valueType="num">
                                      <p:cBhvr additive="base">
                                        <p:cTn id="93" dur="500"/>
                                        <p:tgtEl>
                                          <p:spTgt spid="44"/>
                                        </p:tgtEl>
                                        <p:attrNameLst>
                                          <p:attrName>ppt_y</p:attrName>
                                        </p:attrNameLst>
                                      </p:cBhvr>
                                      <p:tavLst>
                                        <p:tav tm="0">
                                          <p:val>
                                            <p:strVal val="ppt_y"/>
                                          </p:val>
                                        </p:tav>
                                        <p:tav tm="100000">
                                          <p:val>
                                            <p:strVal val="1+ppt_h/2"/>
                                          </p:val>
                                        </p:tav>
                                      </p:tavLst>
                                    </p:anim>
                                    <p:set>
                                      <p:cBhvr>
                                        <p:cTn id="94" dur="1" fill="hold">
                                          <p:stCondLst>
                                            <p:cond delay="499"/>
                                          </p:stCondLst>
                                        </p:cTn>
                                        <p:tgtEl>
                                          <p:spTgt spid="44"/>
                                        </p:tgtEl>
                                        <p:attrNameLst>
                                          <p:attrName>style.visibility</p:attrName>
                                        </p:attrNameLst>
                                      </p:cBhvr>
                                      <p:to>
                                        <p:strVal val="hidden"/>
                                      </p:to>
                                    </p:set>
                                  </p:childTnLst>
                                </p:cTn>
                              </p:par>
                              <p:par>
                                <p:cTn id="95" presetID="2" presetClass="exit" presetSubtype="4" fill="hold" nodeType="withEffect">
                                  <p:stCondLst>
                                    <p:cond delay="0"/>
                                  </p:stCondLst>
                                  <p:childTnLst>
                                    <p:anim calcmode="lin" valueType="num">
                                      <p:cBhvr additive="base">
                                        <p:cTn id="96" dur="500"/>
                                        <p:tgtEl>
                                          <p:spTgt spid="60"/>
                                        </p:tgtEl>
                                        <p:attrNameLst>
                                          <p:attrName>ppt_x</p:attrName>
                                        </p:attrNameLst>
                                      </p:cBhvr>
                                      <p:tavLst>
                                        <p:tav tm="0">
                                          <p:val>
                                            <p:strVal val="ppt_x"/>
                                          </p:val>
                                        </p:tav>
                                        <p:tav tm="100000">
                                          <p:val>
                                            <p:strVal val="ppt_x"/>
                                          </p:val>
                                        </p:tav>
                                      </p:tavLst>
                                    </p:anim>
                                    <p:anim calcmode="lin" valueType="num">
                                      <p:cBhvr additive="base">
                                        <p:cTn id="97" dur="500"/>
                                        <p:tgtEl>
                                          <p:spTgt spid="60"/>
                                        </p:tgtEl>
                                        <p:attrNameLst>
                                          <p:attrName>ppt_y</p:attrName>
                                        </p:attrNameLst>
                                      </p:cBhvr>
                                      <p:tavLst>
                                        <p:tav tm="0">
                                          <p:val>
                                            <p:strVal val="ppt_y"/>
                                          </p:val>
                                        </p:tav>
                                        <p:tav tm="100000">
                                          <p:val>
                                            <p:strVal val="1+ppt_h/2"/>
                                          </p:val>
                                        </p:tav>
                                      </p:tavLst>
                                    </p:anim>
                                    <p:set>
                                      <p:cBhvr>
                                        <p:cTn id="98" dur="1" fill="hold">
                                          <p:stCondLst>
                                            <p:cond delay="499"/>
                                          </p:stCondLst>
                                        </p:cTn>
                                        <p:tgtEl>
                                          <p:spTgt spid="6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fill="hold"/>
                                        <p:tgtEl>
                                          <p:spTgt spid="45"/>
                                        </p:tgtEl>
                                        <p:attrNameLst>
                                          <p:attrName>ppt_x</p:attrName>
                                        </p:attrNameLst>
                                      </p:cBhvr>
                                      <p:tavLst>
                                        <p:tav tm="0">
                                          <p:val>
                                            <p:strVal val="#ppt_x"/>
                                          </p:val>
                                        </p:tav>
                                        <p:tav tm="100000">
                                          <p:val>
                                            <p:strVal val="#ppt_x"/>
                                          </p:val>
                                        </p:tav>
                                      </p:tavLst>
                                    </p:anim>
                                    <p:anim calcmode="lin" valueType="num">
                                      <p:cBhvr additive="base">
                                        <p:cTn id="104" dur="500" fill="hold"/>
                                        <p:tgtEl>
                                          <p:spTgt spid="4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additive="base">
                                        <p:cTn id="107" dur="500" fill="hold"/>
                                        <p:tgtEl>
                                          <p:spTgt spid="63"/>
                                        </p:tgtEl>
                                        <p:attrNameLst>
                                          <p:attrName>ppt_x</p:attrName>
                                        </p:attrNameLst>
                                      </p:cBhvr>
                                      <p:tavLst>
                                        <p:tav tm="0">
                                          <p:val>
                                            <p:strVal val="#ppt_x"/>
                                          </p:val>
                                        </p:tav>
                                        <p:tav tm="100000">
                                          <p:val>
                                            <p:strVal val="#ppt_x"/>
                                          </p:val>
                                        </p:tav>
                                      </p:tavLst>
                                    </p:anim>
                                    <p:anim calcmode="lin" valueType="num">
                                      <p:cBhvr additive="base">
                                        <p:cTn id="10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xit" presetSubtype="4" fill="hold" grpId="1" nodeType="clickEffect">
                                  <p:stCondLst>
                                    <p:cond delay="0"/>
                                  </p:stCondLst>
                                  <p:childTnLst>
                                    <p:anim calcmode="lin" valueType="num">
                                      <p:cBhvr additive="base">
                                        <p:cTn id="112" dur="500"/>
                                        <p:tgtEl>
                                          <p:spTgt spid="45"/>
                                        </p:tgtEl>
                                        <p:attrNameLst>
                                          <p:attrName>ppt_x</p:attrName>
                                        </p:attrNameLst>
                                      </p:cBhvr>
                                      <p:tavLst>
                                        <p:tav tm="0">
                                          <p:val>
                                            <p:strVal val="ppt_x"/>
                                          </p:val>
                                        </p:tav>
                                        <p:tav tm="100000">
                                          <p:val>
                                            <p:strVal val="ppt_x"/>
                                          </p:val>
                                        </p:tav>
                                      </p:tavLst>
                                    </p:anim>
                                    <p:anim calcmode="lin" valueType="num">
                                      <p:cBhvr additive="base">
                                        <p:cTn id="113" dur="500"/>
                                        <p:tgtEl>
                                          <p:spTgt spid="45"/>
                                        </p:tgtEl>
                                        <p:attrNameLst>
                                          <p:attrName>ppt_y</p:attrName>
                                        </p:attrNameLst>
                                      </p:cBhvr>
                                      <p:tavLst>
                                        <p:tav tm="0">
                                          <p:val>
                                            <p:strVal val="ppt_y"/>
                                          </p:val>
                                        </p:tav>
                                        <p:tav tm="100000">
                                          <p:val>
                                            <p:strVal val="1+ppt_h/2"/>
                                          </p:val>
                                        </p:tav>
                                      </p:tavLst>
                                    </p:anim>
                                    <p:set>
                                      <p:cBhvr>
                                        <p:cTn id="114" dur="1" fill="hold">
                                          <p:stCondLst>
                                            <p:cond delay="499"/>
                                          </p:stCondLst>
                                        </p:cTn>
                                        <p:tgtEl>
                                          <p:spTgt spid="45"/>
                                        </p:tgtEl>
                                        <p:attrNameLst>
                                          <p:attrName>style.visibility</p:attrName>
                                        </p:attrNameLst>
                                      </p:cBhvr>
                                      <p:to>
                                        <p:strVal val="hidden"/>
                                      </p:to>
                                    </p:set>
                                  </p:childTnLst>
                                </p:cTn>
                              </p:par>
                              <p:par>
                                <p:cTn id="115" presetID="2" presetClass="exit" presetSubtype="4" fill="hold" nodeType="withEffect">
                                  <p:stCondLst>
                                    <p:cond delay="0"/>
                                  </p:stCondLst>
                                  <p:childTnLst>
                                    <p:anim calcmode="lin" valueType="num">
                                      <p:cBhvr additive="base">
                                        <p:cTn id="116" dur="500"/>
                                        <p:tgtEl>
                                          <p:spTgt spid="63"/>
                                        </p:tgtEl>
                                        <p:attrNameLst>
                                          <p:attrName>ppt_x</p:attrName>
                                        </p:attrNameLst>
                                      </p:cBhvr>
                                      <p:tavLst>
                                        <p:tav tm="0">
                                          <p:val>
                                            <p:strVal val="ppt_x"/>
                                          </p:val>
                                        </p:tav>
                                        <p:tav tm="100000">
                                          <p:val>
                                            <p:strVal val="ppt_x"/>
                                          </p:val>
                                        </p:tav>
                                      </p:tavLst>
                                    </p:anim>
                                    <p:anim calcmode="lin" valueType="num">
                                      <p:cBhvr additive="base">
                                        <p:cTn id="117" dur="500"/>
                                        <p:tgtEl>
                                          <p:spTgt spid="63"/>
                                        </p:tgtEl>
                                        <p:attrNameLst>
                                          <p:attrName>ppt_y</p:attrName>
                                        </p:attrNameLst>
                                      </p:cBhvr>
                                      <p:tavLst>
                                        <p:tav tm="0">
                                          <p:val>
                                            <p:strVal val="ppt_y"/>
                                          </p:val>
                                        </p:tav>
                                        <p:tav tm="100000">
                                          <p:val>
                                            <p:strVal val="1+ppt_h/2"/>
                                          </p:val>
                                        </p:tav>
                                      </p:tavLst>
                                    </p:anim>
                                    <p:set>
                                      <p:cBhvr>
                                        <p:cTn id="118"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1" grpId="0" animBg="1"/>
      <p:bldP spid="38" grpId="0" animBg="1"/>
      <p:bldP spid="42" grpId="0"/>
      <p:bldP spid="42" grpId="1"/>
      <p:bldP spid="43" grpId="0"/>
      <p:bldP spid="43" grpId="1"/>
      <p:bldP spid="44" grpId="0"/>
      <p:bldP spid="44" grpId="1"/>
      <p:bldP spid="45" grpId="0"/>
      <p:bldP spid="4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hlinkClick r:id="rId3" action="ppaction://hlinksldjump"/>
          </p:cNvPr>
          <p:cNvSpPr txBox="1"/>
          <p:nvPr/>
        </p:nvSpPr>
        <p:spPr>
          <a:xfrm>
            <a:off x="179513" y="141480"/>
            <a:ext cx="2757486" cy="707886"/>
          </a:xfrm>
          <a:prstGeom prst="rect">
            <a:avLst/>
          </a:prstGeom>
          <a:solidFill>
            <a:schemeClr val="tx2">
              <a:lumMod val="20000"/>
              <a:lumOff val="80000"/>
            </a:schemeClr>
          </a:solidFill>
          <a:ln>
            <a:solidFill>
              <a:schemeClr val="tx1"/>
            </a:solidFill>
          </a:ln>
        </p:spPr>
        <p:txBody>
          <a:bodyPr wrap="none" rtlCol="0">
            <a:spAutoFit/>
          </a:bodyPr>
          <a:lstStyle/>
          <a:p>
            <a:r>
              <a:rPr lang="ja-JP" altLang="en-US" sz="4000" b="1" dirty="0" smtClean="0"/>
              <a:t>食事姿勢③</a:t>
            </a:r>
            <a:endParaRPr lang="en-US" altLang="ja-JP" sz="4000" b="1" dirty="0" smtClean="0"/>
          </a:p>
        </p:txBody>
      </p:sp>
      <p:sp>
        <p:nvSpPr>
          <p:cNvPr id="3" name="角丸四角形 2"/>
          <p:cNvSpPr/>
          <p:nvPr/>
        </p:nvSpPr>
        <p:spPr>
          <a:xfrm>
            <a:off x="899592" y="3723878"/>
            <a:ext cx="1880549"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rot="18624031">
            <a:off x="2346187" y="2904643"/>
            <a:ext cx="2119813" cy="2399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2195736" y="3795886"/>
            <a:ext cx="1207137" cy="107989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a:endCxn id="5" idx="4"/>
          </p:cNvCxnSpPr>
          <p:nvPr/>
        </p:nvCxnSpPr>
        <p:spPr>
          <a:xfrm>
            <a:off x="2771800" y="3795886"/>
            <a:ext cx="27505" cy="10798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5" idx="2"/>
            <a:endCxn id="5" idx="6"/>
          </p:cNvCxnSpPr>
          <p:nvPr/>
        </p:nvCxnSpPr>
        <p:spPr>
          <a:xfrm>
            <a:off x="2195736" y="4335835"/>
            <a:ext cx="12071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2339752" y="4011910"/>
            <a:ext cx="886340" cy="705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endCxn id="5" idx="5"/>
          </p:cNvCxnSpPr>
          <p:nvPr/>
        </p:nvCxnSpPr>
        <p:spPr>
          <a:xfrm>
            <a:off x="2339752" y="4011910"/>
            <a:ext cx="886340" cy="705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二等辺三角形 26"/>
          <p:cNvSpPr/>
          <p:nvPr/>
        </p:nvSpPr>
        <p:spPr>
          <a:xfrm rot="13345136">
            <a:off x="1983461" y="3252698"/>
            <a:ext cx="720080" cy="504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rot="2979157">
            <a:off x="2847438" y="2365952"/>
            <a:ext cx="235829" cy="1356947"/>
          </a:xfrm>
          <a:custGeom>
            <a:avLst/>
            <a:gdLst>
              <a:gd name="connsiteX0" fmla="*/ 0 w 967619"/>
              <a:gd name="connsiteY0" fmla="*/ 0 h 3338286"/>
              <a:gd name="connsiteX1" fmla="*/ 914400 w 967619"/>
              <a:gd name="connsiteY1" fmla="*/ 1872343 h 3338286"/>
              <a:gd name="connsiteX2" fmla="*/ 319314 w 967619"/>
              <a:gd name="connsiteY2" fmla="*/ 3338286 h 3338286"/>
              <a:gd name="connsiteX3" fmla="*/ 319314 w 967619"/>
              <a:gd name="connsiteY3" fmla="*/ 3338286 h 3338286"/>
              <a:gd name="connsiteX4" fmla="*/ 319314 w 967619"/>
              <a:gd name="connsiteY4" fmla="*/ 3338286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619" h="3338286">
                <a:moveTo>
                  <a:pt x="0" y="0"/>
                </a:moveTo>
                <a:cubicBezTo>
                  <a:pt x="430590" y="657981"/>
                  <a:pt x="861181" y="1315962"/>
                  <a:pt x="914400" y="1872343"/>
                </a:cubicBezTo>
                <a:cubicBezTo>
                  <a:pt x="967619" y="2428724"/>
                  <a:pt x="319314" y="3338286"/>
                  <a:pt x="319314" y="3338286"/>
                </a:cubicBezTo>
                <a:lnTo>
                  <a:pt x="319314" y="3338286"/>
                </a:lnTo>
                <a:lnTo>
                  <a:pt x="319314" y="3338286"/>
                </a:lnTo>
              </a:path>
            </a:pathLst>
          </a:cu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楕円 28"/>
          <p:cNvSpPr/>
          <p:nvPr/>
        </p:nvSpPr>
        <p:spPr>
          <a:xfrm rot="973820">
            <a:off x="3131840" y="1923678"/>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H="1">
            <a:off x="827584" y="3507854"/>
            <a:ext cx="1383020" cy="14401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rot="640703">
            <a:off x="828155" y="3725255"/>
            <a:ext cx="98274" cy="8644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flipH="1">
            <a:off x="755576" y="350785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flipH="1">
            <a:off x="539552" y="3651870"/>
            <a:ext cx="288032"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323528" y="4443958"/>
            <a:ext cx="50405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18686129">
            <a:off x="3073941" y="1923384"/>
            <a:ext cx="261524" cy="1556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1187624" y="4155926"/>
            <a:ext cx="864096" cy="216024"/>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p:cNvCxnSpPr/>
          <p:nvPr/>
        </p:nvCxnSpPr>
        <p:spPr>
          <a:xfrm>
            <a:off x="251520" y="4299942"/>
            <a:ext cx="288032" cy="7200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rot="1576283">
            <a:off x="5596939" y="3552845"/>
            <a:ext cx="1880549" cy="2160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rot="18624031">
            <a:off x="6969426" y="3412917"/>
            <a:ext cx="1546371" cy="20275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6804248" y="3867895"/>
            <a:ext cx="1207137" cy="1079898"/>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a:endCxn id="45" idx="4"/>
          </p:cNvCxnSpPr>
          <p:nvPr/>
        </p:nvCxnSpPr>
        <p:spPr>
          <a:xfrm>
            <a:off x="7380312" y="3867895"/>
            <a:ext cx="27505" cy="10798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804248" y="4443958"/>
            <a:ext cx="12071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6948264" y="4083918"/>
            <a:ext cx="886340" cy="705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endCxn id="45" idx="5"/>
          </p:cNvCxnSpPr>
          <p:nvPr/>
        </p:nvCxnSpPr>
        <p:spPr>
          <a:xfrm>
            <a:off x="6948264" y="4083919"/>
            <a:ext cx="886340" cy="705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二等辺三角形 49"/>
          <p:cNvSpPr/>
          <p:nvPr/>
        </p:nvSpPr>
        <p:spPr>
          <a:xfrm rot="13713692">
            <a:off x="6658115" y="3324704"/>
            <a:ext cx="720080" cy="504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rot="2979157">
            <a:off x="7391309" y="2466769"/>
            <a:ext cx="444850" cy="1462496"/>
          </a:xfrm>
          <a:custGeom>
            <a:avLst/>
            <a:gdLst>
              <a:gd name="connsiteX0" fmla="*/ 0 w 967619"/>
              <a:gd name="connsiteY0" fmla="*/ 0 h 3338286"/>
              <a:gd name="connsiteX1" fmla="*/ 914400 w 967619"/>
              <a:gd name="connsiteY1" fmla="*/ 1872343 h 3338286"/>
              <a:gd name="connsiteX2" fmla="*/ 319314 w 967619"/>
              <a:gd name="connsiteY2" fmla="*/ 3338286 h 3338286"/>
              <a:gd name="connsiteX3" fmla="*/ 319314 w 967619"/>
              <a:gd name="connsiteY3" fmla="*/ 3338286 h 3338286"/>
              <a:gd name="connsiteX4" fmla="*/ 319314 w 967619"/>
              <a:gd name="connsiteY4" fmla="*/ 3338286 h 333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619" h="3338286">
                <a:moveTo>
                  <a:pt x="0" y="0"/>
                </a:moveTo>
                <a:cubicBezTo>
                  <a:pt x="430590" y="657981"/>
                  <a:pt x="861181" y="1315962"/>
                  <a:pt x="914400" y="1872343"/>
                </a:cubicBezTo>
                <a:cubicBezTo>
                  <a:pt x="967619" y="2428724"/>
                  <a:pt x="319314" y="3338286"/>
                  <a:pt x="319314" y="3338286"/>
                </a:cubicBezTo>
                <a:lnTo>
                  <a:pt x="319314" y="3338286"/>
                </a:lnTo>
                <a:lnTo>
                  <a:pt x="319314" y="3338286"/>
                </a:lnTo>
              </a:path>
            </a:pathLst>
          </a:cu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円/楕円 51"/>
          <p:cNvSpPr/>
          <p:nvPr/>
        </p:nvSpPr>
        <p:spPr>
          <a:xfrm rot="973820">
            <a:off x="7596115" y="1929323"/>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flipH="1" flipV="1">
            <a:off x="5718261" y="3003798"/>
            <a:ext cx="1166996" cy="50405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rot="1909087">
            <a:off x="5457780" y="3108027"/>
            <a:ext cx="122374" cy="9588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flipH="1">
            <a:off x="5574245" y="293179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flipH="1">
            <a:off x="5142197" y="3075806"/>
            <a:ext cx="504056" cy="7200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rot="2013242">
            <a:off x="4856361" y="3851181"/>
            <a:ext cx="504056"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rot="16200000">
            <a:off x="7421585" y="2164570"/>
            <a:ext cx="255557" cy="2058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a:off x="4932040" y="3651870"/>
            <a:ext cx="288032" cy="14401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rot="18678264">
            <a:off x="8204392" y="2766752"/>
            <a:ext cx="36004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rot="1961912">
            <a:off x="8132385" y="2397046"/>
            <a:ext cx="504056" cy="28803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395536" y="1131590"/>
            <a:ext cx="2302233" cy="523220"/>
          </a:xfrm>
          <a:prstGeom prst="rect">
            <a:avLst/>
          </a:prstGeom>
          <a:noFill/>
        </p:spPr>
        <p:txBody>
          <a:bodyPr wrap="none" rtlCol="0">
            <a:spAutoFit/>
          </a:bodyPr>
          <a:lstStyle/>
          <a:p>
            <a:r>
              <a:rPr lang="ja-JP" altLang="en-US" sz="2800" dirty="0" smtClean="0"/>
              <a:t>リクライニング</a:t>
            </a:r>
            <a:endParaRPr kumimoji="1" lang="ja-JP" altLang="en-US" sz="2800" dirty="0"/>
          </a:p>
        </p:txBody>
      </p:sp>
      <p:sp>
        <p:nvSpPr>
          <p:cNvPr id="70" name="テキスト ボックス 69"/>
          <p:cNvSpPr txBox="1"/>
          <p:nvPr/>
        </p:nvSpPr>
        <p:spPr>
          <a:xfrm>
            <a:off x="4788024" y="1131590"/>
            <a:ext cx="3626314" cy="523220"/>
          </a:xfrm>
          <a:prstGeom prst="rect">
            <a:avLst/>
          </a:prstGeom>
          <a:noFill/>
        </p:spPr>
        <p:txBody>
          <a:bodyPr wrap="none" rtlCol="0">
            <a:spAutoFit/>
          </a:bodyPr>
          <a:lstStyle/>
          <a:p>
            <a:r>
              <a:rPr lang="ja-JP" altLang="en-US" sz="2800" dirty="0" smtClean="0"/>
              <a:t>ティルト・リクライニング</a:t>
            </a:r>
            <a:endParaRPr kumimoji="1" lang="ja-JP" altLang="en-US" sz="2800" dirty="0"/>
          </a:p>
        </p:txBody>
      </p:sp>
      <p:sp>
        <p:nvSpPr>
          <p:cNvPr id="72" name="左矢印 71"/>
          <p:cNvSpPr/>
          <p:nvPr/>
        </p:nvSpPr>
        <p:spPr>
          <a:xfrm rot="12318079">
            <a:off x="5728845" y="3826156"/>
            <a:ext cx="864096" cy="216024"/>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5" y="141480"/>
            <a:ext cx="3272050" cy="707886"/>
          </a:xfrm>
          <a:prstGeom prst="rect">
            <a:avLst/>
          </a:prstGeom>
          <a:solidFill>
            <a:schemeClr val="tx2">
              <a:lumMod val="20000"/>
              <a:lumOff val="80000"/>
            </a:schemeClr>
          </a:solidFill>
          <a:ln>
            <a:solidFill>
              <a:schemeClr val="tx1"/>
            </a:solidFill>
          </a:ln>
        </p:spPr>
        <p:txBody>
          <a:bodyPr wrap="none" rtlCol="0">
            <a:spAutoFit/>
          </a:bodyPr>
          <a:lstStyle/>
          <a:p>
            <a:r>
              <a:rPr lang="ja-JP" altLang="en-US" sz="4000" b="1" dirty="0" smtClean="0"/>
              <a:t>作業療法評価</a:t>
            </a:r>
            <a:endParaRPr kumimoji="1" lang="ja-JP" altLang="en-US" sz="4000" b="1" dirty="0"/>
          </a:p>
        </p:txBody>
      </p:sp>
      <p:sp>
        <p:nvSpPr>
          <p:cNvPr id="4" name="テキスト ボックス 3"/>
          <p:cNvSpPr txBox="1"/>
          <p:nvPr/>
        </p:nvSpPr>
        <p:spPr>
          <a:xfrm>
            <a:off x="179513" y="1005577"/>
            <a:ext cx="6564618" cy="4031873"/>
          </a:xfrm>
          <a:prstGeom prst="rect">
            <a:avLst/>
          </a:prstGeom>
          <a:noFill/>
        </p:spPr>
        <p:txBody>
          <a:bodyPr wrap="none" rtlCol="0">
            <a:spAutoFit/>
          </a:bodyPr>
          <a:lstStyle/>
          <a:p>
            <a:r>
              <a:rPr kumimoji="1" lang="ja-JP" altLang="en-US" sz="4000" b="1" dirty="0" smtClean="0"/>
              <a:t>精神機能の評価</a:t>
            </a:r>
            <a:endParaRPr kumimoji="1" lang="en-US" altLang="ja-JP" sz="4000" b="1" dirty="0" smtClean="0"/>
          </a:p>
          <a:p>
            <a:endParaRPr lang="en-US" altLang="ja-JP" sz="2000" b="1" dirty="0" smtClean="0"/>
          </a:p>
          <a:p>
            <a:r>
              <a:rPr lang="ja-JP" altLang="en-US" sz="2800" b="1" dirty="0" smtClean="0"/>
              <a:t>○意識レベル：</a:t>
            </a:r>
            <a:r>
              <a:rPr lang="en-US" altLang="ja-JP" sz="2800" b="1" dirty="0" smtClean="0">
                <a:hlinkClick r:id="" action="ppaction://noaction"/>
              </a:rPr>
              <a:t>GCS</a:t>
            </a:r>
            <a:r>
              <a:rPr lang="ja-JP" altLang="en-US" sz="2800" b="1" dirty="0" smtClean="0">
                <a:hlinkClick r:id="" action="ppaction://noaction"/>
              </a:rPr>
              <a:t>・</a:t>
            </a:r>
            <a:r>
              <a:rPr lang="en-US" altLang="ja-JP" sz="2800" b="1" dirty="0" smtClean="0">
                <a:hlinkClick r:id="" action="ppaction://noaction"/>
              </a:rPr>
              <a:t>JCS</a:t>
            </a:r>
            <a:endParaRPr lang="en-US" altLang="ja-JP" sz="2800" b="1" dirty="0" smtClean="0"/>
          </a:p>
          <a:p>
            <a:endParaRPr kumimoji="1" lang="en-US" altLang="ja-JP" sz="2800" b="1" dirty="0" smtClean="0"/>
          </a:p>
          <a:p>
            <a:r>
              <a:rPr lang="ja-JP" altLang="en-US" sz="2800" b="1" dirty="0" smtClean="0"/>
              <a:t>○認知機能：</a:t>
            </a:r>
            <a:r>
              <a:rPr lang="en-US" altLang="ja-JP" sz="2800" b="1" dirty="0" smtClean="0">
                <a:hlinkClick r:id="" action="ppaction://noaction"/>
              </a:rPr>
              <a:t>MMSE</a:t>
            </a:r>
            <a:r>
              <a:rPr lang="ja-JP" altLang="en-US" sz="2800" b="1" dirty="0" smtClean="0"/>
              <a:t>・</a:t>
            </a:r>
            <a:r>
              <a:rPr lang="en-US" altLang="ja-JP" sz="2800" b="1" dirty="0" smtClean="0"/>
              <a:t>HDS-R</a:t>
            </a:r>
            <a:r>
              <a:rPr lang="ja-JP" altLang="en-US" sz="2800" b="1" dirty="0" smtClean="0"/>
              <a:t>・</a:t>
            </a:r>
            <a:r>
              <a:rPr lang="en-US" altLang="ja-JP" sz="2800" b="1" dirty="0" smtClean="0">
                <a:hlinkClick r:id="" action="ppaction://noaction"/>
              </a:rPr>
              <a:t>NM</a:t>
            </a:r>
            <a:r>
              <a:rPr lang="ja-JP" altLang="en-US" sz="2800" b="1" dirty="0" smtClean="0">
                <a:hlinkClick r:id="" action="ppaction://noaction"/>
              </a:rPr>
              <a:t>スケール</a:t>
            </a:r>
            <a:endParaRPr lang="en-US" altLang="ja-JP" sz="2800" b="1" dirty="0" smtClean="0"/>
          </a:p>
          <a:p>
            <a:endParaRPr kumimoji="1" lang="en-US" altLang="ja-JP" sz="2800" b="1" dirty="0" smtClean="0"/>
          </a:p>
          <a:p>
            <a:r>
              <a:rPr lang="ja-JP" altLang="en-US" sz="2800" b="1" dirty="0" smtClean="0"/>
              <a:t>○高次脳機能：</a:t>
            </a:r>
            <a:r>
              <a:rPr lang="en-US" altLang="ja-JP" sz="2800" b="1" dirty="0" smtClean="0">
                <a:hlinkClick r:id="" action="ppaction://noaction"/>
              </a:rPr>
              <a:t>TMT</a:t>
            </a:r>
            <a:r>
              <a:rPr lang="ja-JP" altLang="en-US" sz="2800" b="1" dirty="0" smtClean="0"/>
              <a:t>・</a:t>
            </a:r>
            <a:r>
              <a:rPr lang="en-US" altLang="ja-JP" sz="2800" b="1" dirty="0" smtClean="0">
                <a:hlinkClick r:id="" action="ppaction://noaction"/>
              </a:rPr>
              <a:t>BIT</a:t>
            </a:r>
            <a:r>
              <a:rPr lang="ja-JP" altLang="en-US" sz="2800" b="1" dirty="0" smtClean="0"/>
              <a:t>・失行（観念失行）</a:t>
            </a:r>
            <a:endParaRPr lang="en-US" altLang="ja-JP" sz="2800" b="1" dirty="0" smtClean="0"/>
          </a:p>
          <a:p>
            <a:endParaRPr lang="en-US" altLang="ja-JP" sz="2800" b="1" dirty="0" smtClean="0"/>
          </a:p>
          <a:p>
            <a:r>
              <a:rPr lang="ja-JP" altLang="en-US" sz="2800" b="1" dirty="0" smtClean="0"/>
              <a:t>○うつ、食欲：</a:t>
            </a:r>
            <a:r>
              <a:rPr lang="en-US" altLang="ja-JP" sz="2800" b="1" dirty="0" smtClean="0">
                <a:hlinkClick r:id="" action="ppaction://noaction"/>
              </a:rPr>
              <a:t>GDS</a:t>
            </a:r>
            <a:r>
              <a:rPr lang="ja-JP" altLang="en-US" sz="2800" b="1" dirty="0" smtClean="0"/>
              <a:t>・</a:t>
            </a:r>
            <a:r>
              <a:rPr lang="en-US" altLang="ja-JP" sz="2800" b="1" dirty="0" smtClean="0">
                <a:hlinkClick r:id="" action="ppaction://noaction"/>
              </a:rPr>
              <a:t>JSNAQ</a:t>
            </a:r>
            <a:r>
              <a:rPr lang="ja-JP" altLang="en-US" sz="2800" b="1" dirty="0" smtClean="0">
                <a:hlinkClick r:id="" action="ppaction://noaction"/>
              </a:rPr>
              <a:t>・</a:t>
            </a:r>
            <a:r>
              <a:rPr lang="en-US" altLang="ja-JP" sz="2800" b="1" dirty="0" smtClean="0">
                <a:hlinkClick r:id="" action="ppaction://noaction"/>
              </a:rPr>
              <a:t>CNAQ</a:t>
            </a:r>
            <a:endParaRPr lang="en-US" altLang="ja-JP" sz="20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79513" y="141480"/>
            <a:ext cx="1728358" cy="707886"/>
          </a:xfrm>
          <a:prstGeom prst="rect">
            <a:avLst/>
          </a:prstGeom>
          <a:solidFill>
            <a:schemeClr val="tx2">
              <a:lumMod val="20000"/>
              <a:lumOff val="80000"/>
            </a:schemeClr>
          </a:solidFill>
          <a:ln>
            <a:solidFill>
              <a:schemeClr val="tx1"/>
            </a:solidFill>
          </a:ln>
        </p:spPr>
        <p:txBody>
          <a:bodyPr wrap="none" rtlCol="0">
            <a:spAutoFit/>
          </a:bodyPr>
          <a:lstStyle/>
          <a:p>
            <a:r>
              <a:rPr lang="ja-JP" altLang="en-US" sz="4000" b="1" dirty="0" smtClean="0"/>
              <a:t>食形態</a:t>
            </a:r>
            <a:endParaRPr lang="en-US" altLang="ja-JP" sz="4000" b="1" dirty="0" smtClean="0"/>
          </a:p>
        </p:txBody>
      </p:sp>
      <p:sp>
        <p:nvSpPr>
          <p:cNvPr id="3" name="二等辺三角形 2"/>
          <p:cNvSpPr/>
          <p:nvPr/>
        </p:nvSpPr>
        <p:spPr>
          <a:xfrm>
            <a:off x="1331640" y="195486"/>
            <a:ext cx="6120680" cy="46085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1763688" y="4155926"/>
            <a:ext cx="525658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321447" y="3363838"/>
            <a:ext cx="417646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771800" y="2643758"/>
            <a:ext cx="324036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275856" y="1946120"/>
            <a:ext cx="223224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3" idx="0"/>
          </p:cNvCxnSpPr>
          <p:nvPr/>
        </p:nvCxnSpPr>
        <p:spPr>
          <a:xfrm>
            <a:off x="4391980" y="195486"/>
            <a:ext cx="17699" cy="175063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635896" y="1275606"/>
            <a:ext cx="7200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952956" y="843558"/>
            <a:ext cx="378630" cy="400110"/>
          </a:xfrm>
          <a:prstGeom prst="rect">
            <a:avLst/>
          </a:prstGeom>
          <a:solidFill>
            <a:schemeClr val="accent2">
              <a:lumMod val="60000"/>
              <a:lumOff val="40000"/>
            </a:schemeClr>
          </a:solidFill>
        </p:spPr>
        <p:txBody>
          <a:bodyPr wrap="none" rtlCol="0">
            <a:spAutoFit/>
          </a:bodyPr>
          <a:lstStyle/>
          <a:p>
            <a:r>
              <a:rPr kumimoji="1" lang="en-US" altLang="ja-JP" sz="2000" b="1" dirty="0" smtClean="0">
                <a:solidFill>
                  <a:sysClr val="windowText" lastClr="000000"/>
                </a:solidFill>
              </a:rPr>
              <a:t>0</a:t>
            </a:r>
            <a:r>
              <a:rPr kumimoji="1" lang="ja-JP" altLang="en-US" sz="2000" b="1" dirty="0" err="1" smtClean="0">
                <a:solidFill>
                  <a:sysClr val="windowText" lastClr="000000"/>
                </a:solidFill>
              </a:rPr>
              <a:t>ｊ</a:t>
            </a:r>
            <a:endParaRPr kumimoji="1" lang="ja-JP" altLang="en-US" sz="2000" b="1" dirty="0">
              <a:solidFill>
                <a:sysClr val="windowText" lastClr="000000"/>
              </a:solidFill>
            </a:endParaRPr>
          </a:p>
        </p:txBody>
      </p:sp>
      <p:sp>
        <p:nvSpPr>
          <p:cNvPr id="21" name="テキスト ボックス 20"/>
          <p:cNvSpPr txBox="1"/>
          <p:nvPr/>
        </p:nvSpPr>
        <p:spPr>
          <a:xfrm>
            <a:off x="3736932" y="1419622"/>
            <a:ext cx="380232" cy="400110"/>
          </a:xfrm>
          <a:prstGeom prst="rect">
            <a:avLst/>
          </a:prstGeom>
          <a:solidFill>
            <a:srgbClr val="FFFF00"/>
          </a:solidFill>
        </p:spPr>
        <p:txBody>
          <a:bodyPr wrap="none" rtlCol="0">
            <a:spAutoFit/>
          </a:bodyPr>
          <a:lstStyle/>
          <a:p>
            <a:r>
              <a:rPr lang="en-US" altLang="ja-JP" sz="2000" b="1" dirty="0" smtClean="0">
                <a:solidFill>
                  <a:sysClr val="windowText" lastClr="000000"/>
                </a:solidFill>
              </a:rPr>
              <a:t>1</a:t>
            </a:r>
            <a:r>
              <a:rPr kumimoji="1" lang="ja-JP" altLang="en-US" sz="2000" b="1" dirty="0" err="1" smtClean="0">
                <a:solidFill>
                  <a:sysClr val="windowText" lastClr="000000"/>
                </a:solidFill>
              </a:rPr>
              <a:t>ｊ</a:t>
            </a:r>
            <a:endParaRPr kumimoji="1" lang="ja-JP" altLang="en-US" sz="2000" b="1" dirty="0">
              <a:solidFill>
                <a:sysClr val="windowText" lastClr="000000"/>
              </a:solidFill>
            </a:endParaRPr>
          </a:p>
        </p:txBody>
      </p:sp>
      <p:sp>
        <p:nvSpPr>
          <p:cNvPr id="22" name="テキスト ボックス 21"/>
          <p:cNvSpPr txBox="1"/>
          <p:nvPr/>
        </p:nvSpPr>
        <p:spPr>
          <a:xfrm>
            <a:off x="3995936" y="2067694"/>
            <a:ext cx="792088" cy="400110"/>
          </a:xfrm>
          <a:prstGeom prst="rect">
            <a:avLst/>
          </a:prstGeom>
          <a:solidFill>
            <a:srgbClr val="FCB0AA"/>
          </a:solidFill>
        </p:spPr>
        <p:txBody>
          <a:bodyPr wrap="square" rtlCol="0">
            <a:spAutoFit/>
          </a:bodyPr>
          <a:lstStyle/>
          <a:p>
            <a:pPr algn="ctr"/>
            <a:r>
              <a:rPr kumimoji="1" lang="en-US" altLang="ja-JP" sz="2000" b="1" dirty="0" smtClean="0">
                <a:solidFill>
                  <a:sysClr val="windowText" lastClr="000000"/>
                </a:solidFill>
              </a:rPr>
              <a:t>2-1</a:t>
            </a:r>
            <a:endParaRPr kumimoji="1" lang="ja-JP" altLang="en-US" sz="2000" b="1" dirty="0">
              <a:solidFill>
                <a:sysClr val="windowText" lastClr="000000"/>
              </a:solidFill>
            </a:endParaRPr>
          </a:p>
        </p:txBody>
      </p:sp>
      <p:sp>
        <p:nvSpPr>
          <p:cNvPr id="24" name="テキスト ボックス 23"/>
          <p:cNvSpPr txBox="1"/>
          <p:nvPr/>
        </p:nvSpPr>
        <p:spPr>
          <a:xfrm>
            <a:off x="3995936" y="2787774"/>
            <a:ext cx="792088" cy="400110"/>
          </a:xfrm>
          <a:prstGeom prst="rect">
            <a:avLst/>
          </a:prstGeom>
          <a:solidFill>
            <a:srgbClr val="FCB0AA"/>
          </a:solidFill>
        </p:spPr>
        <p:txBody>
          <a:bodyPr wrap="square" rtlCol="0">
            <a:spAutoFit/>
          </a:bodyPr>
          <a:lstStyle/>
          <a:p>
            <a:pPr algn="ctr"/>
            <a:r>
              <a:rPr lang="en-US" altLang="ja-JP" sz="2000" b="1" dirty="0" smtClean="0">
                <a:solidFill>
                  <a:sysClr val="windowText" lastClr="000000"/>
                </a:solidFill>
              </a:rPr>
              <a:t>2-2</a:t>
            </a:r>
            <a:endParaRPr kumimoji="1" lang="ja-JP" altLang="en-US" sz="2000" b="1" dirty="0">
              <a:solidFill>
                <a:sysClr val="windowText" lastClr="000000"/>
              </a:solidFill>
            </a:endParaRPr>
          </a:p>
        </p:txBody>
      </p:sp>
      <p:sp>
        <p:nvSpPr>
          <p:cNvPr id="25" name="テキスト ボックス 24"/>
          <p:cNvSpPr txBox="1"/>
          <p:nvPr/>
        </p:nvSpPr>
        <p:spPr>
          <a:xfrm>
            <a:off x="3995936" y="3579862"/>
            <a:ext cx="792088" cy="400110"/>
          </a:xfrm>
          <a:prstGeom prst="rect">
            <a:avLst/>
          </a:prstGeom>
          <a:solidFill>
            <a:srgbClr val="FFC000"/>
          </a:solidFill>
        </p:spPr>
        <p:txBody>
          <a:bodyPr wrap="square" rtlCol="0">
            <a:spAutoFit/>
          </a:bodyPr>
          <a:lstStyle/>
          <a:p>
            <a:pPr algn="ctr"/>
            <a:r>
              <a:rPr kumimoji="1" lang="en-US" altLang="ja-JP" sz="2000" b="1" dirty="0" smtClean="0">
                <a:solidFill>
                  <a:sysClr val="windowText" lastClr="000000"/>
                </a:solidFill>
              </a:rPr>
              <a:t>3</a:t>
            </a:r>
          </a:p>
        </p:txBody>
      </p:sp>
      <p:sp>
        <p:nvSpPr>
          <p:cNvPr id="26" name="テキスト ボックス 25"/>
          <p:cNvSpPr txBox="1"/>
          <p:nvPr/>
        </p:nvSpPr>
        <p:spPr>
          <a:xfrm>
            <a:off x="3995936" y="4299942"/>
            <a:ext cx="792088" cy="400110"/>
          </a:xfrm>
          <a:prstGeom prst="rect">
            <a:avLst/>
          </a:prstGeom>
          <a:solidFill>
            <a:srgbClr val="FFC000"/>
          </a:solidFill>
        </p:spPr>
        <p:txBody>
          <a:bodyPr wrap="square" rtlCol="0">
            <a:spAutoFit/>
          </a:bodyPr>
          <a:lstStyle/>
          <a:p>
            <a:pPr algn="ctr"/>
            <a:r>
              <a:rPr kumimoji="1" lang="en-US" altLang="ja-JP" sz="2000" b="1" dirty="0" smtClean="0">
                <a:solidFill>
                  <a:sysClr val="windowText" lastClr="000000"/>
                </a:solidFill>
              </a:rPr>
              <a:t>4</a:t>
            </a:r>
          </a:p>
        </p:txBody>
      </p:sp>
      <p:sp>
        <p:nvSpPr>
          <p:cNvPr id="27" name="テキスト ボックス 26"/>
          <p:cNvSpPr txBox="1"/>
          <p:nvPr/>
        </p:nvSpPr>
        <p:spPr>
          <a:xfrm>
            <a:off x="4572000" y="1275606"/>
            <a:ext cx="401072" cy="400110"/>
          </a:xfrm>
          <a:prstGeom prst="rect">
            <a:avLst/>
          </a:prstGeom>
          <a:solidFill>
            <a:srgbClr val="92D050"/>
          </a:solidFill>
        </p:spPr>
        <p:txBody>
          <a:bodyPr wrap="none" rtlCol="0">
            <a:spAutoFit/>
          </a:bodyPr>
          <a:lstStyle/>
          <a:p>
            <a:r>
              <a:rPr kumimoji="1" lang="en-US" altLang="ja-JP" sz="2000" b="1" dirty="0" smtClean="0">
                <a:solidFill>
                  <a:sysClr val="windowText" lastClr="000000"/>
                </a:solidFill>
              </a:rPr>
              <a:t>0</a:t>
            </a:r>
            <a:r>
              <a:rPr kumimoji="1" lang="ja-JP" altLang="en-US" sz="2000" b="1" dirty="0" err="1" smtClean="0">
                <a:solidFill>
                  <a:sysClr val="windowText" lastClr="000000"/>
                </a:solidFill>
              </a:rPr>
              <a:t>ｔ</a:t>
            </a:r>
            <a:endParaRPr kumimoji="1" lang="en-US" altLang="ja-JP" sz="2000" b="1" dirty="0" smtClean="0">
              <a:solidFill>
                <a:sysClr val="windowText" lastClr="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3" y="141480"/>
            <a:ext cx="2300630" cy="707886"/>
          </a:xfrm>
          <a:prstGeom prst="rect">
            <a:avLst/>
          </a:prstGeom>
          <a:solidFill>
            <a:schemeClr val="tx2">
              <a:lumMod val="20000"/>
              <a:lumOff val="80000"/>
            </a:schemeClr>
          </a:solidFill>
          <a:ln>
            <a:solidFill>
              <a:schemeClr val="tx1"/>
            </a:solidFill>
          </a:ln>
        </p:spPr>
        <p:txBody>
          <a:bodyPr wrap="none" rtlCol="0">
            <a:spAutoFit/>
          </a:bodyPr>
          <a:lstStyle/>
          <a:p>
            <a:r>
              <a:rPr kumimoji="1" lang="en-US" altLang="ja-JP" sz="4000" b="1" dirty="0" smtClean="0"/>
              <a:t>ICF</a:t>
            </a:r>
            <a:r>
              <a:rPr kumimoji="1" lang="ja-JP" altLang="en-US" sz="4000" b="1" dirty="0" smtClean="0"/>
              <a:t>モデル</a:t>
            </a:r>
            <a:endParaRPr lang="en-US" altLang="ja-JP" sz="4000" b="1" dirty="0" smtClean="0"/>
          </a:p>
        </p:txBody>
      </p:sp>
      <p:sp>
        <p:nvSpPr>
          <p:cNvPr id="3" name="正方形/長方形 2"/>
          <p:cNvSpPr/>
          <p:nvPr/>
        </p:nvSpPr>
        <p:spPr>
          <a:xfrm>
            <a:off x="3203848" y="339503"/>
            <a:ext cx="2664296" cy="7920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5536" y="2139702"/>
            <a:ext cx="2160240" cy="7920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491880" y="2139702"/>
            <a:ext cx="2160240" cy="7920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16216" y="2139702"/>
            <a:ext cx="2160240" cy="7920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03648" y="4083918"/>
            <a:ext cx="2160240" cy="7920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436096" y="4083918"/>
            <a:ext cx="2160240" cy="79208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 10"/>
          <p:cNvSpPr/>
          <p:nvPr/>
        </p:nvSpPr>
        <p:spPr>
          <a:xfrm>
            <a:off x="2699792" y="2427734"/>
            <a:ext cx="648072" cy="189735"/>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5724128" y="2427736"/>
            <a:ext cx="648072" cy="216023"/>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rot="16200000">
            <a:off x="4094423" y="1537159"/>
            <a:ext cx="883146" cy="216024"/>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1403648" y="1563639"/>
            <a:ext cx="216024" cy="5040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7452320" y="1563639"/>
            <a:ext cx="216024" cy="5040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75656" y="1563639"/>
            <a:ext cx="6120680"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485181" y="3363838"/>
            <a:ext cx="6120680"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0800000">
            <a:off x="7452320" y="2931790"/>
            <a:ext cx="216024"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0800000">
            <a:off x="1403648" y="3003798"/>
            <a:ext cx="216024"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627784" y="3723879"/>
            <a:ext cx="3888432"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2483768" y="3723878"/>
            <a:ext cx="216024" cy="36004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6372200" y="3723878"/>
            <a:ext cx="216024" cy="36004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rot="10800000">
            <a:off x="4427984" y="3003799"/>
            <a:ext cx="216024" cy="72008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491882" y="411511"/>
            <a:ext cx="2037737" cy="646331"/>
          </a:xfrm>
          <a:prstGeom prst="rect">
            <a:avLst/>
          </a:prstGeom>
          <a:noFill/>
        </p:spPr>
        <p:txBody>
          <a:bodyPr wrap="none" rtlCol="0">
            <a:spAutoFit/>
          </a:bodyPr>
          <a:lstStyle/>
          <a:p>
            <a:r>
              <a:rPr kumimoji="1" lang="ja-JP" altLang="en-US" sz="3600" b="1" dirty="0" smtClean="0"/>
              <a:t>健康状態</a:t>
            </a:r>
            <a:endParaRPr kumimoji="1" lang="ja-JP" altLang="en-US" sz="3600" b="1" dirty="0"/>
          </a:p>
        </p:txBody>
      </p:sp>
      <p:sp>
        <p:nvSpPr>
          <p:cNvPr id="25" name="テキスト ボックス 24"/>
          <p:cNvSpPr txBox="1"/>
          <p:nvPr/>
        </p:nvSpPr>
        <p:spPr>
          <a:xfrm>
            <a:off x="467546" y="2211711"/>
            <a:ext cx="2037737" cy="646331"/>
          </a:xfrm>
          <a:prstGeom prst="rect">
            <a:avLst/>
          </a:prstGeom>
          <a:noFill/>
        </p:spPr>
        <p:txBody>
          <a:bodyPr wrap="none" rtlCol="0">
            <a:spAutoFit/>
          </a:bodyPr>
          <a:lstStyle/>
          <a:p>
            <a:r>
              <a:rPr kumimoji="1" lang="ja-JP" altLang="en-US" sz="3600" b="1" dirty="0" smtClean="0"/>
              <a:t>心身機能</a:t>
            </a:r>
            <a:endParaRPr kumimoji="1" lang="ja-JP" altLang="en-US" sz="3600" b="1" dirty="0"/>
          </a:p>
        </p:txBody>
      </p:sp>
      <p:sp>
        <p:nvSpPr>
          <p:cNvPr id="26" name="テキスト ボックス 25"/>
          <p:cNvSpPr txBox="1"/>
          <p:nvPr/>
        </p:nvSpPr>
        <p:spPr>
          <a:xfrm>
            <a:off x="3995936" y="2211711"/>
            <a:ext cx="1111202" cy="646331"/>
          </a:xfrm>
          <a:prstGeom prst="rect">
            <a:avLst/>
          </a:prstGeom>
          <a:noFill/>
        </p:spPr>
        <p:txBody>
          <a:bodyPr wrap="none" rtlCol="0">
            <a:spAutoFit/>
          </a:bodyPr>
          <a:lstStyle/>
          <a:p>
            <a:r>
              <a:rPr lang="ja-JP" altLang="en-US" sz="3600" b="1" dirty="0" smtClean="0"/>
              <a:t>活動</a:t>
            </a:r>
            <a:endParaRPr kumimoji="1" lang="ja-JP" altLang="en-US" sz="3600" b="1" dirty="0"/>
          </a:p>
        </p:txBody>
      </p:sp>
      <p:sp>
        <p:nvSpPr>
          <p:cNvPr id="27" name="テキスト ボックス 26"/>
          <p:cNvSpPr txBox="1"/>
          <p:nvPr/>
        </p:nvSpPr>
        <p:spPr>
          <a:xfrm>
            <a:off x="7020272" y="2211711"/>
            <a:ext cx="1111202" cy="646331"/>
          </a:xfrm>
          <a:prstGeom prst="rect">
            <a:avLst/>
          </a:prstGeom>
          <a:noFill/>
        </p:spPr>
        <p:txBody>
          <a:bodyPr wrap="none" rtlCol="0">
            <a:spAutoFit/>
          </a:bodyPr>
          <a:lstStyle/>
          <a:p>
            <a:r>
              <a:rPr lang="ja-JP" altLang="en-US" sz="3600" b="1" dirty="0" smtClean="0"/>
              <a:t>参加</a:t>
            </a:r>
            <a:endParaRPr kumimoji="1" lang="ja-JP" altLang="en-US" sz="3600" b="1" dirty="0"/>
          </a:p>
        </p:txBody>
      </p:sp>
      <p:sp>
        <p:nvSpPr>
          <p:cNvPr id="28" name="テキスト ボックス 27"/>
          <p:cNvSpPr txBox="1"/>
          <p:nvPr/>
        </p:nvSpPr>
        <p:spPr>
          <a:xfrm>
            <a:off x="1475657" y="4155927"/>
            <a:ext cx="2037737" cy="646331"/>
          </a:xfrm>
          <a:prstGeom prst="rect">
            <a:avLst/>
          </a:prstGeom>
          <a:noFill/>
        </p:spPr>
        <p:txBody>
          <a:bodyPr wrap="none" rtlCol="0">
            <a:spAutoFit/>
          </a:bodyPr>
          <a:lstStyle/>
          <a:p>
            <a:r>
              <a:rPr kumimoji="1" lang="ja-JP" altLang="en-US" sz="3600" b="1" dirty="0" smtClean="0"/>
              <a:t>環境因子</a:t>
            </a:r>
            <a:endParaRPr kumimoji="1" lang="ja-JP" altLang="en-US" sz="3600" b="1" dirty="0"/>
          </a:p>
        </p:txBody>
      </p:sp>
      <p:sp>
        <p:nvSpPr>
          <p:cNvPr id="29" name="テキスト ボックス 28"/>
          <p:cNvSpPr txBox="1"/>
          <p:nvPr/>
        </p:nvSpPr>
        <p:spPr>
          <a:xfrm>
            <a:off x="5508106" y="4155927"/>
            <a:ext cx="2037737" cy="646331"/>
          </a:xfrm>
          <a:prstGeom prst="rect">
            <a:avLst/>
          </a:prstGeom>
          <a:noFill/>
        </p:spPr>
        <p:txBody>
          <a:bodyPr wrap="none" rtlCol="0">
            <a:spAutoFit/>
          </a:bodyPr>
          <a:lstStyle/>
          <a:p>
            <a:r>
              <a:rPr kumimoji="1" lang="ja-JP" altLang="en-US" sz="3600" b="1" dirty="0" smtClean="0"/>
              <a:t>個人因子</a:t>
            </a:r>
            <a:endParaRPr kumimoji="1" lang="ja-JP" alt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41480"/>
            <a:ext cx="3786614" cy="707886"/>
          </a:xfrm>
          <a:prstGeom prst="rect">
            <a:avLst/>
          </a:prstGeom>
          <a:solidFill>
            <a:schemeClr val="tx2">
              <a:lumMod val="20000"/>
              <a:lumOff val="80000"/>
            </a:schemeClr>
          </a:solidFill>
          <a:ln>
            <a:solidFill>
              <a:schemeClr val="tx1"/>
            </a:solidFill>
          </a:ln>
        </p:spPr>
        <p:txBody>
          <a:bodyPr wrap="none" rtlCol="0">
            <a:spAutoFit/>
          </a:bodyPr>
          <a:lstStyle/>
          <a:p>
            <a:r>
              <a:rPr kumimoji="1" lang="ja-JP" altLang="en-US" sz="4000" b="1" dirty="0" smtClean="0"/>
              <a:t>自助具活用事例</a:t>
            </a:r>
            <a:endParaRPr kumimoji="1" lang="ja-JP" altLang="en-US" sz="4000" b="1" dirty="0"/>
          </a:p>
        </p:txBody>
      </p:sp>
      <p:pic>
        <p:nvPicPr>
          <p:cNvPr id="3074" name="Picture 2" descr="C:\Users\Masahiro\Desktop\sugoude_002_02.jpg"/>
          <p:cNvPicPr>
            <a:picLocks noChangeAspect="1" noChangeArrowheads="1"/>
          </p:cNvPicPr>
          <p:nvPr/>
        </p:nvPicPr>
        <p:blipFill>
          <a:blip r:embed="rId3" cstate="print"/>
          <a:srcRect/>
          <a:stretch>
            <a:fillRect/>
          </a:stretch>
        </p:blipFill>
        <p:spPr bwMode="auto">
          <a:xfrm>
            <a:off x="682050" y="915567"/>
            <a:ext cx="2809831" cy="1800200"/>
          </a:xfrm>
          <a:prstGeom prst="rect">
            <a:avLst/>
          </a:prstGeom>
          <a:noFill/>
        </p:spPr>
      </p:pic>
      <p:pic>
        <p:nvPicPr>
          <p:cNvPr id="3075" name="Picture 3" descr="C:\Users\Masahiro\Desktop\sugoude_002_01.jpg"/>
          <p:cNvPicPr>
            <a:picLocks noChangeAspect="1" noChangeArrowheads="1"/>
          </p:cNvPicPr>
          <p:nvPr/>
        </p:nvPicPr>
        <p:blipFill>
          <a:blip r:embed="rId4" cstate="print"/>
          <a:srcRect/>
          <a:stretch>
            <a:fillRect/>
          </a:stretch>
        </p:blipFill>
        <p:spPr bwMode="auto">
          <a:xfrm>
            <a:off x="3524250" y="2321720"/>
            <a:ext cx="5619750" cy="2821781"/>
          </a:xfrm>
          <a:prstGeom prst="rect">
            <a:avLst/>
          </a:prstGeom>
          <a:noFill/>
        </p:spPr>
      </p:pic>
      <p:sp>
        <p:nvSpPr>
          <p:cNvPr id="5" name="下矢印 4"/>
          <p:cNvSpPr/>
          <p:nvPr/>
        </p:nvSpPr>
        <p:spPr>
          <a:xfrm>
            <a:off x="6228184" y="2067695"/>
            <a:ext cx="432048" cy="846094"/>
          </a:xfrm>
          <a:prstGeom prst="down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テキスト ボックス 5"/>
          <p:cNvSpPr txBox="1"/>
          <p:nvPr/>
        </p:nvSpPr>
        <p:spPr>
          <a:xfrm>
            <a:off x="4644010" y="1059583"/>
            <a:ext cx="4291559" cy="830997"/>
          </a:xfrm>
          <a:prstGeom prst="rect">
            <a:avLst/>
          </a:prstGeom>
          <a:noFill/>
        </p:spPr>
        <p:txBody>
          <a:bodyPr wrap="none" rtlCol="0">
            <a:spAutoFit/>
          </a:bodyPr>
          <a:lstStyle/>
          <a:p>
            <a:r>
              <a:rPr kumimoji="1" lang="ja-JP" altLang="en-US" sz="2400" b="1" dirty="0" smtClean="0"/>
              <a:t>○ベルトで指の固定</a:t>
            </a:r>
            <a:endParaRPr kumimoji="1" lang="en-US" altLang="ja-JP" sz="2400" b="1" dirty="0" smtClean="0"/>
          </a:p>
          <a:p>
            <a:r>
              <a:rPr lang="ja-JP" altLang="en-US" sz="2400" b="1" dirty="0" smtClean="0"/>
              <a:t>○バネ箸で箸を開く動作の代償</a:t>
            </a:r>
            <a:endParaRPr kumimoji="1" lang="ja-JP" alt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04048" y="267494"/>
            <a:ext cx="3048948" cy="807913"/>
          </a:xfrm>
          <a:prstGeom prst="rect">
            <a:avLst/>
          </a:prstGeom>
          <a:noFill/>
        </p:spPr>
        <p:txBody>
          <a:bodyPr wrap="square" rtlCol="0">
            <a:spAutoFit/>
          </a:bodyPr>
          <a:lstStyle/>
          <a:p>
            <a:pPr algn="ctr"/>
            <a:r>
              <a:rPr kumimoji="1" lang="en-US" altLang="ja-JP" sz="3600" b="1" dirty="0" smtClean="0"/>
              <a:t>AWGS</a:t>
            </a:r>
            <a:r>
              <a:rPr kumimoji="1" lang="ja-JP" altLang="en-US" b="1" dirty="0" smtClean="0"/>
              <a:t>の</a:t>
            </a:r>
            <a:r>
              <a:rPr lang="ja-JP" altLang="en-US" b="1" dirty="0" smtClean="0"/>
              <a:t>基準</a:t>
            </a:r>
            <a:endParaRPr lang="en-US" altLang="ja-JP" b="1" dirty="0" smtClean="0"/>
          </a:p>
          <a:p>
            <a:pPr algn="ctr"/>
            <a:r>
              <a:rPr lang="en-US" altLang="ja-JP" sz="1050" b="1" dirty="0" smtClean="0"/>
              <a:t> Asian Working group for Sarcopenia</a:t>
            </a:r>
            <a:endParaRPr kumimoji="1" lang="ja-JP" altLang="en-US" sz="1050" b="1" dirty="0"/>
          </a:p>
        </p:txBody>
      </p:sp>
      <p:sp>
        <p:nvSpPr>
          <p:cNvPr id="5" name="角丸四角形 4"/>
          <p:cNvSpPr/>
          <p:nvPr/>
        </p:nvSpPr>
        <p:spPr>
          <a:xfrm>
            <a:off x="1259632" y="1563638"/>
            <a:ext cx="5256584" cy="86409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259632" y="3939902"/>
            <a:ext cx="5184576" cy="86409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508104" y="3885896"/>
            <a:ext cx="2736304" cy="97210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03648" y="1614500"/>
            <a:ext cx="3579826" cy="769441"/>
          </a:xfrm>
          <a:prstGeom prst="rect">
            <a:avLst/>
          </a:prstGeom>
          <a:noFill/>
        </p:spPr>
        <p:txBody>
          <a:bodyPr wrap="none" rtlCol="0">
            <a:spAutoFit/>
          </a:bodyPr>
          <a:lstStyle/>
          <a:p>
            <a:r>
              <a:rPr kumimoji="1" lang="ja-JP" altLang="en-US" sz="4400" b="1" dirty="0" smtClean="0"/>
              <a:t>①筋肉量低下</a:t>
            </a:r>
            <a:endParaRPr kumimoji="1" lang="ja-JP" altLang="en-US" sz="4400" b="1" dirty="0"/>
          </a:p>
        </p:txBody>
      </p:sp>
      <p:sp>
        <p:nvSpPr>
          <p:cNvPr id="4" name="角丸四角形 3"/>
          <p:cNvSpPr/>
          <p:nvPr/>
        </p:nvSpPr>
        <p:spPr>
          <a:xfrm>
            <a:off x="5508104" y="1509632"/>
            <a:ext cx="2736304" cy="97210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547665" y="2751770"/>
            <a:ext cx="3013967" cy="769441"/>
          </a:xfrm>
          <a:prstGeom prst="rect">
            <a:avLst/>
          </a:prstGeom>
          <a:noFill/>
        </p:spPr>
        <p:txBody>
          <a:bodyPr wrap="none" rtlCol="0">
            <a:spAutoFit/>
          </a:bodyPr>
          <a:lstStyle/>
          <a:p>
            <a:r>
              <a:rPr kumimoji="1" lang="ja-JP" altLang="en-US" sz="4400" b="1" dirty="0" smtClean="0"/>
              <a:t>②筋力低下</a:t>
            </a:r>
            <a:endParaRPr kumimoji="1" lang="ja-JP" altLang="en-US" sz="4400" b="1" dirty="0"/>
          </a:p>
        </p:txBody>
      </p:sp>
      <p:sp>
        <p:nvSpPr>
          <p:cNvPr id="12" name="角丸四角形 11"/>
          <p:cNvSpPr/>
          <p:nvPr/>
        </p:nvSpPr>
        <p:spPr>
          <a:xfrm>
            <a:off x="1259632" y="2751770"/>
            <a:ext cx="5184576" cy="86409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508104" y="2707289"/>
            <a:ext cx="2736304" cy="97210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403649" y="2793107"/>
            <a:ext cx="3013967" cy="769441"/>
          </a:xfrm>
          <a:prstGeom prst="rect">
            <a:avLst/>
          </a:prstGeom>
          <a:noFill/>
        </p:spPr>
        <p:txBody>
          <a:bodyPr wrap="none" rtlCol="0">
            <a:spAutoFit/>
          </a:bodyPr>
          <a:lstStyle/>
          <a:p>
            <a:r>
              <a:rPr kumimoji="1" lang="ja-JP" altLang="en-US" sz="4400" b="1" dirty="0" smtClean="0"/>
              <a:t>②筋</a:t>
            </a:r>
            <a:r>
              <a:rPr lang="ja-JP" altLang="en-US" sz="4400" b="1" dirty="0" smtClean="0"/>
              <a:t>力低下</a:t>
            </a:r>
            <a:endParaRPr kumimoji="1" lang="ja-JP" altLang="en-US" sz="4400" b="1" dirty="0"/>
          </a:p>
        </p:txBody>
      </p:sp>
      <p:sp>
        <p:nvSpPr>
          <p:cNvPr id="14" name="テキスト ボックス 13"/>
          <p:cNvSpPr txBox="1"/>
          <p:nvPr/>
        </p:nvSpPr>
        <p:spPr>
          <a:xfrm>
            <a:off x="1331641" y="3996457"/>
            <a:ext cx="4145687" cy="769441"/>
          </a:xfrm>
          <a:prstGeom prst="rect">
            <a:avLst/>
          </a:prstGeom>
          <a:noFill/>
        </p:spPr>
        <p:txBody>
          <a:bodyPr wrap="none" rtlCol="0">
            <a:spAutoFit/>
          </a:bodyPr>
          <a:lstStyle/>
          <a:p>
            <a:r>
              <a:rPr kumimoji="1" lang="ja-JP" altLang="en-US" sz="4400" b="1" dirty="0" smtClean="0"/>
              <a:t>③身体機能低下</a:t>
            </a:r>
            <a:endParaRPr kumimoji="1" lang="ja-JP" altLang="en-US" sz="4400" b="1" dirty="0"/>
          </a:p>
        </p:txBody>
      </p:sp>
      <p:sp>
        <p:nvSpPr>
          <p:cNvPr id="15" name="テキスト ボックス 14"/>
          <p:cNvSpPr txBox="1"/>
          <p:nvPr/>
        </p:nvSpPr>
        <p:spPr>
          <a:xfrm>
            <a:off x="5550396" y="1668506"/>
            <a:ext cx="2682466" cy="677108"/>
          </a:xfrm>
          <a:prstGeom prst="rect">
            <a:avLst/>
          </a:prstGeom>
          <a:noFill/>
        </p:spPr>
        <p:txBody>
          <a:bodyPr wrap="none" rtlCol="0">
            <a:spAutoFit/>
          </a:bodyPr>
          <a:lstStyle/>
          <a:p>
            <a:r>
              <a:rPr kumimoji="1" lang="en-US" altLang="ja-JP" sz="2000" b="1" dirty="0" smtClean="0"/>
              <a:t>DXA</a:t>
            </a:r>
            <a:r>
              <a:rPr kumimoji="1" lang="ja-JP" altLang="en-US" b="1" dirty="0" smtClean="0"/>
              <a:t>　男性　</a:t>
            </a:r>
            <a:r>
              <a:rPr kumimoji="1" lang="en-US" altLang="ja-JP" b="1" dirty="0" smtClean="0"/>
              <a:t>7.0kg/</a:t>
            </a:r>
            <a:r>
              <a:rPr lang="en-US" altLang="ja-JP" b="1" dirty="0" smtClean="0"/>
              <a:t>m</a:t>
            </a:r>
            <a:r>
              <a:rPr lang="ja-JP" altLang="en-US" b="1" dirty="0" smtClean="0"/>
              <a:t>以下</a:t>
            </a:r>
            <a:endParaRPr lang="en-US" altLang="ja-JP" b="1" dirty="0" smtClean="0"/>
          </a:p>
          <a:p>
            <a:r>
              <a:rPr kumimoji="1" lang="ja-JP" altLang="en-US" b="1" dirty="0"/>
              <a:t>　</a:t>
            </a:r>
            <a:r>
              <a:rPr kumimoji="1" lang="ja-JP" altLang="en-US" b="1" dirty="0" smtClean="0"/>
              <a:t>　　  女性   </a:t>
            </a:r>
            <a:r>
              <a:rPr kumimoji="1" lang="en-US" altLang="ja-JP" b="1" dirty="0" smtClean="0"/>
              <a:t>5.4kg/m</a:t>
            </a:r>
            <a:r>
              <a:rPr kumimoji="1" lang="ja-JP" altLang="en-US" b="1" dirty="0" smtClean="0"/>
              <a:t>以下</a:t>
            </a:r>
            <a:endParaRPr kumimoji="1" lang="ja-JP" altLang="en-US" b="1" dirty="0"/>
          </a:p>
        </p:txBody>
      </p:sp>
      <p:sp>
        <p:nvSpPr>
          <p:cNvPr id="16" name="テキスト ボックス 15"/>
          <p:cNvSpPr txBox="1"/>
          <p:nvPr/>
        </p:nvSpPr>
        <p:spPr>
          <a:xfrm>
            <a:off x="5790804" y="2859782"/>
            <a:ext cx="2149948" cy="646331"/>
          </a:xfrm>
          <a:prstGeom prst="rect">
            <a:avLst/>
          </a:prstGeom>
          <a:noFill/>
        </p:spPr>
        <p:txBody>
          <a:bodyPr wrap="none" rtlCol="0">
            <a:spAutoFit/>
          </a:bodyPr>
          <a:lstStyle/>
          <a:p>
            <a:r>
              <a:rPr lang="ja-JP" altLang="en-US" b="1" dirty="0" smtClean="0"/>
              <a:t>握力：男性</a:t>
            </a:r>
            <a:r>
              <a:rPr lang="en-US" altLang="ja-JP" b="1" dirty="0" smtClean="0"/>
              <a:t>26kg</a:t>
            </a:r>
            <a:r>
              <a:rPr lang="ja-JP" altLang="en-US" b="1" dirty="0" smtClean="0"/>
              <a:t>以下</a:t>
            </a:r>
            <a:endParaRPr lang="en-US" altLang="ja-JP" b="1" dirty="0" smtClean="0"/>
          </a:p>
          <a:p>
            <a:r>
              <a:rPr kumimoji="1" lang="ja-JP" altLang="en-US" b="1" dirty="0" smtClean="0"/>
              <a:t>握力：女性</a:t>
            </a:r>
            <a:r>
              <a:rPr kumimoji="1" lang="en-US" altLang="ja-JP" b="1" dirty="0" smtClean="0"/>
              <a:t>18kg</a:t>
            </a:r>
            <a:r>
              <a:rPr kumimoji="1" lang="ja-JP" altLang="en-US" b="1" dirty="0" smtClean="0"/>
              <a:t>以下</a:t>
            </a:r>
            <a:endParaRPr kumimoji="1" lang="ja-JP" altLang="en-US" b="1" dirty="0"/>
          </a:p>
        </p:txBody>
      </p:sp>
      <p:sp>
        <p:nvSpPr>
          <p:cNvPr id="17" name="テキスト ボックス 16"/>
          <p:cNvSpPr txBox="1"/>
          <p:nvPr/>
        </p:nvSpPr>
        <p:spPr>
          <a:xfrm>
            <a:off x="5752704" y="4155926"/>
            <a:ext cx="2246321" cy="369332"/>
          </a:xfrm>
          <a:prstGeom prst="rect">
            <a:avLst/>
          </a:prstGeom>
          <a:noFill/>
        </p:spPr>
        <p:txBody>
          <a:bodyPr wrap="none" rtlCol="0">
            <a:spAutoFit/>
          </a:bodyPr>
          <a:lstStyle/>
          <a:p>
            <a:r>
              <a:rPr kumimoji="1" lang="ja-JP" altLang="en-US" b="1" dirty="0" smtClean="0"/>
              <a:t>歩行速度</a:t>
            </a:r>
            <a:r>
              <a:rPr kumimoji="1" lang="en-US" altLang="ja-JP" b="1" dirty="0" smtClean="0"/>
              <a:t>0.8m/s</a:t>
            </a:r>
            <a:r>
              <a:rPr kumimoji="1" lang="ja-JP" altLang="en-US" b="1" dirty="0" smtClean="0"/>
              <a:t>以下</a:t>
            </a:r>
            <a:endParaRPr kumimoji="1" lang="ja-JP" altLang="en-US" b="1" dirty="0"/>
          </a:p>
        </p:txBody>
      </p:sp>
      <p:sp>
        <p:nvSpPr>
          <p:cNvPr id="18" name="テキスト ボックス 17"/>
          <p:cNvSpPr txBox="1"/>
          <p:nvPr/>
        </p:nvSpPr>
        <p:spPr>
          <a:xfrm>
            <a:off x="179515" y="141480"/>
            <a:ext cx="3558988" cy="707886"/>
          </a:xfrm>
          <a:prstGeom prst="rect">
            <a:avLst/>
          </a:prstGeom>
          <a:solidFill>
            <a:schemeClr val="accent6">
              <a:lumMod val="75000"/>
            </a:schemeClr>
          </a:solidFill>
          <a:ln>
            <a:solidFill>
              <a:schemeClr val="tx1"/>
            </a:solidFill>
          </a:ln>
        </p:spPr>
        <p:txBody>
          <a:bodyPr wrap="none" rtlCol="0">
            <a:spAutoFit/>
          </a:bodyPr>
          <a:lstStyle/>
          <a:p>
            <a:r>
              <a:rPr lang="ja-JP" altLang="en-US" sz="4000" b="1" dirty="0" smtClean="0"/>
              <a:t>サルコペニア①</a:t>
            </a:r>
            <a:endParaRPr lang="en-US" altLang="ja-JP" sz="4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900" decel="100000" fill="hold"/>
                                        <p:tgtEl>
                                          <p:spTgt spid="1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900" decel="100000" fill="hold"/>
                                        <p:tgtEl>
                                          <p:spTgt spid="1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900" decel="100000" fill="hold"/>
                                        <p:tgtEl>
                                          <p:spTgt spid="1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900" decel="100000" fill="hold"/>
                                        <p:tgtEl>
                                          <p:spTgt spid="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900" decel="100000" fill="hold"/>
                                        <p:tgtEl>
                                          <p:spTgt spid="1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900" decel="100000" fill="hold"/>
                                        <p:tgtEl>
                                          <p:spTgt spid="1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900" decel="100000" fill="hold"/>
                                        <p:tgtEl>
                                          <p:spTgt spid="15"/>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900" decel="100000" fill="hold"/>
                                        <p:tgtEl>
                                          <p:spTgt spid="16"/>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900" decel="100000" fill="hold"/>
                                        <p:tgtEl>
                                          <p:spTgt spid="17"/>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p:bldP spid="4" grpId="0" animBg="1"/>
      <p:bldP spid="11" grpId="0"/>
      <p:bldP spid="12" grpId="0" animBg="1"/>
      <p:bldP spid="8" grpId="0" animBg="1"/>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5" y="141480"/>
            <a:ext cx="3558988" cy="707886"/>
          </a:xfrm>
          <a:prstGeom prst="rect">
            <a:avLst/>
          </a:prstGeom>
          <a:solidFill>
            <a:schemeClr val="accent6">
              <a:lumMod val="75000"/>
            </a:schemeClr>
          </a:solidFill>
          <a:ln>
            <a:solidFill>
              <a:schemeClr val="tx1"/>
            </a:solidFill>
          </a:ln>
        </p:spPr>
        <p:txBody>
          <a:bodyPr wrap="none" rtlCol="0">
            <a:spAutoFit/>
          </a:bodyPr>
          <a:lstStyle/>
          <a:p>
            <a:r>
              <a:rPr lang="ja-JP" altLang="en-US" sz="4000" b="1" dirty="0" smtClean="0"/>
              <a:t>サルコペニア②</a:t>
            </a:r>
            <a:endParaRPr lang="en-US" altLang="ja-JP" sz="4000" b="1" dirty="0" smtClean="0"/>
          </a:p>
        </p:txBody>
      </p:sp>
      <p:sp>
        <p:nvSpPr>
          <p:cNvPr id="3" name="テキスト ボックス 2"/>
          <p:cNvSpPr txBox="1"/>
          <p:nvPr/>
        </p:nvSpPr>
        <p:spPr>
          <a:xfrm>
            <a:off x="1043608" y="1203598"/>
            <a:ext cx="7029488" cy="3600986"/>
          </a:xfrm>
          <a:prstGeom prst="rect">
            <a:avLst/>
          </a:prstGeom>
          <a:noFill/>
        </p:spPr>
        <p:txBody>
          <a:bodyPr wrap="none" rtlCol="0">
            <a:spAutoFit/>
          </a:bodyPr>
          <a:lstStyle/>
          <a:p>
            <a:r>
              <a:rPr kumimoji="1" lang="ja-JP" altLang="en-US" sz="4000" b="1" dirty="0" smtClean="0"/>
              <a:t>原発性サルコペニア</a:t>
            </a:r>
            <a:endParaRPr kumimoji="1" lang="en-US" altLang="ja-JP" sz="4000" b="1" dirty="0" smtClean="0"/>
          </a:p>
          <a:p>
            <a:r>
              <a:rPr lang="ja-JP" altLang="en-US" sz="2800" b="1" dirty="0" smtClean="0"/>
              <a:t>　</a:t>
            </a:r>
            <a:r>
              <a:rPr lang="ja-JP" altLang="en-US" sz="3200" b="1" dirty="0" smtClean="0">
                <a:solidFill>
                  <a:srgbClr val="00B050"/>
                </a:solidFill>
              </a:rPr>
              <a:t>加齢の影響のみ</a:t>
            </a:r>
            <a:r>
              <a:rPr lang="ja-JP" altLang="en-US" sz="2000" b="1" dirty="0" smtClean="0"/>
              <a:t>で、活動・栄養・疾患の影響はない</a:t>
            </a:r>
            <a:endParaRPr lang="en-US" altLang="ja-JP" sz="2800" b="1" dirty="0" smtClean="0"/>
          </a:p>
          <a:p>
            <a:endParaRPr lang="en-US" altLang="ja-JP" sz="2400" b="1" dirty="0" smtClean="0"/>
          </a:p>
          <a:p>
            <a:r>
              <a:rPr kumimoji="1" lang="ja-JP" altLang="en-US" sz="4000" b="1" dirty="0" smtClean="0"/>
              <a:t>二次性サルコペニア</a:t>
            </a:r>
            <a:endParaRPr kumimoji="1" lang="en-US" altLang="ja-JP" sz="4000" b="1" dirty="0" smtClean="0"/>
          </a:p>
          <a:p>
            <a:r>
              <a:rPr lang="ja-JP" altLang="en-US" sz="2800" b="1" dirty="0" smtClean="0"/>
              <a:t>　</a:t>
            </a:r>
            <a:r>
              <a:rPr lang="ja-JP" altLang="en-US" sz="3200" b="1" dirty="0" smtClean="0">
                <a:solidFill>
                  <a:srgbClr val="00B050"/>
                </a:solidFill>
              </a:rPr>
              <a:t>疾患</a:t>
            </a:r>
            <a:r>
              <a:rPr lang="ja-JP" altLang="en-US" sz="2000" b="1" dirty="0" smtClean="0"/>
              <a:t>に関連したサルコペニア（侵襲・悪液質・原疾患）</a:t>
            </a:r>
            <a:endParaRPr lang="ja-JP" altLang="en-US" sz="2800" b="1" dirty="0" smtClean="0"/>
          </a:p>
          <a:p>
            <a:r>
              <a:rPr lang="ja-JP" altLang="en-US" sz="2800" b="1" dirty="0" smtClean="0"/>
              <a:t>　</a:t>
            </a:r>
            <a:r>
              <a:rPr kumimoji="1" lang="ja-JP" altLang="en-US" sz="3200" b="1" dirty="0" smtClean="0">
                <a:solidFill>
                  <a:srgbClr val="00B050"/>
                </a:solidFill>
              </a:rPr>
              <a:t>栄養</a:t>
            </a:r>
            <a:r>
              <a:rPr kumimoji="1" lang="ja-JP" altLang="en-US" sz="2000" b="1" dirty="0" smtClean="0"/>
              <a:t>に関連したサルコペニア（飢餓）</a:t>
            </a:r>
            <a:endParaRPr kumimoji="1" lang="en-US" altLang="ja-JP" sz="2000" b="1" dirty="0" smtClean="0"/>
          </a:p>
          <a:p>
            <a:endParaRPr kumimoji="1" lang="en-US" altLang="ja-JP" sz="2800" b="1" dirty="0" smtClean="0"/>
          </a:p>
        </p:txBody>
      </p:sp>
      <p:sp>
        <p:nvSpPr>
          <p:cNvPr id="6" name="正方形/長方形 5"/>
          <p:cNvSpPr/>
          <p:nvPr/>
        </p:nvSpPr>
        <p:spPr>
          <a:xfrm>
            <a:off x="1270298" y="4246984"/>
            <a:ext cx="6048672" cy="584775"/>
          </a:xfrm>
          <a:prstGeom prst="rect">
            <a:avLst/>
          </a:prstGeom>
        </p:spPr>
        <p:txBody>
          <a:bodyPr wrap="square">
            <a:spAutoFit/>
          </a:bodyPr>
          <a:lstStyle/>
          <a:p>
            <a:r>
              <a:rPr lang="ja-JP" altLang="en-US" sz="3200" b="1" dirty="0" smtClean="0">
                <a:solidFill>
                  <a:srgbClr val="00B050"/>
                </a:solidFill>
              </a:rPr>
              <a:t>活動</a:t>
            </a:r>
            <a:r>
              <a:rPr lang="ja-JP" altLang="en-US" b="1" dirty="0" smtClean="0"/>
              <a:t>に関連したサルコペニア（廃用性筋萎縮）</a:t>
            </a:r>
            <a:endParaRPr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195488"/>
            <a:ext cx="2501006" cy="646331"/>
          </a:xfrm>
          <a:prstGeom prst="rect">
            <a:avLst/>
          </a:prstGeom>
          <a:noFill/>
        </p:spPr>
        <p:txBody>
          <a:bodyPr wrap="none" rtlCol="0">
            <a:spAutoFit/>
          </a:bodyPr>
          <a:lstStyle/>
          <a:p>
            <a:r>
              <a:rPr lang="ja-JP" altLang="en-US" sz="3600" b="1" dirty="0" smtClean="0"/>
              <a:t>本日の内容</a:t>
            </a:r>
            <a:endParaRPr kumimoji="1" lang="ja-JP" altLang="en-US" sz="3600" b="1" dirty="0"/>
          </a:p>
        </p:txBody>
      </p:sp>
      <p:sp>
        <p:nvSpPr>
          <p:cNvPr id="5" name="テキスト ボックス 4"/>
          <p:cNvSpPr txBox="1"/>
          <p:nvPr/>
        </p:nvSpPr>
        <p:spPr>
          <a:xfrm>
            <a:off x="971600" y="1383618"/>
            <a:ext cx="7344816" cy="2862322"/>
          </a:xfrm>
          <a:prstGeom prst="rect">
            <a:avLst/>
          </a:prstGeom>
          <a:noFill/>
        </p:spPr>
        <p:txBody>
          <a:bodyPr wrap="square" rtlCol="0">
            <a:spAutoFit/>
          </a:bodyPr>
          <a:lstStyle/>
          <a:p>
            <a:r>
              <a:rPr kumimoji="1" lang="ja-JP" altLang="en-US" sz="3600" b="1" dirty="0" smtClean="0">
                <a:ln w="19050">
                  <a:solidFill>
                    <a:schemeClr val="tx1"/>
                  </a:solidFill>
                </a:ln>
                <a:solidFill>
                  <a:srgbClr val="FFFF00"/>
                </a:solidFill>
              </a:rPr>
              <a:t>１．作業療法</a:t>
            </a:r>
            <a:r>
              <a:rPr lang="ja-JP" altLang="en-US" sz="3600" b="1" dirty="0" smtClean="0">
                <a:ln w="19050">
                  <a:solidFill>
                    <a:schemeClr val="tx1"/>
                  </a:solidFill>
                </a:ln>
                <a:solidFill>
                  <a:srgbClr val="FFFF00"/>
                </a:solidFill>
              </a:rPr>
              <a:t>と食事</a:t>
            </a:r>
            <a:endParaRPr kumimoji="1" lang="en-US" altLang="ja-JP" sz="3600" b="1" dirty="0" smtClean="0">
              <a:ln w="19050">
                <a:solidFill>
                  <a:schemeClr val="tx1"/>
                </a:solidFill>
              </a:ln>
              <a:solidFill>
                <a:srgbClr val="FFFF00"/>
              </a:solidFill>
            </a:endParaRPr>
          </a:p>
          <a:p>
            <a:endParaRPr lang="en-US" altLang="ja-JP" sz="3600" b="1" dirty="0" smtClean="0">
              <a:ln w="19050">
                <a:solidFill>
                  <a:schemeClr val="tx1"/>
                </a:solidFill>
              </a:ln>
              <a:solidFill>
                <a:schemeClr val="bg1"/>
              </a:solidFill>
            </a:endParaRPr>
          </a:p>
          <a:p>
            <a:r>
              <a:rPr kumimoji="1" lang="ja-JP" altLang="en-US" sz="3600" b="1" dirty="0" smtClean="0">
                <a:ln w="19050">
                  <a:solidFill>
                    <a:schemeClr val="tx1"/>
                  </a:solidFill>
                </a:ln>
                <a:solidFill>
                  <a:schemeClr val="tx2">
                    <a:lumMod val="40000"/>
                    <a:lumOff val="60000"/>
                  </a:schemeClr>
                </a:solidFill>
              </a:rPr>
              <a:t>２．作業療法士の食支援</a:t>
            </a:r>
            <a:endParaRPr kumimoji="1" lang="en-US" altLang="ja-JP" sz="3600" b="1" dirty="0" smtClean="0">
              <a:ln w="19050">
                <a:solidFill>
                  <a:schemeClr val="tx1"/>
                </a:solidFill>
              </a:ln>
              <a:solidFill>
                <a:schemeClr val="tx2">
                  <a:lumMod val="40000"/>
                  <a:lumOff val="60000"/>
                </a:schemeClr>
              </a:solidFill>
            </a:endParaRPr>
          </a:p>
          <a:p>
            <a:endParaRPr lang="en-US" altLang="ja-JP" sz="3600" b="1" dirty="0" smtClean="0">
              <a:ln w="19050">
                <a:solidFill>
                  <a:schemeClr val="tx1"/>
                </a:solidFill>
              </a:ln>
              <a:solidFill>
                <a:schemeClr val="bg1"/>
              </a:solidFill>
            </a:endParaRPr>
          </a:p>
          <a:p>
            <a:r>
              <a:rPr kumimoji="1" lang="ja-JP" altLang="en-US" sz="3600" b="1" dirty="0" smtClean="0">
                <a:ln w="19050">
                  <a:solidFill>
                    <a:schemeClr val="tx1"/>
                  </a:solidFill>
                </a:ln>
                <a:solidFill>
                  <a:schemeClr val="accent6">
                    <a:lumMod val="75000"/>
                  </a:schemeClr>
                </a:solidFill>
              </a:rPr>
              <a:t>３．サルコペニアの嚥下障害</a:t>
            </a:r>
            <a:endParaRPr kumimoji="1" lang="ja-JP" altLang="en-US" sz="3600" b="1" dirty="0">
              <a:ln w="19050">
                <a:solidFill>
                  <a:schemeClr val="tx1"/>
                </a:solidFill>
              </a:ln>
              <a:solidFill>
                <a:schemeClr val="accent6">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5" y="141480"/>
            <a:ext cx="3558988" cy="707886"/>
          </a:xfrm>
          <a:prstGeom prst="rect">
            <a:avLst/>
          </a:prstGeom>
          <a:solidFill>
            <a:schemeClr val="accent6">
              <a:lumMod val="75000"/>
            </a:schemeClr>
          </a:solidFill>
          <a:ln>
            <a:solidFill>
              <a:schemeClr val="tx1"/>
            </a:solidFill>
          </a:ln>
        </p:spPr>
        <p:txBody>
          <a:bodyPr wrap="none" rtlCol="0">
            <a:spAutoFit/>
          </a:bodyPr>
          <a:lstStyle/>
          <a:p>
            <a:r>
              <a:rPr lang="ja-JP" altLang="en-US" sz="4000" b="1" dirty="0" smtClean="0"/>
              <a:t>サルコペニア③</a:t>
            </a:r>
            <a:endParaRPr lang="en-US" altLang="ja-JP" sz="4000" b="1" dirty="0" smtClean="0"/>
          </a:p>
        </p:txBody>
      </p:sp>
      <p:sp>
        <p:nvSpPr>
          <p:cNvPr id="3" name="テキスト ボックス 2"/>
          <p:cNvSpPr txBox="1"/>
          <p:nvPr/>
        </p:nvSpPr>
        <p:spPr>
          <a:xfrm>
            <a:off x="1403648" y="1059582"/>
            <a:ext cx="6341801" cy="3785652"/>
          </a:xfrm>
          <a:prstGeom prst="rect">
            <a:avLst/>
          </a:prstGeom>
          <a:noFill/>
        </p:spPr>
        <p:txBody>
          <a:bodyPr wrap="none" rtlCol="0">
            <a:spAutoFit/>
          </a:bodyPr>
          <a:lstStyle/>
          <a:p>
            <a:r>
              <a:rPr lang="ja-JP" altLang="en-US" sz="4800" b="1" dirty="0" smtClean="0"/>
              <a:t>四肢の</a:t>
            </a:r>
            <a:r>
              <a:rPr kumimoji="1" lang="ja-JP" altLang="en-US" sz="4800" b="1" dirty="0" smtClean="0"/>
              <a:t>筋　：　寝たきり</a:t>
            </a:r>
            <a:endParaRPr kumimoji="1" lang="en-US" altLang="ja-JP" sz="4800" b="1" dirty="0" smtClean="0"/>
          </a:p>
          <a:p>
            <a:endParaRPr lang="en-US" altLang="ja-JP" sz="4800" b="1" dirty="0" smtClean="0"/>
          </a:p>
          <a:p>
            <a:r>
              <a:rPr kumimoji="1" lang="ja-JP" altLang="en-US" sz="4800" b="1" dirty="0" smtClean="0"/>
              <a:t>呼吸筋　　  ：　呼吸障害</a:t>
            </a:r>
            <a:endParaRPr kumimoji="1" lang="en-US" altLang="ja-JP" sz="4800" b="1" dirty="0" smtClean="0"/>
          </a:p>
          <a:p>
            <a:endParaRPr lang="en-US" altLang="ja-JP" sz="4800" b="1" dirty="0" smtClean="0"/>
          </a:p>
          <a:p>
            <a:r>
              <a:rPr kumimoji="1" lang="ja-JP" altLang="en-US" sz="4800" b="1" dirty="0" smtClean="0">
                <a:solidFill>
                  <a:srgbClr val="FF0000"/>
                </a:solidFill>
              </a:rPr>
              <a:t>嚥下筋　　  </a:t>
            </a:r>
            <a:r>
              <a:rPr kumimoji="1" lang="ja-JP" altLang="en-US" sz="4800" b="1" dirty="0" smtClean="0"/>
              <a:t>：　</a:t>
            </a:r>
            <a:r>
              <a:rPr kumimoji="1" lang="ja-JP" altLang="en-US" sz="4800" b="1" dirty="0" smtClean="0">
                <a:solidFill>
                  <a:srgbClr val="FF0000"/>
                </a:solidFill>
              </a:rPr>
              <a:t>嚥下障害</a:t>
            </a:r>
            <a:endParaRPr kumimoji="1" lang="ja-JP" altLang="en-US" sz="48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5" y="141480"/>
            <a:ext cx="1728358" cy="707886"/>
          </a:xfrm>
          <a:prstGeom prst="rect">
            <a:avLst/>
          </a:prstGeom>
          <a:solidFill>
            <a:schemeClr val="accent6">
              <a:lumMod val="75000"/>
            </a:schemeClr>
          </a:solidFill>
          <a:ln>
            <a:solidFill>
              <a:schemeClr val="tx1"/>
            </a:solidFill>
          </a:ln>
        </p:spPr>
        <p:txBody>
          <a:bodyPr wrap="none" rtlCol="0">
            <a:spAutoFit/>
          </a:bodyPr>
          <a:lstStyle/>
          <a:p>
            <a:r>
              <a:rPr lang="ja-JP" altLang="en-US" sz="4000" b="1" dirty="0" smtClean="0"/>
              <a:t>原発性</a:t>
            </a:r>
            <a:endParaRPr lang="en-US" altLang="ja-JP" sz="4000" b="1" dirty="0" smtClean="0"/>
          </a:p>
        </p:txBody>
      </p:sp>
      <p:sp>
        <p:nvSpPr>
          <p:cNvPr id="6" name="加算記号 5"/>
          <p:cNvSpPr/>
          <p:nvPr/>
        </p:nvSpPr>
        <p:spPr>
          <a:xfrm>
            <a:off x="4211960" y="2571750"/>
            <a:ext cx="648072" cy="576064"/>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076056" y="2067694"/>
            <a:ext cx="3892412" cy="1569660"/>
          </a:xfrm>
          <a:prstGeom prst="rect">
            <a:avLst/>
          </a:prstGeom>
          <a:noFill/>
        </p:spPr>
        <p:txBody>
          <a:bodyPr wrap="none" rtlCol="0">
            <a:spAutoFit/>
          </a:bodyPr>
          <a:lstStyle/>
          <a:p>
            <a:r>
              <a:rPr kumimoji="1" lang="ja-JP" altLang="en-US" sz="9600" b="1" dirty="0" smtClean="0">
                <a:latin typeface="HGS創英角ﾎﾟｯﾌﾟ体" pitchFamily="50" charset="-128"/>
                <a:ea typeface="HGS創英角ﾎﾟｯﾌﾟ体" pitchFamily="50" charset="-128"/>
              </a:rPr>
              <a:t>筋トレ</a:t>
            </a:r>
            <a:endParaRPr kumimoji="1" lang="ja-JP" altLang="en-US" sz="9600" b="1" dirty="0">
              <a:latin typeface="HGS創英角ﾎﾟｯﾌﾟ体" pitchFamily="50" charset="-128"/>
              <a:ea typeface="HGS創英角ﾎﾟｯﾌﾟ体" pitchFamily="50" charset="-128"/>
            </a:endParaRPr>
          </a:p>
        </p:txBody>
      </p:sp>
      <p:sp>
        <p:nvSpPr>
          <p:cNvPr id="9" name="テキスト ボックス 8"/>
          <p:cNvSpPr txBox="1"/>
          <p:nvPr/>
        </p:nvSpPr>
        <p:spPr>
          <a:xfrm>
            <a:off x="467544" y="2139702"/>
            <a:ext cx="3440365" cy="1569660"/>
          </a:xfrm>
          <a:prstGeom prst="rect">
            <a:avLst/>
          </a:prstGeom>
          <a:noFill/>
        </p:spPr>
        <p:txBody>
          <a:bodyPr wrap="none" rtlCol="0">
            <a:spAutoFit/>
          </a:bodyPr>
          <a:lstStyle/>
          <a:p>
            <a:r>
              <a:rPr kumimoji="1" lang="en-US" altLang="ja-JP" sz="9600" b="1" dirty="0" smtClean="0">
                <a:latin typeface="HGS創英角ﾎﾟｯﾌﾟ体" pitchFamily="50" charset="-128"/>
                <a:ea typeface="HGS創英角ﾎﾟｯﾌﾟ体" pitchFamily="50" charset="-128"/>
              </a:rPr>
              <a:t>BCAA</a:t>
            </a:r>
            <a:endParaRPr kumimoji="1" lang="ja-JP" altLang="en-US" sz="9600" b="1" dirty="0">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5" y="141480"/>
            <a:ext cx="2242922" cy="707886"/>
          </a:xfrm>
          <a:prstGeom prst="rect">
            <a:avLst/>
          </a:prstGeom>
          <a:solidFill>
            <a:schemeClr val="accent6">
              <a:lumMod val="75000"/>
            </a:schemeClr>
          </a:solidFill>
          <a:ln>
            <a:solidFill>
              <a:schemeClr val="tx1"/>
            </a:solidFill>
          </a:ln>
        </p:spPr>
        <p:txBody>
          <a:bodyPr wrap="none" rtlCol="0">
            <a:spAutoFit/>
          </a:bodyPr>
          <a:lstStyle/>
          <a:p>
            <a:r>
              <a:rPr lang="ja-JP" altLang="en-US" sz="4000" b="1" dirty="0" smtClean="0"/>
              <a:t>疾患関連</a:t>
            </a:r>
            <a:endParaRPr lang="en-US" altLang="ja-JP" sz="4000" b="1" dirty="0" smtClean="0"/>
          </a:p>
        </p:txBody>
      </p:sp>
      <p:graphicFrame>
        <p:nvGraphicFramePr>
          <p:cNvPr id="18" name="図表 17"/>
          <p:cNvGraphicFramePr/>
          <p:nvPr/>
        </p:nvGraphicFramePr>
        <p:xfrm>
          <a:off x="899592" y="555526"/>
          <a:ext cx="770485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テキスト ボックス 18"/>
          <p:cNvSpPr txBox="1"/>
          <p:nvPr/>
        </p:nvSpPr>
        <p:spPr>
          <a:xfrm>
            <a:off x="107504" y="987574"/>
            <a:ext cx="1895071" cy="461665"/>
          </a:xfrm>
          <a:prstGeom prst="rect">
            <a:avLst/>
          </a:prstGeom>
          <a:noFill/>
        </p:spPr>
        <p:txBody>
          <a:bodyPr wrap="none" rtlCol="0">
            <a:spAutoFit/>
          </a:bodyPr>
          <a:lstStyle/>
          <a:p>
            <a:r>
              <a:rPr kumimoji="1" lang="ja-JP" altLang="en-US" sz="2400" dirty="0" smtClean="0"/>
              <a:t>サルコペニア</a:t>
            </a:r>
            <a:endParaRPr kumimoji="1" lang="ja-JP" altLang="en-US" sz="2400" dirty="0"/>
          </a:p>
        </p:txBody>
      </p:sp>
      <p:sp>
        <p:nvSpPr>
          <p:cNvPr id="20" name="テキスト ボックス 19"/>
          <p:cNvSpPr txBox="1"/>
          <p:nvPr/>
        </p:nvSpPr>
        <p:spPr>
          <a:xfrm>
            <a:off x="7596336" y="915566"/>
            <a:ext cx="800219" cy="461665"/>
          </a:xfrm>
          <a:prstGeom prst="rect">
            <a:avLst/>
          </a:prstGeom>
          <a:noFill/>
        </p:spPr>
        <p:txBody>
          <a:bodyPr wrap="none" rtlCol="0">
            <a:spAutoFit/>
          </a:bodyPr>
          <a:lstStyle/>
          <a:p>
            <a:r>
              <a:rPr kumimoji="1" lang="ja-JP" altLang="en-US" sz="2400" dirty="0" smtClean="0"/>
              <a:t>麻痺</a:t>
            </a:r>
            <a:endParaRPr kumimoji="1" lang="ja-JP" altLang="en-US" sz="2400" dirty="0"/>
          </a:p>
        </p:txBody>
      </p:sp>
      <p:sp>
        <p:nvSpPr>
          <p:cNvPr id="21" name="テキスト ボックス 20"/>
          <p:cNvSpPr txBox="1"/>
          <p:nvPr/>
        </p:nvSpPr>
        <p:spPr>
          <a:xfrm>
            <a:off x="4283968" y="2643758"/>
            <a:ext cx="800219" cy="584775"/>
          </a:xfrm>
          <a:prstGeom prst="rect">
            <a:avLst/>
          </a:prstGeom>
          <a:noFill/>
        </p:spPr>
        <p:txBody>
          <a:bodyPr wrap="none" rtlCol="0">
            <a:spAutoFit/>
          </a:bodyPr>
          <a:lstStyle/>
          <a:p>
            <a:r>
              <a:rPr kumimoji="1" lang="en-US" altLang="ja-JP" sz="3200" b="1" dirty="0" smtClean="0"/>
              <a:t>ALS</a:t>
            </a:r>
          </a:p>
        </p:txBody>
      </p:sp>
      <p:sp>
        <p:nvSpPr>
          <p:cNvPr id="22" name="テキスト ボックス 21"/>
          <p:cNvSpPr txBox="1"/>
          <p:nvPr/>
        </p:nvSpPr>
        <p:spPr>
          <a:xfrm>
            <a:off x="6012160" y="1419622"/>
            <a:ext cx="1415772" cy="584775"/>
          </a:xfrm>
          <a:prstGeom prst="rect">
            <a:avLst/>
          </a:prstGeom>
          <a:noFill/>
        </p:spPr>
        <p:txBody>
          <a:bodyPr wrap="none" rtlCol="0">
            <a:spAutoFit/>
          </a:bodyPr>
          <a:lstStyle/>
          <a:p>
            <a:r>
              <a:rPr kumimoji="1" lang="ja-JP" altLang="en-US" sz="3200" b="1" dirty="0" smtClean="0"/>
              <a:t>脳卒中</a:t>
            </a:r>
            <a:endParaRPr kumimoji="1" lang="ja-JP" altLang="en-US" sz="3200" b="1" dirty="0"/>
          </a:p>
        </p:txBody>
      </p:sp>
      <p:sp>
        <p:nvSpPr>
          <p:cNvPr id="23" name="テキスト ボックス 22"/>
          <p:cNvSpPr txBox="1"/>
          <p:nvPr/>
        </p:nvSpPr>
        <p:spPr>
          <a:xfrm>
            <a:off x="2483768" y="1347614"/>
            <a:ext cx="992579" cy="584775"/>
          </a:xfrm>
          <a:prstGeom prst="rect">
            <a:avLst/>
          </a:prstGeom>
          <a:noFill/>
        </p:spPr>
        <p:txBody>
          <a:bodyPr wrap="none" rtlCol="0">
            <a:spAutoFit/>
          </a:bodyPr>
          <a:lstStyle/>
          <a:p>
            <a:r>
              <a:rPr lang="ja-JP" altLang="en-US" sz="3200" b="1" dirty="0" smtClean="0"/>
              <a:t>がん</a:t>
            </a:r>
            <a:endParaRPr kumimoji="1" lang="ja-JP" altLang="en-US" sz="3200" b="1" dirty="0"/>
          </a:p>
        </p:txBody>
      </p:sp>
      <p:sp>
        <p:nvSpPr>
          <p:cNvPr id="24" name="テキスト ボックス 23"/>
          <p:cNvSpPr txBox="1"/>
          <p:nvPr/>
        </p:nvSpPr>
        <p:spPr>
          <a:xfrm>
            <a:off x="1259632" y="2787774"/>
            <a:ext cx="877163" cy="369332"/>
          </a:xfrm>
          <a:prstGeom prst="rect">
            <a:avLst/>
          </a:prstGeom>
          <a:noFill/>
        </p:spPr>
        <p:txBody>
          <a:bodyPr wrap="none" rtlCol="0">
            <a:spAutoFit/>
          </a:bodyPr>
          <a:lstStyle/>
          <a:p>
            <a:r>
              <a:rPr kumimoji="1" lang="ja-JP" altLang="en-US" dirty="0" smtClean="0"/>
              <a:t>認知症</a:t>
            </a:r>
            <a:endParaRPr kumimoji="1" lang="ja-JP" altLang="en-US" dirty="0"/>
          </a:p>
        </p:txBody>
      </p:sp>
      <p:sp>
        <p:nvSpPr>
          <p:cNvPr id="25" name="テキスト ボックス 24"/>
          <p:cNvSpPr txBox="1"/>
          <p:nvPr/>
        </p:nvSpPr>
        <p:spPr>
          <a:xfrm>
            <a:off x="7092280" y="3723878"/>
            <a:ext cx="877163" cy="369332"/>
          </a:xfrm>
          <a:prstGeom prst="rect">
            <a:avLst/>
          </a:prstGeom>
          <a:noFill/>
        </p:spPr>
        <p:txBody>
          <a:bodyPr wrap="none" rtlCol="0">
            <a:spAutoFit/>
          </a:bodyPr>
          <a:lstStyle/>
          <a:p>
            <a:r>
              <a:rPr lang="ja-JP" altLang="en-US" dirty="0" smtClean="0"/>
              <a:t>認知症</a:t>
            </a:r>
            <a:endParaRPr kumimoji="1" lang="ja-JP" altLang="en-US" dirty="0"/>
          </a:p>
        </p:txBody>
      </p:sp>
      <p:sp>
        <p:nvSpPr>
          <p:cNvPr id="26" name="テキスト ボックス 25"/>
          <p:cNvSpPr txBox="1"/>
          <p:nvPr/>
        </p:nvSpPr>
        <p:spPr>
          <a:xfrm>
            <a:off x="1259632" y="3363838"/>
            <a:ext cx="1800493" cy="369332"/>
          </a:xfrm>
          <a:prstGeom prst="rect">
            <a:avLst/>
          </a:prstGeom>
          <a:noFill/>
        </p:spPr>
        <p:txBody>
          <a:bodyPr wrap="none" rtlCol="0">
            <a:spAutoFit/>
          </a:bodyPr>
          <a:lstStyle/>
          <a:p>
            <a:r>
              <a:rPr lang="ja-JP" altLang="en-US" dirty="0" smtClean="0"/>
              <a:t>大腿骨頚部骨折</a:t>
            </a:r>
            <a:endParaRPr kumimoji="1" lang="ja-JP" altLang="en-US" dirty="0"/>
          </a:p>
        </p:txBody>
      </p:sp>
      <p:sp>
        <p:nvSpPr>
          <p:cNvPr id="27" name="テキスト ボックス 26"/>
          <p:cNvSpPr txBox="1"/>
          <p:nvPr/>
        </p:nvSpPr>
        <p:spPr>
          <a:xfrm>
            <a:off x="6588224" y="4227934"/>
            <a:ext cx="636713" cy="369332"/>
          </a:xfrm>
          <a:prstGeom prst="rect">
            <a:avLst/>
          </a:prstGeom>
          <a:noFill/>
        </p:spPr>
        <p:txBody>
          <a:bodyPr wrap="none" rtlCol="0">
            <a:spAutoFit/>
          </a:bodyPr>
          <a:lstStyle/>
          <a:p>
            <a:r>
              <a:rPr kumimoji="1" lang="ja-JP" altLang="en-US" dirty="0" smtClean="0"/>
              <a:t>がん</a:t>
            </a:r>
            <a:endParaRPr kumimoji="1" lang="ja-JP" altLang="en-US" dirty="0"/>
          </a:p>
        </p:txBody>
      </p:sp>
      <p:sp>
        <p:nvSpPr>
          <p:cNvPr id="28" name="テキスト ボックス 27"/>
          <p:cNvSpPr txBox="1"/>
          <p:nvPr/>
        </p:nvSpPr>
        <p:spPr>
          <a:xfrm>
            <a:off x="1763688" y="3867894"/>
            <a:ext cx="877163" cy="369332"/>
          </a:xfrm>
          <a:prstGeom prst="rect">
            <a:avLst/>
          </a:prstGeom>
          <a:noFill/>
        </p:spPr>
        <p:txBody>
          <a:bodyPr wrap="none" rtlCol="0">
            <a:spAutoFit/>
          </a:bodyPr>
          <a:lstStyle/>
          <a:p>
            <a:r>
              <a:rPr kumimoji="1" lang="ja-JP" altLang="en-US" dirty="0" smtClean="0"/>
              <a:t>脳卒中</a:t>
            </a:r>
            <a:endParaRPr kumimoji="1" lang="ja-JP" altLang="en-US" dirty="0"/>
          </a:p>
        </p:txBody>
      </p:sp>
      <p:sp>
        <p:nvSpPr>
          <p:cNvPr id="29" name="テキスト ボックス 28"/>
          <p:cNvSpPr txBox="1"/>
          <p:nvPr/>
        </p:nvSpPr>
        <p:spPr>
          <a:xfrm>
            <a:off x="5436096" y="1995686"/>
            <a:ext cx="2832827" cy="584775"/>
          </a:xfrm>
          <a:prstGeom prst="rect">
            <a:avLst/>
          </a:prstGeom>
          <a:noFill/>
        </p:spPr>
        <p:txBody>
          <a:bodyPr wrap="none" rtlCol="0">
            <a:spAutoFit/>
          </a:bodyPr>
          <a:lstStyle/>
          <a:p>
            <a:r>
              <a:rPr lang="ja-JP" altLang="en-US" sz="3200" b="1" dirty="0" smtClean="0"/>
              <a:t>パーキンソン病</a:t>
            </a:r>
            <a:endParaRPr kumimoji="1" lang="ja-JP" altLang="en-US" sz="3200" b="1" dirty="0"/>
          </a:p>
        </p:txBody>
      </p:sp>
      <p:sp>
        <p:nvSpPr>
          <p:cNvPr id="30" name="テキスト ボックス 29"/>
          <p:cNvSpPr txBox="1"/>
          <p:nvPr/>
        </p:nvSpPr>
        <p:spPr>
          <a:xfrm>
            <a:off x="1547664" y="1995686"/>
            <a:ext cx="2236510" cy="584775"/>
          </a:xfrm>
          <a:prstGeom prst="rect">
            <a:avLst/>
          </a:prstGeom>
          <a:noFill/>
        </p:spPr>
        <p:txBody>
          <a:bodyPr wrap="none" rtlCol="0">
            <a:spAutoFit/>
          </a:bodyPr>
          <a:lstStyle/>
          <a:p>
            <a:r>
              <a:rPr lang="ja-JP" altLang="en-US" sz="3200" b="1" dirty="0" smtClean="0"/>
              <a:t>誤嚥性肺炎</a:t>
            </a:r>
            <a:endParaRPr kumimoji="1" lang="ja-JP" altLang="en-US" sz="3200" b="1" dirty="0"/>
          </a:p>
        </p:txBody>
      </p:sp>
      <p:sp>
        <p:nvSpPr>
          <p:cNvPr id="31" name="テキスト ボックス 30"/>
          <p:cNvSpPr txBox="1"/>
          <p:nvPr/>
        </p:nvSpPr>
        <p:spPr>
          <a:xfrm>
            <a:off x="5076056" y="4371950"/>
            <a:ext cx="1338828" cy="369332"/>
          </a:xfrm>
          <a:prstGeom prst="rect">
            <a:avLst/>
          </a:prstGeom>
          <a:noFill/>
        </p:spPr>
        <p:txBody>
          <a:bodyPr wrap="none" rtlCol="0">
            <a:spAutoFit/>
          </a:bodyPr>
          <a:lstStyle/>
          <a:p>
            <a:r>
              <a:rPr lang="ja-JP" altLang="en-US" dirty="0" smtClean="0"/>
              <a:t>誤嚥性肺炎</a:t>
            </a:r>
            <a:endParaRPr kumimoji="1" lang="ja-JP" altLang="en-US" dirty="0"/>
          </a:p>
        </p:txBody>
      </p:sp>
      <p:sp>
        <p:nvSpPr>
          <p:cNvPr id="32" name="テキスト ボックス 31"/>
          <p:cNvSpPr txBox="1"/>
          <p:nvPr/>
        </p:nvSpPr>
        <p:spPr>
          <a:xfrm>
            <a:off x="2411760" y="4299942"/>
            <a:ext cx="1685077" cy="369332"/>
          </a:xfrm>
          <a:prstGeom prst="rect">
            <a:avLst/>
          </a:prstGeom>
          <a:noFill/>
        </p:spPr>
        <p:txBody>
          <a:bodyPr wrap="none" rtlCol="0">
            <a:spAutoFit/>
          </a:bodyPr>
          <a:lstStyle/>
          <a:p>
            <a:r>
              <a:rPr lang="ja-JP" altLang="en-US" dirty="0" smtClean="0"/>
              <a:t>慢性心・腎不全</a:t>
            </a:r>
            <a:endParaRPr kumimoji="1" lang="ja-JP" altLang="en-US" dirty="0"/>
          </a:p>
        </p:txBody>
      </p:sp>
      <p:sp>
        <p:nvSpPr>
          <p:cNvPr id="33" name="テキスト ボックス 32"/>
          <p:cNvSpPr txBox="1"/>
          <p:nvPr/>
        </p:nvSpPr>
        <p:spPr>
          <a:xfrm>
            <a:off x="5652120" y="2643758"/>
            <a:ext cx="2656496" cy="584775"/>
          </a:xfrm>
          <a:prstGeom prst="rect">
            <a:avLst/>
          </a:prstGeom>
          <a:noFill/>
        </p:spPr>
        <p:txBody>
          <a:bodyPr wrap="none" rtlCol="0">
            <a:spAutoFit/>
          </a:bodyPr>
          <a:lstStyle/>
          <a:p>
            <a:r>
              <a:rPr lang="ja-JP" altLang="en-US" sz="3200" b="1" dirty="0" smtClean="0"/>
              <a:t>多系統萎縮症</a:t>
            </a:r>
            <a:endParaRPr kumimoji="1" lang="ja-JP" altLang="en-US" sz="3200" b="1" dirty="0"/>
          </a:p>
        </p:txBody>
      </p:sp>
      <p:sp>
        <p:nvSpPr>
          <p:cNvPr id="34" name="テキスト ボックス 33"/>
          <p:cNvSpPr txBox="1"/>
          <p:nvPr/>
        </p:nvSpPr>
        <p:spPr>
          <a:xfrm>
            <a:off x="3059832" y="3723878"/>
            <a:ext cx="719621" cy="369332"/>
          </a:xfrm>
          <a:prstGeom prst="rect">
            <a:avLst/>
          </a:prstGeom>
          <a:noFill/>
        </p:spPr>
        <p:txBody>
          <a:bodyPr wrap="none" rtlCol="0">
            <a:spAutoFit/>
          </a:bodyPr>
          <a:lstStyle/>
          <a:p>
            <a:r>
              <a:rPr lang="en-US" altLang="ja-JP" dirty="0" smtClean="0"/>
              <a:t>COPD</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5" y="141480"/>
            <a:ext cx="2757486" cy="707886"/>
          </a:xfrm>
          <a:prstGeom prst="rect">
            <a:avLst/>
          </a:prstGeom>
          <a:solidFill>
            <a:schemeClr val="accent6">
              <a:lumMod val="75000"/>
            </a:schemeClr>
          </a:solidFill>
          <a:ln>
            <a:solidFill>
              <a:schemeClr val="tx1"/>
            </a:solidFill>
          </a:ln>
        </p:spPr>
        <p:txBody>
          <a:bodyPr wrap="none" rtlCol="0">
            <a:spAutoFit/>
          </a:bodyPr>
          <a:lstStyle/>
          <a:p>
            <a:r>
              <a:rPr lang="ja-JP" altLang="en-US" sz="4000" b="1" dirty="0" smtClean="0"/>
              <a:t>栄養関連①</a:t>
            </a:r>
            <a:endParaRPr lang="en-US" altLang="ja-JP" sz="4000" b="1" dirty="0" smtClean="0"/>
          </a:p>
        </p:txBody>
      </p:sp>
      <p:sp>
        <p:nvSpPr>
          <p:cNvPr id="3" name="テキスト ボックス 2"/>
          <p:cNvSpPr txBox="1"/>
          <p:nvPr/>
        </p:nvSpPr>
        <p:spPr>
          <a:xfrm>
            <a:off x="3131840" y="339502"/>
            <a:ext cx="5793574" cy="369332"/>
          </a:xfrm>
          <a:prstGeom prst="rect">
            <a:avLst/>
          </a:prstGeom>
          <a:noFill/>
        </p:spPr>
        <p:txBody>
          <a:bodyPr wrap="none" rtlCol="0">
            <a:spAutoFit/>
          </a:bodyPr>
          <a:lstStyle/>
          <a:p>
            <a:r>
              <a:rPr kumimoji="1" lang="en-US" altLang="ja-JP" b="1" dirty="0" smtClean="0"/>
              <a:t>TEE</a:t>
            </a:r>
            <a:r>
              <a:rPr kumimoji="1" lang="ja-JP" altLang="en-US" b="1" dirty="0" smtClean="0"/>
              <a:t>（全エネルギー消費量）　</a:t>
            </a:r>
            <a:r>
              <a:rPr kumimoji="1" lang="en-US" altLang="ja-JP" b="1" dirty="0" smtClean="0"/>
              <a:t>BEE</a:t>
            </a:r>
            <a:r>
              <a:rPr kumimoji="1" lang="ja-JP" altLang="en-US" b="1" dirty="0" smtClean="0"/>
              <a:t>（基礎エネルギー消費量）</a:t>
            </a:r>
            <a:endParaRPr kumimoji="1" lang="ja-JP" altLang="en-US" b="1" dirty="0"/>
          </a:p>
        </p:txBody>
      </p:sp>
      <p:sp>
        <p:nvSpPr>
          <p:cNvPr id="4" name="テキスト ボックス 3"/>
          <p:cNvSpPr txBox="1"/>
          <p:nvPr/>
        </p:nvSpPr>
        <p:spPr>
          <a:xfrm>
            <a:off x="1187624" y="987574"/>
            <a:ext cx="6490879" cy="584775"/>
          </a:xfrm>
          <a:prstGeom prst="rect">
            <a:avLst/>
          </a:prstGeom>
          <a:noFill/>
        </p:spPr>
        <p:txBody>
          <a:bodyPr wrap="none" rtlCol="0">
            <a:spAutoFit/>
          </a:bodyPr>
          <a:lstStyle/>
          <a:p>
            <a:r>
              <a:rPr kumimoji="1" lang="en-US" altLang="ja-JP" sz="3200" b="1" dirty="0" smtClean="0"/>
              <a:t>TEE</a:t>
            </a:r>
            <a:r>
              <a:rPr kumimoji="1" lang="ja-JP" altLang="en-US" sz="3200" b="1" dirty="0" smtClean="0"/>
              <a:t>＝</a:t>
            </a:r>
            <a:r>
              <a:rPr kumimoji="1" lang="en-US" altLang="ja-JP" sz="3200" b="1" dirty="0" smtClean="0"/>
              <a:t>BEE×</a:t>
            </a:r>
            <a:r>
              <a:rPr kumimoji="1" lang="ja-JP" altLang="en-US" sz="3200" b="1" dirty="0" smtClean="0"/>
              <a:t>活動係数</a:t>
            </a:r>
            <a:r>
              <a:rPr kumimoji="1" lang="en-US" altLang="ja-JP" sz="3200" b="1" dirty="0" smtClean="0"/>
              <a:t>×</a:t>
            </a:r>
            <a:r>
              <a:rPr kumimoji="1" lang="ja-JP" altLang="en-US" sz="3200" b="1" dirty="0" smtClean="0"/>
              <a:t>ストレス係数</a:t>
            </a:r>
            <a:endParaRPr kumimoji="1" lang="ja-JP" altLang="en-US" sz="3200" b="1" dirty="0"/>
          </a:p>
        </p:txBody>
      </p:sp>
      <p:graphicFrame>
        <p:nvGraphicFramePr>
          <p:cNvPr id="5" name="表 4"/>
          <p:cNvGraphicFramePr>
            <a:graphicFrameLocks noGrp="1"/>
          </p:cNvGraphicFramePr>
          <p:nvPr/>
        </p:nvGraphicFramePr>
        <p:xfrm>
          <a:off x="611560" y="1851670"/>
          <a:ext cx="8064896" cy="2966720"/>
        </p:xfrm>
        <a:graphic>
          <a:graphicData uri="http://schemas.openxmlformats.org/drawingml/2006/table">
            <a:tbl>
              <a:tblPr firstRow="1" bandRow="1">
                <a:tableStyleId>{93296810-A885-4BE3-A3E7-6D5BEEA58F35}</a:tableStyleId>
              </a:tblPr>
              <a:tblGrid>
                <a:gridCol w="1872208"/>
                <a:gridCol w="1584176"/>
                <a:gridCol w="1872208"/>
                <a:gridCol w="2736304"/>
              </a:tblGrid>
              <a:tr h="370840">
                <a:tc>
                  <a:txBody>
                    <a:bodyPr/>
                    <a:lstStyle/>
                    <a:p>
                      <a:pPr algn="ctr"/>
                      <a:r>
                        <a:rPr kumimoji="1" lang="ja-JP" altLang="en-US" dirty="0" smtClean="0">
                          <a:solidFill>
                            <a:schemeClr val="tx1"/>
                          </a:solidFill>
                        </a:rPr>
                        <a:t>活動係数</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ストレス係数</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70840">
                <a:tc>
                  <a:txBody>
                    <a:bodyPr/>
                    <a:lstStyle/>
                    <a:p>
                      <a:pPr algn="ctr"/>
                      <a:r>
                        <a:rPr kumimoji="1" lang="ja-JP" altLang="en-US" dirty="0" smtClean="0"/>
                        <a:t>寝たきり</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1.0</a:t>
                      </a:r>
                      <a:r>
                        <a:rPr kumimoji="1" lang="ja-JP" altLang="en-US" dirty="0" smtClean="0"/>
                        <a:t>～</a:t>
                      </a:r>
                      <a:r>
                        <a:rPr kumimoji="1" lang="en-US" altLang="ja-JP" dirty="0" smtClean="0"/>
                        <a:t>1.1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飢餓状態</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0.6</a:t>
                      </a:r>
                      <a:r>
                        <a:rPr kumimoji="1" lang="ja-JP" altLang="en-US" dirty="0" smtClean="0"/>
                        <a:t>～</a:t>
                      </a:r>
                      <a:r>
                        <a:rPr kumimoji="1" lang="en-US" altLang="ja-JP" dirty="0" smtClean="0"/>
                        <a:t>1.0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dirty="0" smtClean="0"/>
                        <a:t>ベッド上安静</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術後</a:t>
                      </a:r>
                      <a:r>
                        <a:rPr kumimoji="1" lang="en-US" altLang="ja-JP" dirty="0" smtClean="0"/>
                        <a:t>3</a:t>
                      </a:r>
                      <a:r>
                        <a:rPr kumimoji="1" lang="ja-JP" altLang="en-US" dirty="0" smtClean="0"/>
                        <a:t>日</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侵襲度に応じて</a:t>
                      </a:r>
                      <a:r>
                        <a:rPr kumimoji="1" lang="en-US" altLang="ja-JP" dirty="0" smtClean="0"/>
                        <a:t>1.1</a:t>
                      </a:r>
                      <a:r>
                        <a:rPr kumimoji="1" lang="ja-JP" altLang="en-US" dirty="0" smtClean="0"/>
                        <a:t>～</a:t>
                      </a:r>
                      <a:r>
                        <a:rPr kumimoji="1" lang="en-US" altLang="ja-JP" dirty="0" smtClean="0"/>
                        <a:t>1.8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dirty="0" smtClean="0"/>
                        <a:t>ベッドサイドリハ</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骨折</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1.1</a:t>
                      </a:r>
                      <a:r>
                        <a:rPr kumimoji="1" lang="ja-JP" altLang="en-US" dirty="0" smtClean="0"/>
                        <a:t>～</a:t>
                      </a:r>
                      <a:r>
                        <a:rPr kumimoji="1" lang="en-US" altLang="ja-JP" dirty="0" smtClean="0"/>
                        <a:t>1.3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dirty="0" smtClean="0"/>
                        <a:t>ベッド外活動</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褥瘡</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1.1</a:t>
                      </a:r>
                      <a:r>
                        <a:rPr kumimoji="1" lang="ja-JP" altLang="en-US" dirty="0" smtClean="0"/>
                        <a:t>～</a:t>
                      </a:r>
                      <a:r>
                        <a:rPr kumimoji="1" lang="en-US" altLang="ja-JP" dirty="0" smtClean="0"/>
                        <a:t>1.6</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dirty="0" smtClean="0"/>
                        <a:t>機能訓練室リハ</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1.3</a:t>
                      </a:r>
                      <a:r>
                        <a:rPr kumimoji="1" lang="ja-JP" altLang="en-US" dirty="0" smtClean="0"/>
                        <a:t>～</a:t>
                      </a:r>
                      <a:r>
                        <a:rPr kumimoji="1" lang="en-US" altLang="ja-JP" dirty="0" smtClean="0"/>
                        <a:t>1.5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感染症</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1.1</a:t>
                      </a:r>
                      <a:r>
                        <a:rPr kumimoji="1" lang="ja-JP" altLang="en-US" dirty="0" smtClean="0"/>
                        <a:t>～</a:t>
                      </a:r>
                      <a:r>
                        <a:rPr kumimoji="1" lang="en-US" altLang="ja-JP" dirty="0" smtClean="0"/>
                        <a:t>1.5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dirty="0" smtClean="0"/>
                        <a:t>軽労働</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熱傷</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深達度・面積で</a:t>
                      </a:r>
                      <a:r>
                        <a:rPr kumimoji="1" lang="en-US" altLang="ja-JP" dirty="0" smtClean="0"/>
                        <a:t>1.2</a:t>
                      </a:r>
                      <a:r>
                        <a:rPr kumimoji="1" lang="ja-JP" altLang="en-US" dirty="0" smtClean="0"/>
                        <a:t>～</a:t>
                      </a:r>
                      <a:r>
                        <a:rPr kumimoji="1" lang="en-US" altLang="ja-JP" dirty="0" smtClean="0"/>
                        <a:t>2.0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dirty="0" smtClean="0"/>
                        <a:t>中～重労働</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1.7</a:t>
                      </a:r>
                      <a:r>
                        <a:rPr kumimoji="1" lang="ja-JP" altLang="en-US" dirty="0" smtClean="0"/>
                        <a:t>～</a:t>
                      </a:r>
                      <a:r>
                        <a:rPr kumimoji="1" lang="en-US" altLang="ja-JP" dirty="0" smtClean="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発熱</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1</a:t>
                      </a:r>
                      <a:r>
                        <a:rPr kumimoji="1" lang="ja-JP" altLang="en-US" dirty="0" smtClean="0"/>
                        <a:t>℃上昇ごとに</a:t>
                      </a:r>
                      <a:r>
                        <a:rPr kumimoji="1" lang="en-US" altLang="ja-JP" dirty="0" smtClean="0"/>
                        <a:t>0.13</a:t>
                      </a:r>
                      <a:r>
                        <a:rPr kumimoji="1" lang="ja-JP" altLang="en-US" dirty="0" smtClean="0"/>
                        <a:t>追加</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5" y="141480"/>
            <a:ext cx="2757486" cy="707886"/>
          </a:xfrm>
          <a:prstGeom prst="rect">
            <a:avLst/>
          </a:prstGeom>
          <a:solidFill>
            <a:schemeClr val="accent6">
              <a:lumMod val="75000"/>
            </a:schemeClr>
          </a:solidFill>
          <a:ln>
            <a:solidFill>
              <a:schemeClr val="tx1"/>
            </a:solidFill>
          </a:ln>
        </p:spPr>
        <p:txBody>
          <a:bodyPr wrap="none" rtlCol="0">
            <a:spAutoFit/>
          </a:bodyPr>
          <a:lstStyle/>
          <a:p>
            <a:r>
              <a:rPr lang="ja-JP" altLang="en-US" sz="4000" b="1" dirty="0" smtClean="0"/>
              <a:t>栄養関連②</a:t>
            </a:r>
            <a:endParaRPr lang="en-US" altLang="ja-JP" sz="4000" b="1" dirty="0" smtClean="0"/>
          </a:p>
        </p:txBody>
      </p:sp>
      <p:sp>
        <p:nvSpPr>
          <p:cNvPr id="3" name="テキスト ボックス 2"/>
          <p:cNvSpPr txBox="1"/>
          <p:nvPr/>
        </p:nvSpPr>
        <p:spPr>
          <a:xfrm>
            <a:off x="323528" y="1131590"/>
            <a:ext cx="8515280" cy="461665"/>
          </a:xfrm>
          <a:prstGeom prst="rect">
            <a:avLst/>
          </a:prstGeom>
          <a:noFill/>
        </p:spPr>
        <p:txBody>
          <a:bodyPr wrap="none" rtlCol="0">
            <a:spAutoFit/>
          </a:bodyPr>
          <a:lstStyle/>
          <a:p>
            <a:r>
              <a:rPr kumimoji="1" lang="en-US" altLang="ja-JP" sz="2400" b="1" dirty="0" smtClean="0"/>
              <a:t>1</a:t>
            </a:r>
            <a:r>
              <a:rPr kumimoji="1" lang="ja-JP" altLang="en-US" sz="2400" b="1" dirty="0" smtClean="0"/>
              <a:t>日エネルギー必要量＝</a:t>
            </a:r>
            <a:r>
              <a:rPr kumimoji="1" lang="en-US" altLang="ja-JP" sz="2400" b="1" dirty="0" smtClean="0"/>
              <a:t>TEE</a:t>
            </a:r>
            <a:r>
              <a:rPr kumimoji="1" lang="ja-JP" altLang="en-US" sz="2400" b="1" dirty="0" smtClean="0"/>
              <a:t>＋エネルギー蓄積量（</a:t>
            </a:r>
            <a:r>
              <a:rPr kumimoji="1" lang="en-US" altLang="ja-JP" sz="2400" b="1" dirty="0" smtClean="0"/>
              <a:t>200</a:t>
            </a:r>
            <a:r>
              <a:rPr kumimoji="1" lang="ja-JP" altLang="en-US" sz="2400" b="1" dirty="0" smtClean="0"/>
              <a:t>～</a:t>
            </a:r>
            <a:r>
              <a:rPr kumimoji="1" lang="en-US" altLang="ja-JP" sz="2400" b="1" dirty="0" smtClean="0"/>
              <a:t>750kcal</a:t>
            </a:r>
            <a:r>
              <a:rPr kumimoji="1" lang="ja-JP" altLang="en-US" sz="2400" b="1" dirty="0" smtClean="0"/>
              <a:t>）</a:t>
            </a:r>
            <a:endParaRPr kumimoji="1" lang="ja-JP" altLang="en-US" sz="2400" b="1" dirty="0"/>
          </a:p>
        </p:txBody>
      </p:sp>
      <p:pic>
        <p:nvPicPr>
          <p:cNvPr id="8" name="図 7" descr="20161109173929.png"/>
          <p:cNvPicPr>
            <a:picLocks noChangeAspect="1"/>
          </p:cNvPicPr>
          <p:nvPr/>
        </p:nvPicPr>
        <p:blipFill>
          <a:blip r:embed="rId3" cstate="print"/>
          <a:stretch>
            <a:fillRect/>
          </a:stretch>
        </p:blipFill>
        <p:spPr>
          <a:xfrm>
            <a:off x="1115616" y="1707654"/>
            <a:ext cx="6984776" cy="3273431"/>
          </a:xfrm>
          <a:prstGeom prst="rect">
            <a:avLst/>
          </a:prstGeom>
          <a:ln>
            <a:solidFill>
              <a:schemeClr val="bg1"/>
            </a:solidFill>
          </a:ln>
        </p:spPr>
      </p:pic>
      <p:sp>
        <p:nvSpPr>
          <p:cNvPr id="9" name="円/楕円 8"/>
          <p:cNvSpPr/>
          <p:nvPr/>
        </p:nvSpPr>
        <p:spPr>
          <a:xfrm>
            <a:off x="1979712" y="350785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516216" y="3939902"/>
            <a:ext cx="9361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635896" y="3075806"/>
            <a:ext cx="2178802" cy="523220"/>
          </a:xfrm>
          <a:prstGeom prst="rect">
            <a:avLst/>
          </a:prstGeom>
          <a:noFill/>
        </p:spPr>
        <p:txBody>
          <a:bodyPr wrap="none" rtlCol="0">
            <a:spAutoFit/>
          </a:bodyPr>
          <a:lstStyle/>
          <a:p>
            <a:r>
              <a:rPr kumimoji="1" lang="ja-JP" altLang="en-US" sz="2800" b="1" dirty="0" smtClean="0"/>
              <a:t>サルコペニア</a:t>
            </a:r>
            <a:endParaRPr kumimoji="1" lang="ja-JP" altLang="en-US" sz="2800" b="1" dirty="0"/>
          </a:p>
        </p:txBody>
      </p:sp>
      <p:sp>
        <p:nvSpPr>
          <p:cNvPr id="12" name="テキスト ボックス 11"/>
          <p:cNvSpPr txBox="1"/>
          <p:nvPr/>
        </p:nvSpPr>
        <p:spPr>
          <a:xfrm>
            <a:off x="7524328" y="3723878"/>
            <a:ext cx="1266693" cy="523220"/>
          </a:xfrm>
          <a:prstGeom prst="rect">
            <a:avLst/>
          </a:prstGeom>
          <a:noFill/>
        </p:spPr>
        <p:txBody>
          <a:bodyPr wrap="none" rtlCol="0">
            <a:spAutoFit/>
          </a:bodyPr>
          <a:lstStyle/>
          <a:p>
            <a:r>
              <a:rPr lang="ja-JP" altLang="en-US" sz="2800" b="1" dirty="0"/>
              <a:t>摂取</a:t>
            </a:r>
            <a:r>
              <a:rPr kumimoji="1" lang="ja-JP" altLang="en-US" sz="2800" b="1" dirty="0" smtClean="0"/>
              <a:t>量</a:t>
            </a:r>
            <a:endParaRPr kumimoji="1" lang="ja-JP" altLang="en-US" sz="2800" b="1" dirty="0"/>
          </a:p>
        </p:txBody>
      </p:sp>
      <p:sp>
        <p:nvSpPr>
          <p:cNvPr id="13" name="テキスト ボックス 12"/>
          <p:cNvSpPr txBox="1"/>
          <p:nvPr/>
        </p:nvSpPr>
        <p:spPr>
          <a:xfrm>
            <a:off x="251520" y="2859782"/>
            <a:ext cx="1266693" cy="523220"/>
          </a:xfrm>
          <a:prstGeom prst="rect">
            <a:avLst/>
          </a:prstGeom>
          <a:noFill/>
        </p:spPr>
        <p:txBody>
          <a:bodyPr wrap="none" rtlCol="0">
            <a:spAutoFit/>
          </a:bodyPr>
          <a:lstStyle/>
          <a:p>
            <a:r>
              <a:rPr kumimoji="1" lang="ja-JP" altLang="en-US" sz="2800" b="1" dirty="0" smtClean="0"/>
              <a:t>消費量</a:t>
            </a:r>
            <a:endParaRPr kumimoji="1" lang="ja-JP" altLang="en-US" sz="2800" b="1" dirty="0"/>
          </a:p>
        </p:txBody>
      </p:sp>
      <p:sp>
        <p:nvSpPr>
          <p:cNvPr id="17" name="テキスト ボックス 16"/>
          <p:cNvSpPr txBox="1"/>
          <p:nvPr/>
        </p:nvSpPr>
        <p:spPr>
          <a:xfrm>
            <a:off x="4283968" y="3651870"/>
            <a:ext cx="902811" cy="523220"/>
          </a:xfrm>
          <a:prstGeom prst="rect">
            <a:avLst/>
          </a:prstGeom>
          <a:noFill/>
        </p:spPr>
        <p:txBody>
          <a:bodyPr wrap="none" rtlCol="0">
            <a:spAutoFit/>
          </a:bodyPr>
          <a:lstStyle/>
          <a:p>
            <a:r>
              <a:rPr kumimoji="1" lang="ja-JP" altLang="en-US" sz="2800" b="1" dirty="0" smtClean="0"/>
              <a:t>改善</a:t>
            </a:r>
            <a:endParaRPr kumimoji="1" lang="ja-JP"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3"/>
                                        </p:tgtEl>
                                        <p:attrNameLst>
                                          <p:attrName>ppt_x</p:attrName>
                                        </p:attrNameLst>
                                      </p:cBhvr>
                                      <p:tavLst>
                                        <p:tav tm="0">
                                          <p:val>
                                            <p:strVal val="ppt_x"/>
                                          </p:val>
                                        </p:tav>
                                        <p:tav tm="100000">
                                          <p:val>
                                            <p:strVal val="ppt_x"/>
                                          </p:val>
                                        </p:tav>
                                      </p:tavLst>
                                    </p:anim>
                                    <p:anim calcmode="lin" valueType="num">
                                      <p:cBhvr additive="base">
                                        <p:cTn id="21" dur="500"/>
                                        <p:tgtEl>
                                          <p:spTgt spid="13"/>
                                        </p:tgtEl>
                                        <p:attrNameLst>
                                          <p:attrName>ppt_y</p:attrName>
                                        </p:attrNameLst>
                                      </p:cBhvr>
                                      <p:tavLst>
                                        <p:tav tm="0">
                                          <p:val>
                                            <p:strVal val="ppt_y"/>
                                          </p:val>
                                        </p:tav>
                                        <p:tav tm="100000">
                                          <p:val>
                                            <p:strVal val="1+ppt_h/2"/>
                                          </p:val>
                                        </p:tav>
                                      </p:tavLst>
                                    </p:anim>
                                    <p:set>
                                      <p:cBhvr>
                                        <p:cTn id="22" dur="1" fill="hold">
                                          <p:stCondLst>
                                            <p:cond delay="499"/>
                                          </p:stCondLst>
                                        </p:cTn>
                                        <p:tgtEl>
                                          <p:spTgt spid="13"/>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3" grpId="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p:cNvSpPr/>
          <p:nvPr/>
        </p:nvSpPr>
        <p:spPr>
          <a:xfrm>
            <a:off x="2699792" y="1563638"/>
            <a:ext cx="3384376" cy="2016224"/>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79515" y="141480"/>
            <a:ext cx="2757486" cy="707886"/>
          </a:xfrm>
          <a:prstGeom prst="rect">
            <a:avLst/>
          </a:prstGeom>
          <a:solidFill>
            <a:schemeClr val="accent6">
              <a:lumMod val="75000"/>
            </a:schemeClr>
          </a:solidFill>
          <a:ln>
            <a:solidFill>
              <a:schemeClr val="tx1"/>
            </a:solidFill>
          </a:ln>
        </p:spPr>
        <p:txBody>
          <a:bodyPr wrap="none" rtlCol="0">
            <a:spAutoFit/>
          </a:bodyPr>
          <a:lstStyle/>
          <a:p>
            <a:r>
              <a:rPr lang="ja-JP" altLang="en-US" sz="4000" b="1" dirty="0" smtClean="0"/>
              <a:t>活動関連①</a:t>
            </a:r>
            <a:endParaRPr lang="en-US" altLang="ja-JP" sz="4000" b="1" dirty="0" smtClean="0"/>
          </a:p>
        </p:txBody>
      </p:sp>
      <p:pic>
        <p:nvPicPr>
          <p:cNvPr id="92162" name="Picture 2" descr="http://1.bp.blogspot.com/-flhxuBKoz84/V8VFGDhnt7I/AAAAAAAA9ZY/NnzkLbjGptUFFgzH-gE1xtYWZ7tMqsCvQCLcB/s800/sick_haien_kekkaku_ojiisan.png"/>
          <p:cNvPicPr>
            <a:picLocks noChangeAspect="1" noChangeArrowheads="1"/>
          </p:cNvPicPr>
          <p:nvPr/>
        </p:nvPicPr>
        <p:blipFill>
          <a:blip r:embed="rId3" cstate="print"/>
          <a:srcRect/>
          <a:stretch>
            <a:fillRect/>
          </a:stretch>
        </p:blipFill>
        <p:spPr bwMode="auto">
          <a:xfrm>
            <a:off x="323528" y="1203598"/>
            <a:ext cx="2337920" cy="2808312"/>
          </a:xfrm>
          <a:prstGeom prst="rect">
            <a:avLst/>
          </a:prstGeom>
          <a:noFill/>
        </p:spPr>
      </p:pic>
      <p:sp>
        <p:nvSpPr>
          <p:cNvPr id="4" name="テキスト ボックス 3"/>
          <p:cNvSpPr txBox="1"/>
          <p:nvPr/>
        </p:nvSpPr>
        <p:spPr>
          <a:xfrm>
            <a:off x="2699792" y="2067694"/>
            <a:ext cx="3156633" cy="954107"/>
          </a:xfrm>
          <a:prstGeom prst="rect">
            <a:avLst/>
          </a:prstGeom>
          <a:noFill/>
        </p:spPr>
        <p:txBody>
          <a:bodyPr wrap="none" rtlCol="0">
            <a:spAutoFit/>
          </a:bodyPr>
          <a:lstStyle/>
          <a:p>
            <a:r>
              <a:rPr kumimoji="1" lang="ja-JP" altLang="en-US" sz="2800" b="1" dirty="0" smtClean="0">
                <a:solidFill>
                  <a:schemeClr val="bg1"/>
                </a:solidFill>
              </a:rPr>
              <a:t>とりあえず絶食で！</a:t>
            </a:r>
            <a:endParaRPr kumimoji="1" lang="en-US" altLang="ja-JP" sz="2800" b="1" dirty="0" smtClean="0">
              <a:solidFill>
                <a:schemeClr val="bg1"/>
              </a:solidFill>
            </a:endParaRPr>
          </a:p>
          <a:p>
            <a:r>
              <a:rPr lang="ja-JP" altLang="en-US" sz="2800" b="1" dirty="0" smtClean="0">
                <a:solidFill>
                  <a:schemeClr val="bg1"/>
                </a:solidFill>
              </a:rPr>
              <a:t>とりあえず安静で！</a:t>
            </a:r>
            <a:endParaRPr kumimoji="1" lang="ja-JP" altLang="en-US" sz="2800" b="1" dirty="0">
              <a:solidFill>
                <a:schemeClr val="bg1"/>
              </a:solidFill>
            </a:endParaRPr>
          </a:p>
        </p:txBody>
      </p:sp>
      <p:sp>
        <p:nvSpPr>
          <p:cNvPr id="6" name="テキスト ボックス 5"/>
          <p:cNvSpPr txBox="1"/>
          <p:nvPr/>
        </p:nvSpPr>
        <p:spPr>
          <a:xfrm>
            <a:off x="251520" y="4155926"/>
            <a:ext cx="1944763" cy="523220"/>
          </a:xfrm>
          <a:prstGeom prst="rect">
            <a:avLst/>
          </a:prstGeom>
          <a:noFill/>
        </p:spPr>
        <p:txBody>
          <a:bodyPr wrap="none" rtlCol="0">
            <a:spAutoFit/>
          </a:bodyPr>
          <a:lstStyle/>
          <a:p>
            <a:r>
              <a:rPr kumimoji="1" lang="ja-JP" altLang="en-US" sz="2800" b="1" dirty="0" smtClean="0"/>
              <a:t>肺炎で入院</a:t>
            </a:r>
            <a:endParaRPr kumimoji="1" lang="ja-JP" altLang="en-US" sz="2800" b="1" dirty="0"/>
          </a:p>
        </p:txBody>
      </p:sp>
      <p:sp>
        <p:nvSpPr>
          <p:cNvPr id="7" name="テキスト ボックス 6"/>
          <p:cNvSpPr txBox="1"/>
          <p:nvPr/>
        </p:nvSpPr>
        <p:spPr>
          <a:xfrm>
            <a:off x="6156176" y="1995686"/>
            <a:ext cx="2747868" cy="1200329"/>
          </a:xfrm>
          <a:prstGeom prst="rect">
            <a:avLst/>
          </a:prstGeom>
          <a:noFill/>
        </p:spPr>
        <p:txBody>
          <a:bodyPr wrap="none" rtlCol="0">
            <a:spAutoFit/>
          </a:bodyPr>
          <a:lstStyle/>
          <a:p>
            <a:r>
              <a:rPr kumimoji="1" lang="ja-JP" altLang="en-US" sz="3600" b="1" dirty="0" smtClean="0"/>
              <a:t>医原性</a:t>
            </a:r>
            <a:endParaRPr kumimoji="1" lang="en-US" altLang="ja-JP" sz="3600" b="1" dirty="0" smtClean="0"/>
          </a:p>
          <a:p>
            <a:r>
              <a:rPr kumimoji="1" lang="ja-JP" altLang="en-US" sz="3600" b="1" dirty="0" smtClean="0"/>
              <a:t>サルコペニア</a:t>
            </a:r>
            <a:endParaRPr kumimoji="1" lang="ja-JP" altLang="en-US" sz="3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5" y="141480"/>
            <a:ext cx="2757486" cy="707886"/>
          </a:xfrm>
          <a:prstGeom prst="rect">
            <a:avLst/>
          </a:prstGeom>
          <a:solidFill>
            <a:schemeClr val="accent6">
              <a:lumMod val="75000"/>
            </a:schemeClr>
          </a:solidFill>
          <a:ln>
            <a:solidFill>
              <a:schemeClr val="tx1"/>
            </a:solidFill>
          </a:ln>
        </p:spPr>
        <p:txBody>
          <a:bodyPr wrap="none" rtlCol="0">
            <a:spAutoFit/>
          </a:bodyPr>
          <a:lstStyle/>
          <a:p>
            <a:r>
              <a:rPr lang="ja-JP" altLang="en-US" sz="4000" b="1" dirty="0" smtClean="0"/>
              <a:t>活動関連②</a:t>
            </a:r>
            <a:endParaRPr lang="en-US" altLang="ja-JP" sz="4000" b="1" dirty="0" smtClean="0"/>
          </a:p>
        </p:txBody>
      </p:sp>
      <p:graphicFrame>
        <p:nvGraphicFramePr>
          <p:cNvPr id="3" name="表 2"/>
          <p:cNvGraphicFramePr>
            <a:graphicFrameLocks noGrp="1"/>
          </p:cNvGraphicFramePr>
          <p:nvPr/>
        </p:nvGraphicFramePr>
        <p:xfrm>
          <a:off x="395536" y="1491630"/>
          <a:ext cx="4824536" cy="2966720"/>
        </p:xfrm>
        <a:graphic>
          <a:graphicData uri="http://schemas.openxmlformats.org/drawingml/2006/table">
            <a:tbl>
              <a:tblPr firstRow="1" bandRow="1">
                <a:tableStyleId>{93296810-A885-4BE3-A3E7-6D5BEEA58F35}</a:tableStyleId>
              </a:tblPr>
              <a:tblGrid>
                <a:gridCol w="792088"/>
                <a:gridCol w="4032448"/>
              </a:tblGrid>
              <a:tr h="370840">
                <a:tc>
                  <a:txBody>
                    <a:bodyPr/>
                    <a:lstStyle/>
                    <a:p>
                      <a:r>
                        <a:rPr kumimoji="1" lang="ja-JP" altLang="en-US" dirty="0" smtClean="0"/>
                        <a:t>メッツ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身体活動</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t>1.0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静かに座る</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t>1.2</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静かに立つ</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t>1.5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編み物・手芸、入浴（座位）</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t>2.0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更衣、整容、歩行（</a:t>
                      </a:r>
                      <a:r>
                        <a:rPr kumimoji="1" lang="en-US" altLang="ja-JP" dirty="0" smtClean="0"/>
                        <a:t>54m/</a:t>
                      </a:r>
                      <a:r>
                        <a:rPr kumimoji="1" lang="ja-JP" altLang="en-US" dirty="0" smtClean="0"/>
                        <a:t>分以内）、料理</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t>3.0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レジスタンストレーニング（軽・中等度）</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t>6.0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レジスタンストレーニング（高強度）</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t>8.0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t>階段上り</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右中かっこ 5"/>
          <p:cNvSpPr/>
          <p:nvPr/>
        </p:nvSpPr>
        <p:spPr>
          <a:xfrm>
            <a:off x="5436096" y="1923678"/>
            <a:ext cx="576064" cy="1800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6156176" y="2427734"/>
            <a:ext cx="2569934" cy="830997"/>
          </a:xfrm>
          <a:prstGeom prst="rect">
            <a:avLst/>
          </a:prstGeom>
          <a:noFill/>
        </p:spPr>
        <p:txBody>
          <a:bodyPr wrap="none" rtlCol="0">
            <a:spAutoFit/>
          </a:bodyPr>
          <a:lstStyle/>
          <a:p>
            <a:r>
              <a:rPr kumimoji="1" lang="ja-JP" altLang="en-US" sz="2400" b="1" dirty="0" smtClean="0"/>
              <a:t>低栄養時にも推奨</a:t>
            </a:r>
            <a:endParaRPr kumimoji="1" lang="en-US" altLang="ja-JP" sz="2400" b="1" dirty="0" smtClean="0"/>
          </a:p>
          <a:p>
            <a:r>
              <a:rPr lang="ja-JP" altLang="en-US" sz="2400" b="1" dirty="0" smtClean="0"/>
              <a:t>できる活動</a:t>
            </a:r>
            <a:endParaRPr kumimoji="1" lang="ja-JP" altLang="en-US" sz="2400" b="1" dirty="0"/>
          </a:p>
        </p:txBody>
      </p:sp>
      <p:sp>
        <p:nvSpPr>
          <p:cNvPr id="8" name="右中かっこ 7"/>
          <p:cNvSpPr/>
          <p:nvPr/>
        </p:nvSpPr>
        <p:spPr>
          <a:xfrm>
            <a:off x="5436096" y="3723878"/>
            <a:ext cx="576064" cy="72846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6156176" y="3651870"/>
            <a:ext cx="2642070" cy="830997"/>
          </a:xfrm>
          <a:prstGeom prst="rect">
            <a:avLst/>
          </a:prstGeom>
          <a:noFill/>
        </p:spPr>
        <p:txBody>
          <a:bodyPr wrap="none" rtlCol="0">
            <a:spAutoFit/>
          </a:bodyPr>
          <a:lstStyle/>
          <a:p>
            <a:r>
              <a:rPr kumimoji="1" lang="ja-JP" altLang="en-US" sz="2400" b="1" dirty="0" smtClean="0"/>
              <a:t>栄養改善後に推奨</a:t>
            </a:r>
            <a:endParaRPr kumimoji="1" lang="en-US" altLang="ja-JP" sz="2400" b="1" dirty="0" smtClean="0"/>
          </a:p>
          <a:p>
            <a:r>
              <a:rPr lang="ja-JP" altLang="en-US" sz="2400" b="1" dirty="0" smtClean="0"/>
              <a:t>できる活動</a:t>
            </a:r>
            <a:endParaRPr kumimoji="1" lang="ja-JP" altLang="en-US" sz="2400" b="1" dirty="0"/>
          </a:p>
        </p:txBody>
      </p:sp>
      <p:sp>
        <p:nvSpPr>
          <p:cNvPr id="10" name="テキスト ボックス 9"/>
          <p:cNvSpPr txBox="1"/>
          <p:nvPr/>
        </p:nvSpPr>
        <p:spPr>
          <a:xfrm>
            <a:off x="2987824" y="987574"/>
            <a:ext cx="5859681" cy="369332"/>
          </a:xfrm>
          <a:prstGeom prst="rect">
            <a:avLst/>
          </a:prstGeom>
          <a:noFill/>
        </p:spPr>
        <p:txBody>
          <a:bodyPr wrap="none" rtlCol="0">
            <a:spAutoFit/>
          </a:bodyPr>
          <a:lstStyle/>
          <a:p>
            <a:r>
              <a:rPr kumimoji="1" lang="en-US" altLang="ja-JP" dirty="0" smtClean="0"/>
              <a:t>※</a:t>
            </a:r>
            <a:r>
              <a:rPr kumimoji="1" lang="ja-JP" altLang="en-US" dirty="0" smtClean="0"/>
              <a:t>運動に伴う消費</a:t>
            </a:r>
            <a:r>
              <a:rPr kumimoji="1" lang="en-US" altLang="ja-JP" dirty="0" smtClean="0"/>
              <a:t>EN</a:t>
            </a:r>
            <a:r>
              <a:rPr kumimoji="1" lang="ja-JP" altLang="en-US" dirty="0" smtClean="0"/>
              <a:t>＝（</a:t>
            </a:r>
            <a:r>
              <a:rPr kumimoji="1" lang="en-US" altLang="ja-JP" dirty="0" smtClean="0"/>
              <a:t>1.05</a:t>
            </a:r>
            <a:r>
              <a:rPr kumimoji="1" lang="ja-JP" altLang="en-US" dirty="0" smtClean="0"/>
              <a:t>）</a:t>
            </a:r>
            <a:r>
              <a:rPr kumimoji="1" lang="en-US" altLang="ja-JP" dirty="0" smtClean="0"/>
              <a:t>×</a:t>
            </a:r>
            <a:r>
              <a:rPr kumimoji="1" lang="ja-JP" altLang="en-US" dirty="0" smtClean="0"/>
              <a:t>体重</a:t>
            </a:r>
            <a:r>
              <a:rPr kumimoji="1" lang="en-US" altLang="ja-JP" dirty="0" smtClean="0"/>
              <a:t>(kg)×Mets</a:t>
            </a:r>
            <a:r>
              <a:rPr lang="en-US" altLang="ja-JP" dirty="0" smtClean="0"/>
              <a:t>×</a:t>
            </a:r>
            <a:r>
              <a:rPr lang="ja-JP" altLang="en-US" dirty="0" smtClean="0"/>
              <a:t>時間（</a:t>
            </a:r>
            <a:r>
              <a:rPr lang="ja-JP" altLang="en-US" dirty="0" err="1" smtClean="0"/>
              <a:t>ｈ</a:t>
            </a:r>
            <a:r>
              <a:rPr lang="en-US" altLang="ja-JP" dirty="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41480"/>
            <a:ext cx="2242922" cy="707886"/>
          </a:xfrm>
          <a:prstGeom prst="rect">
            <a:avLst/>
          </a:prstGeom>
          <a:solidFill>
            <a:schemeClr val="accent6">
              <a:lumMod val="75000"/>
            </a:schemeClr>
          </a:solidFill>
          <a:ln>
            <a:solidFill>
              <a:schemeClr val="tx1"/>
            </a:solidFill>
          </a:ln>
        </p:spPr>
        <p:txBody>
          <a:bodyPr wrap="none" rtlCol="0">
            <a:spAutoFit/>
          </a:bodyPr>
          <a:lstStyle/>
          <a:p>
            <a:r>
              <a:rPr kumimoji="1" lang="ja-JP" altLang="en-US" sz="4000" b="1" dirty="0" smtClean="0"/>
              <a:t>症例報告</a:t>
            </a:r>
            <a:endParaRPr kumimoji="1" lang="ja-JP" altLang="en-US" sz="4000" b="1" dirty="0"/>
          </a:p>
        </p:txBody>
      </p:sp>
      <p:sp>
        <p:nvSpPr>
          <p:cNvPr id="3" name="テキスト ボックス 2"/>
          <p:cNvSpPr txBox="1"/>
          <p:nvPr/>
        </p:nvSpPr>
        <p:spPr>
          <a:xfrm>
            <a:off x="107504" y="1897544"/>
            <a:ext cx="8932253" cy="1754326"/>
          </a:xfrm>
          <a:prstGeom prst="rect">
            <a:avLst/>
          </a:prstGeom>
          <a:noFill/>
        </p:spPr>
        <p:txBody>
          <a:bodyPr wrap="none" rtlCol="0">
            <a:spAutoFit/>
          </a:bodyPr>
          <a:lstStyle/>
          <a:p>
            <a:pPr algn="ctr"/>
            <a:r>
              <a:rPr lang="ja-JP" altLang="en-US" sz="3600" b="1" dirty="0" smtClean="0"/>
              <a:t>大腿骨転子間骨折、褥瘡、誤嚥性肺炎により</a:t>
            </a:r>
            <a:endParaRPr lang="en-US" altLang="ja-JP" sz="3600" b="1" dirty="0" smtClean="0"/>
          </a:p>
          <a:p>
            <a:pPr algn="ctr"/>
            <a:r>
              <a:rPr lang="ja-JP" altLang="en-US" sz="3600" b="1" dirty="0" smtClean="0"/>
              <a:t>サルコペニアの嚥下障害を発症した</a:t>
            </a:r>
            <a:endParaRPr lang="en-US" altLang="ja-JP" sz="3600" b="1" dirty="0" smtClean="0"/>
          </a:p>
          <a:p>
            <a:pPr algn="ctr"/>
            <a:r>
              <a:rPr kumimoji="1" lang="ja-JP" altLang="en-US" sz="3600" b="1" dirty="0" smtClean="0"/>
              <a:t>地域在住高齢者の一例</a:t>
            </a:r>
            <a:endParaRPr kumimoji="1" lang="ja-JP" altLang="en-US" sz="3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41480"/>
            <a:ext cx="2242922" cy="707886"/>
          </a:xfrm>
          <a:prstGeom prst="rect">
            <a:avLst/>
          </a:prstGeom>
          <a:solidFill>
            <a:schemeClr val="accent6">
              <a:lumMod val="75000"/>
            </a:schemeClr>
          </a:solidFill>
          <a:ln>
            <a:solidFill>
              <a:schemeClr val="tx1"/>
            </a:solidFill>
          </a:ln>
        </p:spPr>
        <p:txBody>
          <a:bodyPr wrap="none" rtlCol="0">
            <a:spAutoFit/>
          </a:bodyPr>
          <a:lstStyle/>
          <a:p>
            <a:r>
              <a:rPr kumimoji="1" lang="ja-JP" altLang="en-US" sz="4000" b="1" dirty="0" smtClean="0"/>
              <a:t>症例紹介</a:t>
            </a:r>
            <a:endParaRPr kumimoji="1" lang="ja-JP" altLang="en-US" sz="4000" b="1" dirty="0"/>
          </a:p>
        </p:txBody>
      </p:sp>
      <p:sp>
        <p:nvSpPr>
          <p:cNvPr id="3" name="正方形/長方形 2"/>
          <p:cNvSpPr/>
          <p:nvPr/>
        </p:nvSpPr>
        <p:spPr>
          <a:xfrm>
            <a:off x="1187624" y="1173182"/>
            <a:ext cx="6840760" cy="3539430"/>
          </a:xfrm>
          <a:prstGeom prst="rect">
            <a:avLst/>
          </a:prstGeom>
        </p:spPr>
        <p:txBody>
          <a:bodyPr wrap="square">
            <a:spAutoFit/>
          </a:bodyPr>
          <a:lstStyle/>
          <a:p>
            <a:pPr>
              <a:spcBef>
                <a:spcPct val="0"/>
              </a:spcBef>
            </a:pPr>
            <a:r>
              <a:rPr lang="en-US" altLang="ja-JP" sz="2800" b="1" dirty="0" smtClean="0"/>
              <a:t>【</a:t>
            </a:r>
            <a:r>
              <a:rPr lang="ja-JP" altLang="en-US" sz="2800" b="1" dirty="0" smtClean="0"/>
              <a:t>患　  者</a:t>
            </a:r>
            <a:r>
              <a:rPr lang="en-US" altLang="ja-JP" sz="2800" b="1" dirty="0" smtClean="0"/>
              <a:t>】</a:t>
            </a:r>
            <a:r>
              <a:rPr lang="ja-JP" altLang="en-US" sz="2800" b="1" dirty="0" smtClean="0"/>
              <a:t>　</a:t>
            </a:r>
            <a:r>
              <a:rPr lang="en-US" altLang="ja-JP" sz="2800" b="1" dirty="0" smtClean="0"/>
              <a:t>72</a:t>
            </a:r>
            <a:r>
              <a:rPr lang="ja-JP" altLang="en-US" sz="2800" b="1" dirty="0" smtClean="0"/>
              <a:t>歳　女性</a:t>
            </a:r>
            <a:endParaRPr lang="en-US" altLang="ja-JP" sz="2800" b="1" dirty="0" smtClean="0"/>
          </a:p>
          <a:p>
            <a:pPr>
              <a:spcBef>
                <a:spcPct val="0"/>
              </a:spcBef>
            </a:pPr>
            <a:r>
              <a:rPr lang="en-US" altLang="ja-JP" sz="2800" b="1" dirty="0" smtClean="0"/>
              <a:t>【</a:t>
            </a:r>
            <a:r>
              <a:rPr lang="ja-JP" altLang="en-US" sz="2800" b="1" dirty="0" smtClean="0"/>
              <a:t>診　  断</a:t>
            </a:r>
            <a:r>
              <a:rPr lang="en-US" altLang="ja-JP" sz="2800" b="1" dirty="0" smtClean="0"/>
              <a:t>】</a:t>
            </a:r>
            <a:r>
              <a:rPr lang="ja-JP" altLang="en-US" sz="2800" b="1" dirty="0" smtClean="0"/>
              <a:t>　左大腿骨転子間骨折</a:t>
            </a:r>
            <a:endParaRPr lang="en-US" altLang="ja-JP" sz="2800" b="1" dirty="0" smtClean="0"/>
          </a:p>
          <a:p>
            <a:pPr>
              <a:spcBef>
                <a:spcPct val="0"/>
              </a:spcBef>
            </a:pPr>
            <a:r>
              <a:rPr lang="en-US" altLang="ja-JP" sz="2800" b="1" dirty="0" smtClean="0"/>
              <a:t>【</a:t>
            </a:r>
            <a:r>
              <a:rPr lang="ja-JP" altLang="en-US" sz="2800" b="1" dirty="0" smtClean="0"/>
              <a:t>合併症</a:t>
            </a:r>
            <a:r>
              <a:rPr lang="en-US" altLang="ja-JP" sz="2800" b="1" dirty="0" smtClean="0"/>
              <a:t>】</a:t>
            </a:r>
            <a:r>
              <a:rPr lang="ja-JP" altLang="en-US" sz="2800" b="1" dirty="0" smtClean="0"/>
              <a:t>　肺炎、褥瘡、敗血症</a:t>
            </a:r>
            <a:endParaRPr lang="en-US" altLang="ja-JP" sz="2800" b="1" dirty="0" smtClean="0"/>
          </a:p>
          <a:p>
            <a:pPr>
              <a:spcBef>
                <a:spcPct val="0"/>
              </a:spcBef>
            </a:pPr>
            <a:r>
              <a:rPr lang="en-US" altLang="ja-JP" sz="2800" b="1" dirty="0" smtClean="0"/>
              <a:t>【</a:t>
            </a:r>
            <a:r>
              <a:rPr lang="ja-JP" altLang="en-US" sz="2800" b="1" dirty="0" smtClean="0"/>
              <a:t>既往歴</a:t>
            </a:r>
            <a:r>
              <a:rPr lang="en-US" altLang="ja-JP" sz="2800" b="1" dirty="0" smtClean="0"/>
              <a:t>】</a:t>
            </a:r>
            <a:r>
              <a:rPr lang="ja-JP" altLang="en-US" sz="2800" b="1" dirty="0" smtClean="0"/>
              <a:t>　特になし</a:t>
            </a:r>
            <a:endParaRPr lang="en-US" altLang="ja-JP" sz="2800" b="1" dirty="0" smtClean="0"/>
          </a:p>
          <a:p>
            <a:pPr>
              <a:spcBef>
                <a:spcPct val="0"/>
              </a:spcBef>
            </a:pPr>
            <a:r>
              <a:rPr lang="en-US" altLang="ja-JP" sz="2800" b="1" dirty="0" smtClean="0"/>
              <a:t>【</a:t>
            </a:r>
            <a:r>
              <a:rPr lang="ja-JP" altLang="en-US" sz="2800" b="1" dirty="0" smtClean="0"/>
              <a:t>現病歴</a:t>
            </a:r>
            <a:r>
              <a:rPr lang="en-US" altLang="ja-JP" sz="2800" b="1" dirty="0" smtClean="0"/>
              <a:t>】</a:t>
            </a:r>
            <a:r>
              <a:rPr lang="ja-JP" altLang="en-US" sz="2800" b="1" dirty="0" smtClean="0"/>
              <a:t>　自宅敷地内にて転倒し受傷。受診せず右側臥位にて１週間過ごすも、徐々に全身状態悪化し周囲の説得により救急搬送され入院。</a:t>
            </a:r>
            <a:endParaRPr lang="en-US" altLang="ja-JP"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23928" y="281211"/>
            <a:ext cx="3096344"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23928" y="872133"/>
            <a:ext cx="3096344"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923928" y="1495822"/>
            <a:ext cx="3096344"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923928" y="2124844"/>
            <a:ext cx="3096344"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923928" y="2758058"/>
            <a:ext cx="3096344" cy="57606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885828" y="3536429"/>
            <a:ext cx="3096344"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355976" y="309786"/>
            <a:ext cx="2188420" cy="369332"/>
          </a:xfrm>
          <a:prstGeom prst="rect">
            <a:avLst/>
          </a:prstGeom>
          <a:noFill/>
          <a:ln>
            <a:noFill/>
          </a:ln>
        </p:spPr>
        <p:txBody>
          <a:bodyPr wrap="none" rtlCol="0">
            <a:spAutoFit/>
          </a:bodyPr>
          <a:lstStyle/>
          <a:p>
            <a:r>
              <a:rPr kumimoji="1" lang="en-US" altLang="ja-JP" dirty="0" smtClean="0"/>
              <a:t>65</a:t>
            </a:r>
            <a:r>
              <a:rPr kumimoji="1" lang="ja-JP" altLang="en-US" dirty="0" smtClean="0"/>
              <a:t>歳以上、従命可能</a:t>
            </a:r>
            <a:endParaRPr kumimoji="1" lang="ja-JP" altLang="en-US" dirty="0"/>
          </a:p>
        </p:txBody>
      </p:sp>
      <p:sp>
        <p:nvSpPr>
          <p:cNvPr id="10" name="テキスト ボックス 9"/>
          <p:cNvSpPr txBox="1"/>
          <p:nvPr/>
        </p:nvSpPr>
        <p:spPr>
          <a:xfrm>
            <a:off x="3923928" y="900708"/>
            <a:ext cx="3135025" cy="369332"/>
          </a:xfrm>
          <a:prstGeom prst="rect">
            <a:avLst/>
          </a:prstGeom>
          <a:noFill/>
          <a:ln>
            <a:noFill/>
          </a:ln>
        </p:spPr>
        <p:txBody>
          <a:bodyPr wrap="none" rtlCol="0">
            <a:spAutoFit/>
          </a:bodyPr>
          <a:lstStyle/>
          <a:p>
            <a:r>
              <a:rPr lang="ja-JP" altLang="en-US" dirty="0" smtClean="0"/>
              <a:t>握力低下</a:t>
            </a:r>
            <a:r>
              <a:rPr lang="en-US" altLang="ja-JP" dirty="0" smtClean="0"/>
              <a:t>and/or</a:t>
            </a:r>
            <a:r>
              <a:rPr lang="ja-JP" altLang="en-US" dirty="0" smtClean="0"/>
              <a:t>歩行速度低下</a:t>
            </a:r>
            <a:endParaRPr kumimoji="1" lang="ja-JP" altLang="en-US" dirty="0"/>
          </a:p>
        </p:txBody>
      </p:sp>
      <p:sp>
        <p:nvSpPr>
          <p:cNvPr id="12" name="テキスト ボックス 11"/>
          <p:cNvSpPr txBox="1"/>
          <p:nvPr/>
        </p:nvSpPr>
        <p:spPr>
          <a:xfrm>
            <a:off x="4499992" y="1524397"/>
            <a:ext cx="2031325" cy="369332"/>
          </a:xfrm>
          <a:prstGeom prst="rect">
            <a:avLst/>
          </a:prstGeom>
          <a:noFill/>
          <a:ln>
            <a:noFill/>
          </a:ln>
        </p:spPr>
        <p:txBody>
          <a:bodyPr wrap="none" rtlCol="0">
            <a:spAutoFit/>
          </a:bodyPr>
          <a:lstStyle/>
          <a:p>
            <a:r>
              <a:rPr lang="ja-JP" altLang="en-US" dirty="0" smtClean="0"/>
              <a:t>全身の筋肉量低下</a:t>
            </a:r>
            <a:endParaRPr kumimoji="1" lang="ja-JP" altLang="en-US" dirty="0"/>
          </a:p>
        </p:txBody>
      </p:sp>
      <p:sp>
        <p:nvSpPr>
          <p:cNvPr id="13" name="テキスト ボックス 12"/>
          <p:cNvSpPr txBox="1"/>
          <p:nvPr/>
        </p:nvSpPr>
        <p:spPr>
          <a:xfrm>
            <a:off x="4355976" y="2153419"/>
            <a:ext cx="2262158" cy="369332"/>
          </a:xfrm>
          <a:prstGeom prst="rect">
            <a:avLst/>
          </a:prstGeom>
          <a:noFill/>
          <a:ln>
            <a:noFill/>
          </a:ln>
        </p:spPr>
        <p:txBody>
          <a:bodyPr wrap="none" rtlCol="0">
            <a:spAutoFit/>
          </a:bodyPr>
          <a:lstStyle/>
          <a:p>
            <a:r>
              <a:rPr lang="ja-JP" altLang="en-US" dirty="0" smtClean="0"/>
              <a:t>摂食嚥下機能の低下</a:t>
            </a:r>
            <a:endParaRPr kumimoji="1" lang="ja-JP" altLang="en-US" dirty="0"/>
          </a:p>
        </p:txBody>
      </p:sp>
      <p:sp>
        <p:nvSpPr>
          <p:cNvPr id="14" name="テキスト ボックス 13"/>
          <p:cNvSpPr txBox="1"/>
          <p:nvPr/>
        </p:nvSpPr>
        <p:spPr>
          <a:xfrm>
            <a:off x="4231010" y="2729483"/>
            <a:ext cx="2425664" cy="646331"/>
          </a:xfrm>
          <a:prstGeom prst="rect">
            <a:avLst/>
          </a:prstGeom>
          <a:noFill/>
          <a:ln>
            <a:noFill/>
          </a:ln>
        </p:spPr>
        <p:txBody>
          <a:bodyPr wrap="none" rtlCol="0">
            <a:spAutoFit/>
          </a:bodyPr>
          <a:lstStyle/>
          <a:p>
            <a:pPr algn="ctr"/>
            <a:r>
              <a:rPr lang="ja-JP" altLang="en-US" dirty="0" smtClean="0"/>
              <a:t>明らかな摂食嚥下障害</a:t>
            </a:r>
            <a:endParaRPr lang="en-US" altLang="ja-JP" dirty="0" smtClean="0"/>
          </a:p>
          <a:p>
            <a:pPr algn="ctr"/>
            <a:r>
              <a:rPr kumimoji="1" lang="ja-JP" altLang="en-US" dirty="0" smtClean="0"/>
              <a:t>の原因疾患</a:t>
            </a:r>
            <a:endParaRPr kumimoji="1" lang="ja-JP" altLang="en-US" dirty="0"/>
          </a:p>
        </p:txBody>
      </p:sp>
      <p:sp>
        <p:nvSpPr>
          <p:cNvPr id="15" name="テキスト ボックス 14"/>
          <p:cNvSpPr txBox="1"/>
          <p:nvPr/>
        </p:nvSpPr>
        <p:spPr>
          <a:xfrm>
            <a:off x="4067944" y="3565004"/>
            <a:ext cx="2723823" cy="369332"/>
          </a:xfrm>
          <a:prstGeom prst="rect">
            <a:avLst/>
          </a:prstGeom>
          <a:noFill/>
          <a:ln>
            <a:noFill/>
          </a:ln>
        </p:spPr>
        <p:txBody>
          <a:bodyPr wrap="none" rtlCol="0">
            <a:spAutoFit/>
          </a:bodyPr>
          <a:lstStyle/>
          <a:p>
            <a:r>
              <a:rPr kumimoji="1" lang="ja-JP" altLang="en-US" dirty="0" smtClean="0"/>
              <a:t>嚥下関連筋群の</a:t>
            </a:r>
            <a:r>
              <a:rPr lang="ja-JP" altLang="en-US" dirty="0" smtClean="0"/>
              <a:t>筋力低下</a:t>
            </a:r>
            <a:endParaRPr kumimoji="1" lang="ja-JP" altLang="en-US" dirty="0"/>
          </a:p>
        </p:txBody>
      </p:sp>
      <p:sp>
        <p:nvSpPr>
          <p:cNvPr id="16" name="下矢印 15"/>
          <p:cNvSpPr/>
          <p:nvPr/>
        </p:nvSpPr>
        <p:spPr>
          <a:xfrm>
            <a:off x="5364088" y="732309"/>
            <a:ext cx="288032" cy="144016"/>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5364088" y="1332756"/>
            <a:ext cx="288032" cy="144016"/>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5364088" y="1937395"/>
            <a:ext cx="288032" cy="144016"/>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5364088" y="2585467"/>
            <a:ext cx="288032" cy="144016"/>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5364088" y="3358505"/>
            <a:ext cx="288032" cy="144016"/>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4211960" y="3997051"/>
            <a:ext cx="288032" cy="388615"/>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6444208" y="3997052"/>
            <a:ext cx="288032" cy="388615"/>
          </a:xfrm>
          <a:prstGeom prst="downArrow">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483768" y="4429099"/>
            <a:ext cx="2736304" cy="676647"/>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536726" y="4457675"/>
            <a:ext cx="2619628" cy="646331"/>
          </a:xfrm>
          <a:prstGeom prst="rect">
            <a:avLst/>
          </a:prstGeom>
          <a:noFill/>
          <a:ln>
            <a:noFill/>
          </a:ln>
        </p:spPr>
        <p:txBody>
          <a:bodyPr wrap="none" rtlCol="0">
            <a:spAutoFit/>
          </a:bodyPr>
          <a:lstStyle/>
          <a:p>
            <a:pPr algn="ctr"/>
            <a:r>
              <a:rPr lang="ja-JP" altLang="en-US" dirty="0" smtClean="0"/>
              <a:t>サルコペニアの嚥下障害</a:t>
            </a:r>
            <a:endParaRPr lang="en-US" altLang="ja-JP" dirty="0" smtClean="0"/>
          </a:p>
          <a:p>
            <a:pPr algn="ctr"/>
            <a:r>
              <a:rPr kumimoji="1" lang="ja-JP" altLang="en-US" dirty="0" smtClean="0"/>
              <a:t>の可能性あり</a:t>
            </a:r>
            <a:endParaRPr kumimoji="1" lang="ja-JP" altLang="en-US" dirty="0"/>
          </a:p>
        </p:txBody>
      </p:sp>
      <p:sp>
        <p:nvSpPr>
          <p:cNvPr id="26" name="正方形/長方形 25"/>
          <p:cNvSpPr/>
          <p:nvPr/>
        </p:nvSpPr>
        <p:spPr>
          <a:xfrm>
            <a:off x="5671170" y="4429099"/>
            <a:ext cx="2736304" cy="676647"/>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724128" y="4457675"/>
            <a:ext cx="2619628" cy="646331"/>
          </a:xfrm>
          <a:prstGeom prst="rect">
            <a:avLst/>
          </a:prstGeom>
          <a:noFill/>
          <a:ln>
            <a:noFill/>
          </a:ln>
        </p:spPr>
        <p:txBody>
          <a:bodyPr wrap="none" rtlCol="0">
            <a:spAutoFit/>
          </a:bodyPr>
          <a:lstStyle/>
          <a:p>
            <a:pPr algn="ctr"/>
            <a:r>
              <a:rPr lang="ja-JP" altLang="en-US" dirty="0" smtClean="0"/>
              <a:t>サルコペニアの嚥下障害</a:t>
            </a:r>
            <a:endParaRPr lang="en-US" altLang="ja-JP" dirty="0" smtClean="0"/>
          </a:p>
          <a:p>
            <a:pPr algn="ctr"/>
            <a:r>
              <a:rPr kumimoji="1" lang="ja-JP" altLang="en-US" dirty="0" smtClean="0"/>
              <a:t>の可能性が高い</a:t>
            </a:r>
            <a:endParaRPr kumimoji="1" lang="ja-JP" altLang="en-US" dirty="0"/>
          </a:p>
        </p:txBody>
      </p:sp>
      <p:sp>
        <p:nvSpPr>
          <p:cNvPr id="28" name="テキスト ボックス 27"/>
          <p:cNvSpPr txBox="1"/>
          <p:nvPr/>
        </p:nvSpPr>
        <p:spPr>
          <a:xfrm>
            <a:off x="2411760" y="4169643"/>
            <a:ext cx="1734770" cy="261610"/>
          </a:xfrm>
          <a:prstGeom prst="rect">
            <a:avLst/>
          </a:prstGeom>
          <a:noFill/>
        </p:spPr>
        <p:txBody>
          <a:bodyPr wrap="none" rtlCol="0">
            <a:spAutoFit/>
          </a:bodyPr>
          <a:lstStyle/>
          <a:p>
            <a:r>
              <a:rPr kumimoji="1" lang="ja-JP" altLang="en-US" sz="1100" b="1" dirty="0" smtClean="0"/>
              <a:t>低下なし、或いは測定なし</a:t>
            </a:r>
            <a:endParaRPr kumimoji="1" lang="ja-JP" altLang="en-US" sz="1100" b="1" dirty="0"/>
          </a:p>
        </p:txBody>
      </p:sp>
      <p:sp>
        <p:nvSpPr>
          <p:cNvPr id="29" name="テキスト ボックス 28"/>
          <p:cNvSpPr txBox="1"/>
          <p:nvPr/>
        </p:nvSpPr>
        <p:spPr>
          <a:xfrm>
            <a:off x="6948264" y="4169643"/>
            <a:ext cx="705642" cy="261610"/>
          </a:xfrm>
          <a:prstGeom prst="rect">
            <a:avLst/>
          </a:prstGeom>
          <a:noFill/>
        </p:spPr>
        <p:txBody>
          <a:bodyPr wrap="none" rtlCol="0">
            <a:spAutoFit/>
          </a:bodyPr>
          <a:lstStyle/>
          <a:p>
            <a:r>
              <a:rPr kumimoji="1" lang="ja-JP" altLang="en-US" sz="1100" b="1" dirty="0" smtClean="0"/>
              <a:t>低下あり</a:t>
            </a:r>
            <a:endParaRPr kumimoji="1" lang="ja-JP" altLang="en-US" sz="1100" b="1" dirty="0"/>
          </a:p>
        </p:txBody>
      </p:sp>
      <p:sp>
        <p:nvSpPr>
          <p:cNvPr id="30" name="正方形/長方形 29"/>
          <p:cNvSpPr/>
          <p:nvPr/>
        </p:nvSpPr>
        <p:spPr>
          <a:xfrm>
            <a:off x="971600" y="3565004"/>
            <a:ext cx="1800200" cy="432048"/>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971600" y="3593579"/>
            <a:ext cx="1829347" cy="369332"/>
          </a:xfrm>
          <a:prstGeom prst="rect">
            <a:avLst/>
          </a:prstGeom>
          <a:noFill/>
          <a:ln>
            <a:noFill/>
          </a:ln>
        </p:spPr>
        <p:txBody>
          <a:bodyPr wrap="none" rtlCol="0">
            <a:spAutoFit/>
          </a:bodyPr>
          <a:lstStyle/>
          <a:p>
            <a:r>
              <a:rPr lang="ja-JP" altLang="en-US" dirty="0" smtClean="0"/>
              <a:t>チャートから除外</a:t>
            </a:r>
            <a:endParaRPr kumimoji="1" lang="ja-JP" altLang="en-US" dirty="0"/>
          </a:p>
        </p:txBody>
      </p:sp>
      <p:sp>
        <p:nvSpPr>
          <p:cNvPr id="39" name="屈折矢印 38"/>
          <p:cNvSpPr/>
          <p:nvPr/>
        </p:nvSpPr>
        <p:spPr>
          <a:xfrm flipH="1" flipV="1">
            <a:off x="1043608" y="1044722"/>
            <a:ext cx="2880320" cy="2476847"/>
          </a:xfrm>
          <a:prstGeom prst="bentUpArrow">
            <a:avLst>
              <a:gd name="adj1" fmla="val 2508"/>
              <a:gd name="adj2" fmla="val 5211"/>
              <a:gd name="adj3" fmla="val 6252"/>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屈折矢印 39"/>
          <p:cNvSpPr/>
          <p:nvPr/>
        </p:nvSpPr>
        <p:spPr>
          <a:xfrm flipH="1" flipV="1">
            <a:off x="1475656" y="1687463"/>
            <a:ext cx="2448272" cy="1834108"/>
          </a:xfrm>
          <a:prstGeom prst="bentUpArrow">
            <a:avLst>
              <a:gd name="adj1" fmla="val 3547"/>
              <a:gd name="adj2" fmla="val 5974"/>
              <a:gd name="adj3" fmla="val 8287"/>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屈折矢印 40"/>
          <p:cNvSpPr/>
          <p:nvPr/>
        </p:nvSpPr>
        <p:spPr>
          <a:xfrm flipH="1" flipV="1">
            <a:off x="1907704" y="2316485"/>
            <a:ext cx="2016224" cy="1205086"/>
          </a:xfrm>
          <a:prstGeom prst="bentUpArrow">
            <a:avLst>
              <a:gd name="adj1" fmla="val 4879"/>
              <a:gd name="adj2" fmla="val 8741"/>
              <a:gd name="adj3" fmla="val 14610"/>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2987824" y="1145307"/>
            <a:ext cx="704039" cy="261610"/>
          </a:xfrm>
          <a:prstGeom prst="rect">
            <a:avLst/>
          </a:prstGeom>
          <a:noFill/>
        </p:spPr>
        <p:txBody>
          <a:bodyPr wrap="none" rtlCol="0">
            <a:spAutoFit/>
          </a:bodyPr>
          <a:lstStyle/>
          <a:p>
            <a:r>
              <a:rPr kumimoji="1" lang="ja-JP" altLang="en-US" sz="1100" b="1" dirty="0" smtClean="0"/>
              <a:t>低下なし</a:t>
            </a:r>
            <a:endParaRPr kumimoji="1" lang="ja-JP" altLang="en-US" sz="1100" b="1" dirty="0"/>
          </a:p>
        </p:txBody>
      </p:sp>
      <p:sp>
        <p:nvSpPr>
          <p:cNvPr id="45" name="テキスト ボックス 44"/>
          <p:cNvSpPr txBox="1"/>
          <p:nvPr/>
        </p:nvSpPr>
        <p:spPr>
          <a:xfrm>
            <a:off x="3068366" y="2441451"/>
            <a:ext cx="423514" cy="261610"/>
          </a:xfrm>
          <a:prstGeom prst="rect">
            <a:avLst/>
          </a:prstGeom>
          <a:noFill/>
        </p:spPr>
        <p:txBody>
          <a:bodyPr wrap="none" rtlCol="0">
            <a:spAutoFit/>
          </a:bodyPr>
          <a:lstStyle/>
          <a:p>
            <a:r>
              <a:rPr kumimoji="1" lang="ja-JP" altLang="en-US" sz="1100" b="1" dirty="0" smtClean="0"/>
              <a:t>あり</a:t>
            </a:r>
            <a:endParaRPr kumimoji="1" lang="ja-JP" altLang="en-US" sz="1100" b="1" dirty="0"/>
          </a:p>
        </p:txBody>
      </p:sp>
      <p:sp>
        <p:nvSpPr>
          <p:cNvPr id="46" name="テキスト ボックス 45"/>
          <p:cNvSpPr txBox="1"/>
          <p:nvPr/>
        </p:nvSpPr>
        <p:spPr>
          <a:xfrm>
            <a:off x="5724128" y="3305547"/>
            <a:ext cx="421910" cy="261610"/>
          </a:xfrm>
          <a:prstGeom prst="rect">
            <a:avLst/>
          </a:prstGeom>
          <a:noFill/>
        </p:spPr>
        <p:txBody>
          <a:bodyPr wrap="none" rtlCol="0">
            <a:spAutoFit/>
          </a:bodyPr>
          <a:lstStyle/>
          <a:p>
            <a:r>
              <a:rPr kumimoji="1" lang="ja-JP" altLang="en-US" sz="1100" b="1" dirty="0" smtClean="0"/>
              <a:t>なし</a:t>
            </a:r>
            <a:endParaRPr kumimoji="1" lang="ja-JP" altLang="en-US" sz="1100" b="1" dirty="0"/>
          </a:p>
        </p:txBody>
      </p:sp>
      <p:sp>
        <p:nvSpPr>
          <p:cNvPr id="47" name="テキスト ボックス 46"/>
          <p:cNvSpPr txBox="1"/>
          <p:nvPr/>
        </p:nvSpPr>
        <p:spPr>
          <a:xfrm>
            <a:off x="2987824" y="1793379"/>
            <a:ext cx="704039" cy="261610"/>
          </a:xfrm>
          <a:prstGeom prst="rect">
            <a:avLst/>
          </a:prstGeom>
          <a:noFill/>
        </p:spPr>
        <p:txBody>
          <a:bodyPr wrap="none" rtlCol="0">
            <a:spAutoFit/>
          </a:bodyPr>
          <a:lstStyle/>
          <a:p>
            <a:r>
              <a:rPr kumimoji="1" lang="ja-JP" altLang="en-US" sz="1100" b="1" dirty="0" smtClean="0"/>
              <a:t>低下なし</a:t>
            </a:r>
            <a:endParaRPr kumimoji="1" lang="ja-JP" altLang="en-US" sz="1100" b="1" dirty="0"/>
          </a:p>
        </p:txBody>
      </p:sp>
      <p:sp>
        <p:nvSpPr>
          <p:cNvPr id="48" name="屈折矢印 47"/>
          <p:cNvSpPr/>
          <p:nvPr/>
        </p:nvSpPr>
        <p:spPr>
          <a:xfrm flipH="1" flipV="1">
            <a:off x="2411760" y="3017515"/>
            <a:ext cx="1512168" cy="504056"/>
          </a:xfrm>
          <a:prstGeom prst="bentUpArrow">
            <a:avLst>
              <a:gd name="adj1" fmla="val 11493"/>
              <a:gd name="adj2" fmla="val 21024"/>
              <a:gd name="adj3" fmla="val 35396"/>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3074690" y="3142481"/>
            <a:ext cx="423514" cy="261610"/>
          </a:xfrm>
          <a:prstGeom prst="rect">
            <a:avLst/>
          </a:prstGeom>
          <a:noFill/>
        </p:spPr>
        <p:txBody>
          <a:bodyPr wrap="none" rtlCol="0">
            <a:spAutoFit/>
          </a:bodyPr>
          <a:lstStyle/>
          <a:p>
            <a:r>
              <a:rPr kumimoji="1" lang="ja-JP" altLang="en-US" sz="1100" b="1" dirty="0" smtClean="0"/>
              <a:t>あり</a:t>
            </a:r>
            <a:endParaRPr kumimoji="1" lang="ja-JP" altLang="en-US" sz="1100" b="1" dirty="0"/>
          </a:p>
        </p:txBody>
      </p:sp>
      <p:sp>
        <p:nvSpPr>
          <p:cNvPr id="50" name="テキスト ボックス 49"/>
          <p:cNvSpPr txBox="1"/>
          <p:nvPr/>
        </p:nvSpPr>
        <p:spPr>
          <a:xfrm>
            <a:off x="179512" y="141480"/>
            <a:ext cx="2242922" cy="707886"/>
          </a:xfrm>
          <a:prstGeom prst="rect">
            <a:avLst/>
          </a:prstGeom>
          <a:solidFill>
            <a:schemeClr val="accent6">
              <a:lumMod val="75000"/>
            </a:schemeClr>
          </a:solidFill>
          <a:ln>
            <a:solidFill>
              <a:schemeClr val="tx1"/>
            </a:solidFill>
          </a:ln>
        </p:spPr>
        <p:txBody>
          <a:bodyPr wrap="none" rtlCol="0">
            <a:spAutoFit/>
          </a:bodyPr>
          <a:lstStyle/>
          <a:p>
            <a:r>
              <a:rPr kumimoji="1" lang="ja-JP" altLang="en-US" sz="4000" b="1" dirty="0" smtClean="0"/>
              <a:t>嚥下障害</a:t>
            </a:r>
            <a:endParaRPr kumimoji="1" lang="ja-JP" altLang="en-US" sz="4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asahiro\Desktop\DV-yxo2K_400x400.jpg"/>
          <p:cNvPicPr>
            <a:picLocks noChangeAspect="1" noChangeArrowheads="1"/>
          </p:cNvPicPr>
          <p:nvPr/>
        </p:nvPicPr>
        <p:blipFill>
          <a:blip r:embed="rId3" cstate="print"/>
          <a:srcRect/>
          <a:stretch>
            <a:fillRect/>
          </a:stretch>
        </p:blipFill>
        <p:spPr bwMode="auto">
          <a:xfrm>
            <a:off x="3203848" y="1221600"/>
            <a:ext cx="2286000" cy="1714500"/>
          </a:xfrm>
          <a:prstGeom prst="rect">
            <a:avLst/>
          </a:prstGeom>
          <a:noFill/>
        </p:spPr>
      </p:pic>
      <p:sp>
        <p:nvSpPr>
          <p:cNvPr id="4" name="テキスト ボックス 3"/>
          <p:cNvSpPr txBox="1"/>
          <p:nvPr/>
        </p:nvSpPr>
        <p:spPr>
          <a:xfrm>
            <a:off x="251522" y="3003799"/>
            <a:ext cx="8678979" cy="2031325"/>
          </a:xfrm>
          <a:prstGeom prst="rect">
            <a:avLst/>
          </a:prstGeom>
          <a:noFill/>
        </p:spPr>
        <p:txBody>
          <a:bodyPr wrap="none" rtlCol="0">
            <a:spAutoFit/>
          </a:bodyPr>
          <a:lstStyle/>
          <a:p>
            <a:r>
              <a:rPr lang="ja-JP" altLang="en-US" b="1" dirty="0" smtClean="0"/>
              <a:t>身体又は精神に障害のある者に対し，</a:t>
            </a:r>
            <a:endParaRPr lang="en-US" altLang="ja-JP" b="1" dirty="0" smtClean="0"/>
          </a:p>
          <a:p>
            <a:r>
              <a:rPr lang="ja-JP" altLang="en-US" b="1" u="sng" dirty="0" smtClean="0">
                <a:solidFill>
                  <a:srgbClr val="FF0000"/>
                </a:solidFill>
              </a:rPr>
              <a:t>主としてその応用的動作能力又は社会的適応能力の回復を図るため</a:t>
            </a:r>
            <a:endParaRPr lang="en-US" altLang="ja-JP" b="1" u="sng" dirty="0" smtClean="0">
              <a:solidFill>
                <a:srgbClr val="FF0000"/>
              </a:solidFill>
            </a:endParaRPr>
          </a:p>
          <a:p>
            <a:r>
              <a:rPr lang="ja-JP" altLang="en-US" b="1" u="sng" dirty="0" smtClean="0">
                <a:solidFill>
                  <a:srgbClr val="FF0000"/>
                </a:solidFill>
              </a:rPr>
              <a:t>手芸，工作，その他の作業を行なわせることをいう．</a:t>
            </a:r>
            <a:endParaRPr lang="en-US" altLang="ja-JP" b="1" u="sng" dirty="0" smtClean="0">
              <a:solidFill>
                <a:srgbClr val="FF0000"/>
              </a:solidFill>
            </a:endParaRPr>
          </a:p>
          <a:p>
            <a:r>
              <a:rPr lang="ja-JP" altLang="en-US" b="1" dirty="0" smtClean="0"/>
              <a:t> この法律で「作業療法士」とは，厚生労働大臣の免許を受けて，作業療法士の名称を</a:t>
            </a:r>
            <a:endParaRPr lang="en-US" altLang="ja-JP" b="1" dirty="0" smtClean="0"/>
          </a:p>
          <a:p>
            <a:r>
              <a:rPr lang="ja-JP" altLang="en-US" b="1" dirty="0" smtClean="0"/>
              <a:t>用いて，医師の指示の下に，作業療法を行なうことを業とする者をいう．</a:t>
            </a:r>
            <a:endParaRPr lang="en-US" altLang="ja-JP" b="1" dirty="0" smtClean="0"/>
          </a:p>
          <a:p>
            <a:r>
              <a:rPr lang="ja-JP" altLang="en-US" b="1" dirty="0" smtClean="0"/>
              <a:t>　　　　　　　　　 </a:t>
            </a:r>
            <a:endParaRPr lang="en-US" altLang="ja-JP" b="1" dirty="0" smtClean="0"/>
          </a:p>
          <a:p>
            <a:r>
              <a:rPr lang="ja-JP" altLang="en-US" b="1" dirty="0" smtClean="0"/>
              <a:t>　　　　　　　　　（理学療法士及び作業療法士法 昭和</a:t>
            </a:r>
            <a:r>
              <a:rPr lang="en-US" altLang="ja-JP" b="1" dirty="0" smtClean="0"/>
              <a:t>40 </a:t>
            </a:r>
            <a:r>
              <a:rPr lang="ja-JP" altLang="en-US" b="1" dirty="0" smtClean="0"/>
              <a:t>年</a:t>
            </a:r>
            <a:r>
              <a:rPr lang="en-US" altLang="ja-JP" b="1" dirty="0" smtClean="0"/>
              <a:t>6 </a:t>
            </a:r>
            <a:r>
              <a:rPr lang="ja-JP" altLang="en-US" b="1" dirty="0" smtClean="0"/>
              <a:t>月</a:t>
            </a:r>
            <a:r>
              <a:rPr lang="en-US" altLang="ja-JP" b="1" dirty="0" smtClean="0"/>
              <a:t>29 </a:t>
            </a:r>
            <a:r>
              <a:rPr lang="ja-JP" altLang="en-US" b="1" dirty="0" smtClean="0"/>
              <a:t>日 法律第</a:t>
            </a:r>
            <a:r>
              <a:rPr lang="en-US" altLang="ja-JP" b="1" dirty="0" smtClean="0"/>
              <a:t>137 </a:t>
            </a:r>
            <a:r>
              <a:rPr lang="ja-JP" altLang="en-US" b="1" dirty="0" smtClean="0"/>
              <a:t>号 抜粋）</a:t>
            </a:r>
            <a:endParaRPr kumimoji="1" lang="ja-JP" altLang="en-US" b="1" dirty="0"/>
          </a:p>
        </p:txBody>
      </p:sp>
      <p:sp>
        <p:nvSpPr>
          <p:cNvPr id="5" name="テキスト ボックス 4"/>
          <p:cNvSpPr txBox="1"/>
          <p:nvPr/>
        </p:nvSpPr>
        <p:spPr>
          <a:xfrm>
            <a:off x="179515" y="141480"/>
            <a:ext cx="4440639" cy="707886"/>
          </a:xfrm>
          <a:prstGeom prst="rect">
            <a:avLst/>
          </a:prstGeom>
          <a:solidFill>
            <a:srgbClr val="FFFF00"/>
          </a:solidFill>
          <a:ln>
            <a:solidFill>
              <a:schemeClr val="tx1"/>
            </a:solidFill>
          </a:ln>
        </p:spPr>
        <p:txBody>
          <a:bodyPr wrap="none" rtlCol="0">
            <a:spAutoFit/>
          </a:bodyPr>
          <a:lstStyle/>
          <a:p>
            <a:r>
              <a:rPr kumimoji="1" lang="ja-JP" altLang="en-US" sz="4000" b="1" dirty="0" smtClean="0"/>
              <a:t>作業療法士とは・・・</a:t>
            </a:r>
            <a:endParaRPr kumimoji="1" lang="ja-JP" altLang="en-US" sz="4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3" y="141480"/>
            <a:ext cx="1342034" cy="707886"/>
          </a:xfrm>
          <a:prstGeom prst="rect">
            <a:avLst/>
          </a:prstGeom>
          <a:solidFill>
            <a:schemeClr val="accent6">
              <a:lumMod val="75000"/>
            </a:schemeClr>
          </a:solidFill>
          <a:ln>
            <a:solidFill>
              <a:schemeClr val="tx1"/>
            </a:solidFill>
          </a:ln>
        </p:spPr>
        <p:txBody>
          <a:bodyPr wrap="none" rtlCol="0">
            <a:spAutoFit/>
          </a:bodyPr>
          <a:lstStyle/>
          <a:p>
            <a:r>
              <a:rPr lang="en-US" altLang="ja-JP" sz="4000" b="1" dirty="0" smtClean="0"/>
              <a:t>ICF</a:t>
            </a:r>
            <a:r>
              <a:rPr lang="ja-JP" altLang="en-US" sz="4000" b="1" dirty="0" smtClean="0">
                <a:solidFill>
                  <a:srgbClr val="FFFF00"/>
                </a:solidFill>
              </a:rPr>
              <a:t>急</a:t>
            </a:r>
            <a:endParaRPr lang="en-US" altLang="ja-JP" sz="4000" b="1" dirty="0" smtClean="0">
              <a:solidFill>
                <a:srgbClr val="FFFF00"/>
              </a:solidFill>
            </a:endParaRPr>
          </a:p>
        </p:txBody>
      </p:sp>
      <p:sp>
        <p:nvSpPr>
          <p:cNvPr id="3" name="正方形/長方形 2"/>
          <p:cNvSpPr/>
          <p:nvPr/>
        </p:nvSpPr>
        <p:spPr>
          <a:xfrm>
            <a:off x="2411760" y="411510"/>
            <a:ext cx="4320480" cy="36004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5536" y="1419622"/>
            <a:ext cx="2160240" cy="172819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491880" y="1419622"/>
            <a:ext cx="2160240" cy="172819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16216" y="1419622"/>
            <a:ext cx="2160240" cy="172819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03648" y="3867895"/>
            <a:ext cx="216024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436096" y="3867895"/>
            <a:ext cx="216024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 10"/>
          <p:cNvSpPr/>
          <p:nvPr/>
        </p:nvSpPr>
        <p:spPr>
          <a:xfrm>
            <a:off x="2699792" y="2211710"/>
            <a:ext cx="648072" cy="189735"/>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5724128" y="2211710"/>
            <a:ext cx="648072" cy="216023"/>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rot="16200000">
            <a:off x="4211960" y="987574"/>
            <a:ext cx="648072" cy="216024"/>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1403648" y="987574"/>
            <a:ext cx="216024"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7452320" y="987574"/>
            <a:ext cx="216024"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75656" y="987574"/>
            <a:ext cx="6120680"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485181" y="3363838"/>
            <a:ext cx="6120680"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0800000">
            <a:off x="7452320" y="3147814"/>
            <a:ext cx="216024" cy="2160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0800000">
            <a:off x="1403648" y="3147814"/>
            <a:ext cx="216024" cy="28803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627784" y="3579862"/>
            <a:ext cx="3888432"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2483768" y="3579862"/>
            <a:ext cx="216024" cy="28803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6372200" y="3579862"/>
            <a:ext cx="216024" cy="28803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rot="10800000">
            <a:off x="4427984" y="3147814"/>
            <a:ext cx="216024"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915816" y="411510"/>
            <a:ext cx="3281668" cy="369332"/>
          </a:xfrm>
          <a:prstGeom prst="rect">
            <a:avLst/>
          </a:prstGeom>
          <a:noFill/>
        </p:spPr>
        <p:txBody>
          <a:bodyPr wrap="none" rtlCol="0">
            <a:spAutoFit/>
          </a:bodyPr>
          <a:lstStyle/>
          <a:p>
            <a:r>
              <a:rPr kumimoji="1" lang="ja-JP" altLang="en-US" b="1" dirty="0" smtClean="0">
                <a:solidFill>
                  <a:srgbClr val="FF0000"/>
                </a:solidFill>
              </a:rPr>
              <a:t>大腿骨転子間骨折</a:t>
            </a:r>
            <a:r>
              <a:rPr kumimoji="1" lang="ja-JP" altLang="en-US" b="1" dirty="0" smtClean="0"/>
              <a:t>、肺炎、褥瘡</a:t>
            </a:r>
            <a:endParaRPr kumimoji="1" lang="en-US" altLang="ja-JP" b="1" dirty="0" smtClean="0"/>
          </a:p>
        </p:txBody>
      </p:sp>
      <p:sp>
        <p:nvSpPr>
          <p:cNvPr id="25" name="テキスト ボックス 24"/>
          <p:cNvSpPr txBox="1"/>
          <p:nvPr/>
        </p:nvSpPr>
        <p:spPr>
          <a:xfrm>
            <a:off x="323528" y="1059582"/>
            <a:ext cx="1114408" cy="369332"/>
          </a:xfrm>
          <a:prstGeom prst="rect">
            <a:avLst/>
          </a:prstGeom>
          <a:noFill/>
        </p:spPr>
        <p:txBody>
          <a:bodyPr wrap="none" rtlCol="0">
            <a:spAutoFit/>
          </a:bodyPr>
          <a:lstStyle/>
          <a:p>
            <a:r>
              <a:rPr kumimoji="1" lang="ja-JP" altLang="en-US" b="1" dirty="0" smtClean="0"/>
              <a:t>心身機能</a:t>
            </a:r>
            <a:endParaRPr kumimoji="1" lang="ja-JP" altLang="en-US" b="1" dirty="0"/>
          </a:p>
        </p:txBody>
      </p:sp>
      <p:sp>
        <p:nvSpPr>
          <p:cNvPr id="26" name="テキスト ボックス 25"/>
          <p:cNvSpPr txBox="1"/>
          <p:nvPr/>
        </p:nvSpPr>
        <p:spPr>
          <a:xfrm>
            <a:off x="3635898" y="1059582"/>
            <a:ext cx="649537" cy="369332"/>
          </a:xfrm>
          <a:prstGeom prst="rect">
            <a:avLst/>
          </a:prstGeom>
          <a:noFill/>
        </p:spPr>
        <p:txBody>
          <a:bodyPr wrap="none" rtlCol="0">
            <a:spAutoFit/>
          </a:bodyPr>
          <a:lstStyle/>
          <a:p>
            <a:r>
              <a:rPr lang="ja-JP" altLang="en-US" b="1" dirty="0" smtClean="0"/>
              <a:t>活動</a:t>
            </a:r>
            <a:endParaRPr kumimoji="1" lang="ja-JP" altLang="en-US" b="1" dirty="0"/>
          </a:p>
        </p:txBody>
      </p:sp>
      <p:sp>
        <p:nvSpPr>
          <p:cNvPr id="27" name="テキスト ボックス 26"/>
          <p:cNvSpPr txBox="1"/>
          <p:nvPr/>
        </p:nvSpPr>
        <p:spPr>
          <a:xfrm>
            <a:off x="7740354" y="987574"/>
            <a:ext cx="649537" cy="369332"/>
          </a:xfrm>
          <a:prstGeom prst="rect">
            <a:avLst/>
          </a:prstGeom>
          <a:noFill/>
        </p:spPr>
        <p:txBody>
          <a:bodyPr wrap="none" rtlCol="0">
            <a:spAutoFit/>
          </a:bodyPr>
          <a:lstStyle/>
          <a:p>
            <a:r>
              <a:rPr lang="ja-JP" altLang="en-US" b="1" dirty="0" smtClean="0"/>
              <a:t>参加</a:t>
            </a:r>
            <a:endParaRPr kumimoji="1" lang="ja-JP" altLang="en-US" b="1" dirty="0"/>
          </a:p>
        </p:txBody>
      </p:sp>
      <p:sp>
        <p:nvSpPr>
          <p:cNvPr id="28" name="テキスト ボックス 27"/>
          <p:cNvSpPr txBox="1"/>
          <p:nvPr/>
        </p:nvSpPr>
        <p:spPr>
          <a:xfrm>
            <a:off x="1403648" y="3507854"/>
            <a:ext cx="1114408" cy="369332"/>
          </a:xfrm>
          <a:prstGeom prst="rect">
            <a:avLst/>
          </a:prstGeom>
          <a:noFill/>
        </p:spPr>
        <p:txBody>
          <a:bodyPr wrap="none" rtlCol="0">
            <a:spAutoFit/>
          </a:bodyPr>
          <a:lstStyle/>
          <a:p>
            <a:r>
              <a:rPr kumimoji="1" lang="ja-JP" altLang="en-US" b="1" dirty="0" smtClean="0"/>
              <a:t>環境因子</a:t>
            </a:r>
            <a:endParaRPr kumimoji="1" lang="ja-JP" altLang="en-US" b="1" dirty="0"/>
          </a:p>
        </p:txBody>
      </p:sp>
      <p:sp>
        <p:nvSpPr>
          <p:cNvPr id="29" name="テキスト ボックス 28"/>
          <p:cNvSpPr txBox="1"/>
          <p:nvPr/>
        </p:nvSpPr>
        <p:spPr>
          <a:xfrm>
            <a:off x="6660232" y="3507854"/>
            <a:ext cx="1114408" cy="369332"/>
          </a:xfrm>
          <a:prstGeom prst="rect">
            <a:avLst/>
          </a:prstGeom>
          <a:noFill/>
        </p:spPr>
        <p:txBody>
          <a:bodyPr wrap="none" rtlCol="0">
            <a:spAutoFit/>
          </a:bodyPr>
          <a:lstStyle/>
          <a:p>
            <a:r>
              <a:rPr kumimoji="1" lang="ja-JP" altLang="en-US" b="1" dirty="0" smtClean="0"/>
              <a:t>個人因子</a:t>
            </a:r>
            <a:endParaRPr kumimoji="1" lang="ja-JP" altLang="en-US" b="1" dirty="0"/>
          </a:p>
        </p:txBody>
      </p:sp>
      <p:sp>
        <p:nvSpPr>
          <p:cNvPr id="30" name="テキスト ボックス 29"/>
          <p:cNvSpPr txBox="1"/>
          <p:nvPr/>
        </p:nvSpPr>
        <p:spPr>
          <a:xfrm>
            <a:off x="3779912" y="2427734"/>
            <a:ext cx="1632178" cy="584775"/>
          </a:xfrm>
          <a:prstGeom prst="rect">
            <a:avLst/>
          </a:prstGeom>
          <a:noFill/>
        </p:spPr>
        <p:txBody>
          <a:bodyPr wrap="none" rtlCol="0">
            <a:spAutoFit/>
          </a:bodyPr>
          <a:lstStyle/>
          <a:p>
            <a:r>
              <a:rPr lang="ja-JP" altLang="en-US" sz="1600" b="1" dirty="0" smtClean="0"/>
              <a:t>◎座位保持可能</a:t>
            </a:r>
            <a:endParaRPr lang="en-US" altLang="ja-JP" sz="1600" b="1" dirty="0" smtClean="0"/>
          </a:p>
          <a:p>
            <a:r>
              <a:rPr lang="ja-JP" altLang="en-US" sz="1600" b="1" dirty="0" smtClean="0"/>
              <a:t>◎摂食動作可能</a:t>
            </a:r>
            <a:endParaRPr kumimoji="1" lang="en-US" altLang="ja-JP" sz="1600" b="1" dirty="0" smtClean="0"/>
          </a:p>
        </p:txBody>
      </p:sp>
      <p:cxnSp>
        <p:nvCxnSpPr>
          <p:cNvPr id="32" name="直線コネクタ 31"/>
          <p:cNvCxnSpPr>
            <a:stCxn id="4" idx="1"/>
            <a:endCxn id="4" idx="3"/>
          </p:cNvCxnSpPr>
          <p:nvPr/>
        </p:nvCxnSpPr>
        <p:spPr>
          <a:xfrm>
            <a:off x="395536" y="228371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5" idx="1"/>
            <a:endCxn id="5" idx="3"/>
          </p:cNvCxnSpPr>
          <p:nvPr/>
        </p:nvCxnSpPr>
        <p:spPr>
          <a:xfrm>
            <a:off x="3491880" y="228371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6" idx="1"/>
            <a:endCxn id="6" idx="3"/>
          </p:cNvCxnSpPr>
          <p:nvPr/>
        </p:nvCxnSpPr>
        <p:spPr>
          <a:xfrm>
            <a:off x="6516216" y="228371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11560" y="2408684"/>
            <a:ext cx="1632178" cy="584775"/>
          </a:xfrm>
          <a:prstGeom prst="rect">
            <a:avLst/>
          </a:prstGeom>
          <a:noFill/>
        </p:spPr>
        <p:txBody>
          <a:bodyPr wrap="none" rtlCol="0">
            <a:spAutoFit/>
          </a:bodyPr>
          <a:lstStyle/>
          <a:p>
            <a:r>
              <a:rPr kumimoji="1" lang="ja-JP" altLang="en-US" sz="1600" b="1" dirty="0" smtClean="0"/>
              <a:t>◎認知機能正常</a:t>
            </a:r>
            <a:endParaRPr kumimoji="1" lang="en-US" altLang="ja-JP" sz="1600" b="1" dirty="0" smtClean="0"/>
          </a:p>
          <a:p>
            <a:r>
              <a:rPr lang="ja-JP" altLang="en-US" sz="1600" b="1" dirty="0" smtClean="0"/>
              <a:t>◎術後離床可能</a:t>
            </a:r>
            <a:endParaRPr kumimoji="1" lang="ja-JP" altLang="en-US" sz="1600" b="1" dirty="0"/>
          </a:p>
        </p:txBody>
      </p:sp>
      <p:sp>
        <p:nvSpPr>
          <p:cNvPr id="38" name="テキスト ボックス 37"/>
          <p:cNvSpPr txBox="1"/>
          <p:nvPr/>
        </p:nvSpPr>
        <p:spPr>
          <a:xfrm>
            <a:off x="3779912" y="1563638"/>
            <a:ext cx="1353256" cy="584775"/>
          </a:xfrm>
          <a:prstGeom prst="rect">
            <a:avLst/>
          </a:prstGeom>
          <a:noFill/>
        </p:spPr>
        <p:txBody>
          <a:bodyPr wrap="none" rtlCol="0">
            <a:spAutoFit/>
          </a:bodyPr>
          <a:lstStyle/>
          <a:p>
            <a:r>
              <a:rPr kumimoji="1" lang="ja-JP" altLang="en-US" sz="1600" b="1" dirty="0" smtClean="0"/>
              <a:t>＃</a:t>
            </a:r>
            <a:r>
              <a:rPr kumimoji="1" lang="en-US" altLang="ja-JP" sz="1600" b="1" dirty="0" smtClean="0"/>
              <a:t>ADL</a:t>
            </a:r>
            <a:r>
              <a:rPr kumimoji="1" lang="ja-JP" altLang="en-US" sz="1600" b="1" dirty="0" smtClean="0"/>
              <a:t>全介助</a:t>
            </a:r>
            <a:endParaRPr kumimoji="1" lang="en-US" altLang="ja-JP" sz="1600" b="1" dirty="0" smtClean="0"/>
          </a:p>
          <a:p>
            <a:r>
              <a:rPr kumimoji="1" lang="ja-JP" altLang="en-US" sz="1600" b="1" dirty="0" smtClean="0"/>
              <a:t>＃食事困難</a:t>
            </a:r>
            <a:endParaRPr kumimoji="1" lang="en-US" altLang="ja-JP" sz="1600" b="1" dirty="0" smtClean="0"/>
          </a:p>
        </p:txBody>
      </p:sp>
      <p:sp>
        <p:nvSpPr>
          <p:cNvPr id="39" name="テキスト ボックス 38"/>
          <p:cNvSpPr txBox="1"/>
          <p:nvPr/>
        </p:nvSpPr>
        <p:spPr>
          <a:xfrm>
            <a:off x="539552" y="1563638"/>
            <a:ext cx="1838965" cy="584775"/>
          </a:xfrm>
          <a:prstGeom prst="rect">
            <a:avLst/>
          </a:prstGeom>
          <a:noFill/>
        </p:spPr>
        <p:txBody>
          <a:bodyPr wrap="none" rtlCol="0">
            <a:spAutoFit/>
          </a:bodyPr>
          <a:lstStyle/>
          <a:p>
            <a:r>
              <a:rPr kumimoji="1" lang="ja-JP" altLang="en-US" sz="1600" b="1" dirty="0" smtClean="0"/>
              <a:t>＃全身的筋力低下</a:t>
            </a:r>
            <a:endParaRPr kumimoji="1" lang="en-US" altLang="ja-JP" sz="1600" b="1" dirty="0" smtClean="0"/>
          </a:p>
          <a:p>
            <a:r>
              <a:rPr kumimoji="1" lang="ja-JP" altLang="en-US" sz="1600" b="1" dirty="0" smtClean="0"/>
              <a:t>＃低栄養状態</a:t>
            </a:r>
            <a:endParaRPr kumimoji="1" lang="en-US" altLang="ja-JP" sz="1600" b="1" dirty="0" smtClean="0"/>
          </a:p>
        </p:txBody>
      </p:sp>
      <p:sp>
        <p:nvSpPr>
          <p:cNvPr id="40" name="テキスト ボックス 39"/>
          <p:cNvSpPr txBox="1"/>
          <p:nvPr/>
        </p:nvSpPr>
        <p:spPr>
          <a:xfrm>
            <a:off x="6876256" y="1563638"/>
            <a:ext cx="1515158" cy="584775"/>
          </a:xfrm>
          <a:prstGeom prst="rect">
            <a:avLst/>
          </a:prstGeom>
          <a:noFill/>
        </p:spPr>
        <p:txBody>
          <a:bodyPr wrap="none" rtlCol="0">
            <a:spAutoFit/>
          </a:bodyPr>
          <a:lstStyle/>
          <a:p>
            <a:r>
              <a:rPr kumimoji="1" lang="ja-JP" altLang="en-US" sz="1600" b="1" dirty="0" smtClean="0"/>
              <a:t>＃主婦としての</a:t>
            </a:r>
            <a:endParaRPr kumimoji="1" lang="en-US" altLang="ja-JP" sz="1600" b="1" dirty="0" smtClean="0"/>
          </a:p>
          <a:p>
            <a:r>
              <a:rPr lang="ja-JP" altLang="en-US" sz="1600" b="1" dirty="0" smtClean="0"/>
              <a:t> 役割の喪失</a:t>
            </a:r>
            <a:endParaRPr kumimoji="1" lang="en-US" altLang="ja-JP" sz="1600" b="1" dirty="0" smtClean="0"/>
          </a:p>
        </p:txBody>
      </p:sp>
      <p:sp>
        <p:nvSpPr>
          <p:cNvPr id="41" name="テキスト ボックス 40"/>
          <p:cNvSpPr txBox="1"/>
          <p:nvPr/>
        </p:nvSpPr>
        <p:spPr>
          <a:xfrm>
            <a:off x="6588224" y="2427734"/>
            <a:ext cx="1980029" cy="584775"/>
          </a:xfrm>
          <a:prstGeom prst="rect">
            <a:avLst/>
          </a:prstGeom>
          <a:noFill/>
        </p:spPr>
        <p:txBody>
          <a:bodyPr wrap="none" rtlCol="0">
            <a:spAutoFit/>
          </a:bodyPr>
          <a:lstStyle/>
          <a:p>
            <a:r>
              <a:rPr kumimoji="1" lang="ja-JP" altLang="en-US" sz="1600" b="1" dirty="0" smtClean="0"/>
              <a:t>◎主婦としての</a:t>
            </a:r>
            <a:endParaRPr kumimoji="1" lang="en-US" altLang="ja-JP" sz="1600" b="1" dirty="0" smtClean="0"/>
          </a:p>
          <a:p>
            <a:r>
              <a:rPr kumimoji="1" lang="ja-JP" altLang="en-US" sz="1600" b="1" dirty="0" smtClean="0"/>
              <a:t>役割再開の意思あり</a:t>
            </a:r>
            <a:endParaRPr kumimoji="1" lang="en-US" altLang="ja-JP" sz="1600" b="1" dirty="0" smtClean="0"/>
          </a:p>
        </p:txBody>
      </p:sp>
      <p:cxnSp>
        <p:nvCxnSpPr>
          <p:cNvPr id="42" name="直線コネクタ 41"/>
          <p:cNvCxnSpPr/>
          <p:nvPr/>
        </p:nvCxnSpPr>
        <p:spPr>
          <a:xfrm>
            <a:off x="1403648" y="444395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436096" y="444395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835696" y="3939902"/>
            <a:ext cx="1011815" cy="338554"/>
          </a:xfrm>
          <a:prstGeom prst="rect">
            <a:avLst/>
          </a:prstGeom>
          <a:noFill/>
        </p:spPr>
        <p:txBody>
          <a:bodyPr wrap="none" rtlCol="0">
            <a:spAutoFit/>
          </a:bodyPr>
          <a:lstStyle/>
          <a:p>
            <a:r>
              <a:rPr kumimoji="1" lang="ja-JP" altLang="en-US" sz="1600" b="1" dirty="0" smtClean="0"/>
              <a:t>＃過介助</a:t>
            </a:r>
            <a:endParaRPr kumimoji="1" lang="en-US" altLang="ja-JP" sz="1600" b="1" dirty="0" smtClean="0"/>
          </a:p>
        </p:txBody>
      </p:sp>
      <p:sp>
        <p:nvSpPr>
          <p:cNvPr id="45" name="テキスト ボックス 44"/>
          <p:cNvSpPr txBox="1"/>
          <p:nvPr/>
        </p:nvSpPr>
        <p:spPr>
          <a:xfrm>
            <a:off x="1403648" y="4443958"/>
            <a:ext cx="2124299" cy="584775"/>
          </a:xfrm>
          <a:prstGeom prst="rect">
            <a:avLst/>
          </a:prstGeom>
          <a:noFill/>
        </p:spPr>
        <p:txBody>
          <a:bodyPr wrap="none" rtlCol="0">
            <a:spAutoFit/>
          </a:bodyPr>
          <a:lstStyle/>
          <a:p>
            <a:r>
              <a:rPr lang="ja-JP" altLang="en-US" sz="1600" b="1" dirty="0" smtClean="0"/>
              <a:t>◎モジュラー型車椅子</a:t>
            </a:r>
            <a:endParaRPr kumimoji="1" lang="en-US" altLang="ja-JP" sz="1600" b="1" dirty="0" smtClean="0"/>
          </a:p>
          <a:p>
            <a:r>
              <a:rPr lang="ja-JP" altLang="en-US" sz="1600" b="1" dirty="0" smtClean="0"/>
              <a:t>◎介助者が十分</a:t>
            </a:r>
            <a:endParaRPr kumimoji="1" lang="en-US" altLang="ja-JP" sz="1600" b="1" dirty="0" smtClean="0"/>
          </a:p>
        </p:txBody>
      </p:sp>
      <p:sp>
        <p:nvSpPr>
          <p:cNvPr id="46" name="テキスト ボックス 45"/>
          <p:cNvSpPr txBox="1"/>
          <p:nvPr/>
        </p:nvSpPr>
        <p:spPr>
          <a:xfrm>
            <a:off x="5796136" y="3867894"/>
            <a:ext cx="1425390" cy="584775"/>
          </a:xfrm>
          <a:prstGeom prst="rect">
            <a:avLst/>
          </a:prstGeom>
          <a:noFill/>
        </p:spPr>
        <p:txBody>
          <a:bodyPr wrap="none" rtlCol="0">
            <a:spAutoFit/>
          </a:bodyPr>
          <a:lstStyle/>
          <a:p>
            <a:r>
              <a:rPr kumimoji="1" lang="ja-JP" altLang="en-US" sz="1600" b="1" dirty="0" smtClean="0"/>
              <a:t>＃飲酒の習慣</a:t>
            </a:r>
            <a:endParaRPr kumimoji="1" lang="en-US" altLang="ja-JP" sz="1600" b="1" dirty="0" smtClean="0"/>
          </a:p>
          <a:p>
            <a:r>
              <a:rPr kumimoji="1" lang="ja-JP" altLang="en-US" sz="1600" b="1" dirty="0" smtClean="0"/>
              <a:t>＃安静が一番</a:t>
            </a:r>
            <a:endParaRPr kumimoji="1" lang="en-US" altLang="ja-JP" sz="1600" b="1" dirty="0" smtClean="0"/>
          </a:p>
        </p:txBody>
      </p:sp>
      <p:sp>
        <p:nvSpPr>
          <p:cNvPr id="47" name="テキスト ボックス 46"/>
          <p:cNvSpPr txBox="1"/>
          <p:nvPr/>
        </p:nvSpPr>
        <p:spPr>
          <a:xfrm>
            <a:off x="5580112" y="4443958"/>
            <a:ext cx="1827744" cy="584775"/>
          </a:xfrm>
          <a:prstGeom prst="rect">
            <a:avLst/>
          </a:prstGeom>
          <a:noFill/>
        </p:spPr>
        <p:txBody>
          <a:bodyPr wrap="none" rtlCol="0">
            <a:spAutoFit/>
          </a:bodyPr>
          <a:lstStyle/>
          <a:p>
            <a:r>
              <a:rPr lang="ja-JP" altLang="en-US" sz="1600" b="1" dirty="0" smtClean="0"/>
              <a:t>◎退院願望が強い</a:t>
            </a:r>
            <a:endParaRPr kumimoji="1" lang="en-US" altLang="ja-JP" sz="1600" b="1" dirty="0" smtClean="0"/>
          </a:p>
          <a:p>
            <a:r>
              <a:rPr lang="ja-JP" altLang="en-US" sz="1600" b="1" dirty="0" smtClean="0"/>
              <a:t>◎習慣を改めたい</a:t>
            </a:r>
            <a:endParaRPr kumimoji="1" lang="en-US" altLang="ja-JP" sz="16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p:cNvGraphicFramePr>
            <a:graphicFrameLocks/>
          </p:cNvGraphicFramePr>
          <p:nvPr>
            <p:extLst>
              <p:ext uri="{D42A27DB-BD31-4B8C-83A1-F6EECF244321}">
                <p14:modId xmlns:p14="http://schemas.microsoft.com/office/powerpoint/2010/main" val="3061182779"/>
              </p:ext>
            </p:extLst>
          </p:nvPr>
        </p:nvGraphicFramePr>
        <p:xfrm>
          <a:off x="0" y="1563638"/>
          <a:ext cx="9144000"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3331" name="Line 19"/>
          <p:cNvSpPr>
            <a:spLocks noChangeShapeType="1"/>
          </p:cNvSpPr>
          <p:nvPr/>
        </p:nvSpPr>
        <p:spPr bwMode="auto">
          <a:xfrm>
            <a:off x="827584" y="4227934"/>
            <a:ext cx="576833"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32" name="Line 20"/>
          <p:cNvSpPr>
            <a:spLocks noChangeShapeType="1"/>
          </p:cNvSpPr>
          <p:nvPr/>
        </p:nvSpPr>
        <p:spPr bwMode="auto">
          <a:xfrm>
            <a:off x="1403648" y="4227934"/>
            <a:ext cx="144016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33" name="Line 21"/>
          <p:cNvSpPr>
            <a:spLocks noChangeShapeType="1"/>
          </p:cNvSpPr>
          <p:nvPr/>
        </p:nvSpPr>
        <p:spPr bwMode="auto">
          <a:xfrm>
            <a:off x="2843808" y="4227934"/>
            <a:ext cx="1728192"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34" name="Line 22"/>
          <p:cNvSpPr>
            <a:spLocks noChangeShapeType="1"/>
          </p:cNvSpPr>
          <p:nvPr/>
        </p:nvSpPr>
        <p:spPr bwMode="auto">
          <a:xfrm>
            <a:off x="4572000" y="4227934"/>
            <a:ext cx="4248472"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角丸四角形吹き出し 27"/>
          <p:cNvSpPr/>
          <p:nvPr/>
        </p:nvSpPr>
        <p:spPr>
          <a:xfrm>
            <a:off x="1619672" y="4443958"/>
            <a:ext cx="1152128" cy="540060"/>
          </a:xfrm>
          <a:prstGeom prst="wedgeRoundRectCallout">
            <a:avLst>
              <a:gd name="adj1" fmla="val -47399"/>
              <a:gd name="adj2" fmla="val -84769"/>
              <a:gd name="adj3" fmla="val 16667"/>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吹き出し 29"/>
          <p:cNvSpPr/>
          <p:nvPr/>
        </p:nvSpPr>
        <p:spPr>
          <a:xfrm>
            <a:off x="3275856" y="4443958"/>
            <a:ext cx="1152128" cy="540060"/>
          </a:xfrm>
          <a:prstGeom prst="wedgeRoundRectCallout">
            <a:avLst>
              <a:gd name="adj1" fmla="val -48911"/>
              <a:gd name="adj2" fmla="val -90060"/>
              <a:gd name="adj3" fmla="val 16667"/>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5292080" y="4443958"/>
            <a:ext cx="1152128" cy="546348"/>
          </a:xfrm>
          <a:prstGeom prst="wedgeRoundRectCallout">
            <a:avLst>
              <a:gd name="adj1" fmla="val -6061"/>
              <a:gd name="adj2" fmla="val -77634"/>
              <a:gd name="adj3" fmla="val 16667"/>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619672" y="4443958"/>
            <a:ext cx="1056700" cy="523220"/>
          </a:xfrm>
          <a:prstGeom prst="rect">
            <a:avLst/>
          </a:prstGeom>
          <a:noFill/>
        </p:spPr>
        <p:txBody>
          <a:bodyPr wrap="none" rtlCol="0">
            <a:spAutoFit/>
          </a:bodyPr>
          <a:lstStyle/>
          <a:p>
            <a:r>
              <a:rPr kumimoji="1" lang="ja-JP" altLang="en-US" sz="1400" b="1" dirty="0" smtClean="0">
                <a:solidFill>
                  <a:schemeClr val="tx2">
                    <a:lumMod val="75000"/>
                  </a:schemeClr>
                </a:solidFill>
              </a:rPr>
              <a:t>機能改善を</a:t>
            </a:r>
            <a:endParaRPr kumimoji="1" lang="en-US" altLang="ja-JP" sz="1400" b="1" dirty="0" smtClean="0">
              <a:solidFill>
                <a:schemeClr val="tx2">
                  <a:lumMod val="75000"/>
                </a:schemeClr>
              </a:solidFill>
            </a:endParaRPr>
          </a:p>
          <a:p>
            <a:r>
              <a:rPr lang="ja-JP" altLang="en-US" sz="1400" b="1" dirty="0" smtClean="0">
                <a:solidFill>
                  <a:schemeClr val="tx2">
                    <a:lumMod val="75000"/>
                  </a:schemeClr>
                </a:solidFill>
              </a:rPr>
              <a:t>図った時期</a:t>
            </a:r>
            <a:endParaRPr kumimoji="1" lang="ja-JP" altLang="en-US" sz="1400" b="1" dirty="0">
              <a:solidFill>
                <a:schemeClr val="tx2">
                  <a:lumMod val="75000"/>
                </a:schemeClr>
              </a:solidFill>
            </a:endParaRPr>
          </a:p>
        </p:txBody>
      </p:sp>
      <p:sp>
        <p:nvSpPr>
          <p:cNvPr id="33" name="テキスト ボックス 32"/>
          <p:cNvSpPr txBox="1"/>
          <p:nvPr/>
        </p:nvSpPr>
        <p:spPr>
          <a:xfrm>
            <a:off x="3347864" y="4443958"/>
            <a:ext cx="1035861" cy="523220"/>
          </a:xfrm>
          <a:prstGeom prst="rect">
            <a:avLst/>
          </a:prstGeom>
          <a:noFill/>
        </p:spPr>
        <p:txBody>
          <a:bodyPr wrap="none" rtlCol="0">
            <a:spAutoFit/>
          </a:bodyPr>
          <a:lstStyle/>
          <a:p>
            <a:r>
              <a:rPr kumimoji="1" lang="en-US" altLang="ja-JP" sz="1400" b="1" dirty="0" smtClean="0">
                <a:solidFill>
                  <a:schemeClr val="tx2">
                    <a:lumMod val="75000"/>
                  </a:schemeClr>
                </a:solidFill>
              </a:rPr>
              <a:t>ADL</a:t>
            </a:r>
            <a:r>
              <a:rPr kumimoji="1" lang="ja-JP" altLang="en-US" sz="1400" b="1" dirty="0" smtClean="0">
                <a:solidFill>
                  <a:schemeClr val="tx2">
                    <a:lumMod val="75000"/>
                  </a:schemeClr>
                </a:solidFill>
              </a:rPr>
              <a:t>獲得を</a:t>
            </a:r>
            <a:endParaRPr kumimoji="1" lang="en-US" altLang="ja-JP" sz="1400" b="1" dirty="0" smtClean="0">
              <a:solidFill>
                <a:schemeClr val="tx2">
                  <a:lumMod val="75000"/>
                </a:schemeClr>
              </a:solidFill>
            </a:endParaRPr>
          </a:p>
          <a:p>
            <a:r>
              <a:rPr lang="ja-JP" altLang="en-US" sz="1400" b="1" dirty="0" smtClean="0">
                <a:solidFill>
                  <a:schemeClr val="tx2">
                    <a:lumMod val="75000"/>
                  </a:schemeClr>
                </a:solidFill>
              </a:rPr>
              <a:t>図った時期</a:t>
            </a:r>
            <a:endParaRPr kumimoji="1" lang="ja-JP" altLang="en-US" sz="1400" b="1" dirty="0">
              <a:solidFill>
                <a:schemeClr val="tx2">
                  <a:lumMod val="75000"/>
                </a:schemeClr>
              </a:solidFill>
            </a:endParaRPr>
          </a:p>
        </p:txBody>
      </p:sp>
      <p:sp>
        <p:nvSpPr>
          <p:cNvPr id="34" name="テキスト ボックス 33"/>
          <p:cNvSpPr txBox="1"/>
          <p:nvPr/>
        </p:nvSpPr>
        <p:spPr>
          <a:xfrm>
            <a:off x="5364088" y="4443958"/>
            <a:ext cx="1056700" cy="523220"/>
          </a:xfrm>
          <a:prstGeom prst="rect">
            <a:avLst/>
          </a:prstGeom>
          <a:noFill/>
        </p:spPr>
        <p:txBody>
          <a:bodyPr wrap="none" rtlCol="0">
            <a:spAutoFit/>
          </a:bodyPr>
          <a:lstStyle/>
          <a:p>
            <a:r>
              <a:rPr kumimoji="1" lang="ja-JP" altLang="en-US" sz="1400" b="1" dirty="0" smtClean="0">
                <a:solidFill>
                  <a:schemeClr val="tx2">
                    <a:lumMod val="75000"/>
                  </a:schemeClr>
                </a:solidFill>
              </a:rPr>
              <a:t>生活獲得を</a:t>
            </a:r>
            <a:endParaRPr kumimoji="1" lang="en-US" altLang="ja-JP" sz="1400" b="1" dirty="0" smtClean="0">
              <a:solidFill>
                <a:schemeClr val="tx2">
                  <a:lumMod val="75000"/>
                </a:schemeClr>
              </a:solidFill>
            </a:endParaRPr>
          </a:p>
          <a:p>
            <a:r>
              <a:rPr lang="ja-JP" altLang="en-US" sz="1400" b="1" dirty="0" smtClean="0">
                <a:solidFill>
                  <a:schemeClr val="tx2">
                    <a:lumMod val="75000"/>
                  </a:schemeClr>
                </a:solidFill>
              </a:rPr>
              <a:t>図った時</a:t>
            </a:r>
            <a:r>
              <a:rPr kumimoji="1" lang="ja-JP" altLang="en-US" sz="1400" b="1" dirty="0" smtClean="0">
                <a:solidFill>
                  <a:schemeClr val="tx2">
                    <a:lumMod val="75000"/>
                  </a:schemeClr>
                </a:solidFill>
              </a:rPr>
              <a:t>期</a:t>
            </a:r>
            <a:endParaRPr kumimoji="1" lang="ja-JP" altLang="en-US" sz="1400" b="1" dirty="0">
              <a:solidFill>
                <a:schemeClr val="tx2">
                  <a:lumMod val="75000"/>
                </a:schemeClr>
              </a:solidFill>
            </a:endParaRPr>
          </a:p>
        </p:txBody>
      </p:sp>
      <p:sp>
        <p:nvSpPr>
          <p:cNvPr id="38" name="正方形/長方形 37"/>
          <p:cNvSpPr/>
          <p:nvPr/>
        </p:nvSpPr>
        <p:spPr>
          <a:xfrm>
            <a:off x="467544" y="1779662"/>
            <a:ext cx="720080" cy="18722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51520" y="1203598"/>
            <a:ext cx="1112805" cy="461665"/>
          </a:xfrm>
          <a:prstGeom prst="rect">
            <a:avLst/>
          </a:prstGeom>
          <a:solidFill>
            <a:srgbClr val="FFFF00"/>
          </a:solidFill>
          <a:ln>
            <a:solidFill>
              <a:schemeClr val="bg1"/>
            </a:solidFill>
          </a:ln>
        </p:spPr>
        <p:txBody>
          <a:bodyPr wrap="none" rtlCol="0">
            <a:spAutoFit/>
          </a:bodyPr>
          <a:lstStyle/>
          <a:p>
            <a:r>
              <a:rPr lang="ja-JP" altLang="en-US" sz="2400" b="1" dirty="0" smtClean="0">
                <a:solidFill>
                  <a:schemeClr val="tx2">
                    <a:lumMod val="75000"/>
                  </a:schemeClr>
                </a:solidFill>
              </a:rPr>
              <a:t>異化期</a:t>
            </a:r>
            <a:endParaRPr kumimoji="1" lang="ja-JP" altLang="en-US" sz="2400" b="1" dirty="0">
              <a:solidFill>
                <a:schemeClr val="tx2">
                  <a:lumMod val="75000"/>
                </a:schemeClr>
              </a:solidFill>
            </a:endParaRPr>
          </a:p>
        </p:txBody>
      </p:sp>
      <p:sp>
        <p:nvSpPr>
          <p:cNvPr id="40" name="正方形/長方形 39"/>
          <p:cNvSpPr/>
          <p:nvPr/>
        </p:nvSpPr>
        <p:spPr>
          <a:xfrm>
            <a:off x="1259632" y="1779662"/>
            <a:ext cx="7704856" cy="190821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979712" y="1203598"/>
            <a:ext cx="1152128" cy="461665"/>
          </a:xfrm>
          <a:prstGeom prst="rect">
            <a:avLst/>
          </a:prstGeom>
          <a:solidFill>
            <a:srgbClr val="FFFF00"/>
          </a:solidFill>
          <a:ln>
            <a:solidFill>
              <a:schemeClr val="bg1"/>
            </a:solidFill>
          </a:ln>
        </p:spPr>
        <p:txBody>
          <a:bodyPr wrap="square" rtlCol="0">
            <a:spAutoFit/>
          </a:bodyPr>
          <a:lstStyle/>
          <a:p>
            <a:r>
              <a:rPr kumimoji="1" lang="ja-JP" altLang="en-US" sz="2400" b="1" dirty="0" smtClean="0">
                <a:solidFill>
                  <a:schemeClr val="tx2">
                    <a:lumMod val="75000"/>
                  </a:schemeClr>
                </a:solidFill>
              </a:rPr>
              <a:t>同化期</a:t>
            </a:r>
            <a:endParaRPr kumimoji="1" lang="ja-JP" altLang="en-US" sz="2400" b="1" dirty="0">
              <a:solidFill>
                <a:schemeClr val="tx2">
                  <a:lumMod val="75000"/>
                </a:schemeClr>
              </a:solidFill>
            </a:endParaRPr>
          </a:p>
        </p:txBody>
      </p:sp>
      <p:sp>
        <p:nvSpPr>
          <p:cNvPr id="42" name="四角形吹き出し 41"/>
          <p:cNvSpPr/>
          <p:nvPr/>
        </p:nvSpPr>
        <p:spPr>
          <a:xfrm>
            <a:off x="2339752" y="2283718"/>
            <a:ext cx="792088" cy="484849"/>
          </a:xfrm>
          <a:prstGeom prst="wedgeRectCallout">
            <a:avLst>
              <a:gd name="adj1" fmla="val 13281"/>
              <a:gd name="adj2" fmla="val 126885"/>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2387377" y="2264668"/>
            <a:ext cx="726481" cy="523220"/>
          </a:xfrm>
          <a:prstGeom prst="rect">
            <a:avLst/>
          </a:prstGeom>
          <a:noFill/>
        </p:spPr>
        <p:txBody>
          <a:bodyPr wrap="none" rtlCol="0">
            <a:spAutoFit/>
          </a:bodyPr>
          <a:lstStyle/>
          <a:p>
            <a:pPr algn="ctr"/>
            <a:r>
              <a:rPr kumimoji="1" lang="en-US" altLang="ja-JP" sz="1400" b="1" dirty="0" smtClean="0">
                <a:solidFill>
                  <a:schemeClr val="bg1"/>
                </a:solidFill>
              </a:rPr>
              <a:t>31</a:t>
            </a:r>
            <a:r>
              <a:rPr kumimoji="1" lang="ja-JP" altLang="en-US" sz="1400" b="1" dirty="0" smtClean="0">
                <a:solidFill>
                  <a:schemeClr val="bg1"/>
                </a:solidFill>
              </a:rPr>
              <a:t>病日</a:t>
            </a:r>
            <a:endParaRPr lang="en-US" altLang="ja-JP" sz="1400" b="1" dirty="0">
              <a:solidFill>
                <a:schemeClr val="bg1"/>
              </a:solidFill>
            </a:endParaRPr>
          </a:p>
          <a:p>
            <a:pPr algn="ctr"/>
            <a:r>
              <a:rPr kumimoji="1" lang="en-US" altLang="ja-JP" sz="1400" b="1" dirty="0" smtClean="0">
                <a:solidFill>
                  <a:schemeClr val="bg1"/>
                </a:solidFill>
              </a:rPr>
              <a:t>op</a:t>
            </a:r>
            <a:endParaRPr kumimoji="1" lang="ja-JP" altLang="en-US" sz="1400" b="1" dirty="0">
              <a:solidFill>
                <a:schemeClr val="bg1"/>
              </a:solidFill>
            </a:endParaRPr>
          </a:p>
        </p:txBody>
      </p:sp>
      <p:sp>
        <p:nvSpPr>
          <p:cNvPr id="44" name="四角形吹き出し 43"/>
          <p:cNvSpPr/>
          <p:nvPr/>
        </p:nvSpPr>
        <p:spPr>
          <a:xfrm>
            <a:off x="4139952" y="2283718"/>
            <a:ext cx="1152128" cy="486054"/>
          </a:xfrm>
          <a:prstGeom prst="wedgeRectCallout">
            <a:avLst>
              <a:gd name="adj1" fmla="val -14219"/>
              <a:gd name="adj2" fmla="val 130388"/>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4171632" y="2264668"/>
            <a:ext cx="1082348" cy="523220"/>
          </a:xfrm>
          <a:prstGeom prst="rect">
            <a:avLst/>
          </a:prstGeom>
          <a:noFill/>
        </p:spPr>
        <p:txBody>
          <a:bodyPr wrap="none" rtlCol="0">
            <a:spAutoFit/>
          </a:bodyPr>
          <a:lstStyle/>
          <a:p>
            <a:pPr algn="ctr"/>
            <a:r>
              <a:rPr kumimoji="1" lang="en-US" altLang="ja-JP" sz="1400" b="1" dirty="0" smtClean="0">
                <a:solidFill>
                  <a:schemeClr val="bg1"/>
                </a:solidFill>
              </a:rPr>
              <a:t>52</a:t>
            </a:r>
            <a:r>
              <a:rPr kumimoji="1" lang="ja-JP" altLang="en-US" sz="1400" b="1" dirty="0" smtClean="0">
                <a:solidFill>
                  <a:schemeClr val="bg1"/>
                </a:solidFill>
              </a:rPr>
              <a:t>病日</a:t>
            </a:r>
            <a:endParaRPr kumimoji="1" lang="en-US" altLang="ja-JP" sz="1400" b="1" dirty="0" smtClean="0">
              <a:solidFill>
                <a:schemeClr val="bg1"/>
              </a:solidFill>
            </a:endParaRPr>
          </a:p>
          <a:p>
            <a:pPr algn="ctr"/>
            <a:r>
              <a:rPr lang="ja-JP" altLang="en-US" sz="1400" b="1" dirty="0" smtClean="0">
                <a:solidFill>
                  <a:schemeClr val="bg1"/>
                </a:solidFill>
              </a:rPr>
              <a:t>回復期転棟</a:t>
            </a:r>
            <a:endParaRPr kumimoji="1" lang="ja-JP" altLang="en-US" sz="1400" b="1" dirty="0">
              <a:solidFill>
                <a:schemeClr val="bg1"/>
              </a:solidFill>
            </a:endParaRPr>
          </a:p>
        </p:txBody>
      </p:sp>
      <p:sp>
        <p:nvSpPr>
          <p:cNvPr id="46" name="角丸四角形吹き出し 45"/>
          <p:cNvSpPr/>
          <p:nvPr/>
        </p:nvSpPr>
        <p:spPr>
          <a:xfrm>
            <a:off x="467544" y="4443958"/>
            <a:ext cx="1080120" cy="540060"/>
          </a:xfrm>
          <a:prstGeom prst="wedgeRoundRectCallout">
            <a:avLst>
              <a:gd name="adj1" fmla="val 10692"/>
              <a:gd name="adj2" fmla="val -83886"/>
              <a:gd name="adj3" fmla="val 16667"/>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67544" y="4443958"/>
            <a:ext cx="1056700" cy="523220"/>
          </a:xfrm>
          <a:prstGeom prst="rect">
            <a:avLst/>
          </a:prstGeom>
          <a:noFill/>
        </p:spPr>
        <p:txBody>
          <a:bodyPr wrap="none" rtlCol="0">
            <a:spAutoFit/>
          </a:bodyPr>
          <a:lstStyle/>
          <a:p>
            <a:r>
              <a:rPr kumimoji="1" lang="ja-JP" altLang="en-US" sz="1400" b="1" dirty="0" smtClean="0">
                <a:solidFill>
                  <a:schemeClr val="tx2">
                    <a:lumMod val="75000"/>
                  </a:schemeClr>
                </a:solidFill>
              </a:rPr>
              <a:t>機能維持を</a:t>
            </a:r>
            <a:endParaRPr kumimoji="1" lang="en-US" altLang="ja-JP" sz="1400" b="1" dirty="0" smtClean="0">
              <a:solidFill>
                <a:schemeClr val="tx2">
                  <a:lumMod val="75000"/>
                </a:schemeClr>
              </a:solidFill>
            </a:endParaRPr>
          </a:p>
          <a:p>
            <a:r>
              <a:rPr kumimoji="1" lang="ja-JP" altLang="en-US" sz="1400" b="1" dirty="0" smtClean="0">
                <a:solidFill>
                  <a:schemeClr val="tx2">
                    <a:lumMod val="75000"/>
                  </a:schemeClr>
                </a:solidFill>
              </a:rPr>
              <a:t>図った時期</a:t>
            </a:r>
            <a:endParaRPr kumimoji="1" lang="ja-JP" altLang="en-US" sz="1400" b="1" dirty="0">
              <a:solidFill>
                <a:schemeClr val="tx2">
                  <a:lumMod val="75000"/>
                </a:schemeClr>
              </a:solidFill>
            </a:endParaRPr>
          </a:p>
        </p:txBody>
      </p:sp>
      <p:sp>
        <p:nvSpPr>
          <p:cNvPr id="27" name="テキスト ボックス 26"/>
          <p:cNvSpPr txBox="1"/>
          <p:nvPr/>
        </p:nvSpPr>
        <p:spPr>
          <a:xfrm>
            <a:off x="179512" y="141480"/>
            <a:ext cx="2242922" cy="707886"/>
          </a:xfrm>
          <a:prstGeom prst="rect">
            <a:avLst/>
          </a:prstGeom>
          <a:solidFill>
            <a:schemeClr val="accent6">
              <a:lumMod val="75000"/>
            </a:schemeClr>
          </a:solidFill>
          <a:ln>
            <a:solidFill>
              <a:schemeClr val="tx1"/>
            </a:solidFill>
          </a:ln>
        </p:spPr>
        <p:txBody>
          <a:bodyPr wrap="none" rtlCol="0">
            <a:spAutoFit/>
          </a:bodyPr>
          <a:lstStyle/>
          <a:p>
            <a:r>
              <a:rPr kumimoji="1" lang="ja-JP" altLang="en-US" sz="4000" b="1" dirty="0" smtClean="0"/>
              <a:t>疾患経過</a:t>
            </a:r>
            <a:endParaRPr kumimoji="1" lang="ja-JP"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31"/>
                                        </p:tgtEl>
                                        <p:attrNameLst>
                                          <p:attrName>style.visibility</p:attrName>
                                        </p:attrNameLst>
                                      </p:cBhvr>
                                      <p:to>
                                        <p:strVal val="visible"/>
                                      </p:to>
                                    </p:set>
                                    <p:anim calcmode="lin" valueType="num">
                                      <p:cBhvr additive="base">
                                        <p:cTn id="27" dur="500" fill="hold"/>
                                        <p:tgtEl>
                                          <p:spTgt spid="13331"/>
                                        </p:tgtEl>
                                        <p:attrNameLst>
                                          <p:attrName>ppt_x</p:attrName>
                                        </p:attrNameLst>
                                      </p:cBhvr>
                                      <p:tavLst>
                                        <p:tav tm="0">
                                          <p:val>
                                            <p:strVal val="#ppt_x"/>
                                          </p:val>
                                        </p:tav>
                                        <p:tav tm="100000">
                                          <p:val>
                                            <p:strVal val="#ppt_x"/>
                                          </p:val>
                                        </p:tav>
                                      </p:tavLst>
                                    </p:anim>
                                    <p:anim calcmode="lin" valueType="num">
                                      <p:cBhvr additive="base">
                                        <p:cTn id="28" dur="500" fill="hold"/>
                                        <p:tgtEl>
                                          <p:spTgt spid="133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32"/>
                                        </p:tgtEl>
                                        <p:attrNameLst>
                                          <p:attrName>style.visibility</p:attrName>
                                        </p:attrNameLst>
                                      </p:cBhvr>
                                      <p:to>
                                        <p:strVal val="visible"/>
                                      </p:to>
                                    </p:set>
                                    <p:anim calcmode="lin" valueType="num">
                                      <p:cBhvr additive="base">
                                        <p:cTn id="43" dur="500" fill="hold"/>
                                        <p:tgtEl>
                                          <p:spTgt spid="13332"/>
                                        </p:tgtEl>
                                        <p:attrNameLst>
                                          <p:attrName>ppt_x</p:attrName>
                                        </p:attrNameLst>
                                      </p:cBhvr>
                                      <p:tavLst>
                                        <p:tav tm="0">
                                          <p:val>
                                            <p:strVal val="#ppt_x"/>
                                          </p:val>
                                        </p:tav>
                                        <p:tav tm="100000">
                                          <p:val>
                                            <p:strVal val="#ppt_x"/>
                                          </p:val>
                                        </p:tav>
                                      </p:tavLst>
                                    </p:anim>
                                    <p:anim calcmode="lin" valueType="num">
                                      <p:cBhvr additive="base">
                                        <p:cTn id="44" dur="500" fill="hold"/>
                                        <p:tgtEl>
                                          <p:spTgt spid="133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333"/>
                                        </p:tgtEl>
                                        <p:attrNameLst>
                                          <p:attrName>style.visibility</p:attrName>
                                        </p:attrNameLst>
                                      </p:cBhvr>
                                      <p:to>
                                        <p:strVal val="visible"/>
                                      </p:to>
                                    </p:set>
                                    <p:anim calcmode="lin" valueType="num">
                                      <p:cBhvr additive="base">
                                        <p:cTn id="69" dur="500" fill="hold"/>
                                        <p:tgtEl>
                                          <p:spTgt spid="13333"/>
                                        </p:tgtEl>
                                        <p:attrNameLst>
                                          <p:attrName>ppt_x</p:attrName>
                                        </p:attrNameLst>
                                      </p:cBhvr>
                                      <p:tavLst>
                                        <p:tav tm="0">
                                          <p:val>
                                            <p:strVal val="#ppt_x"/>
                                          </p:val>
                                        </p:tav>
                                        <p:tav tm="100000">
                                          <p:val>
                                            <p:strVal val="#ppt_x"/>
                                          </p:val>
                                        </p:tav>
                                      </p:tavLst>
                                    </p:anim>
                                    <p:anim calcmode="lin" valueType="num">
                                      <p:cBhvr additive="base">
                                        <p:cTn id="70" dur="500" fill="hold"/>
                                        <p:tgtEl>
                                          <p:spTgt spid="1333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fill="hold"/>
                                        <p:tgtEl>
                                          <p:spTgt spid="45"/>
                                        </p:tgtEl>
                                        <p:attrNameLst>
                                          <p:attrName>ppt_x</p:attrName>
                                        </p:attrNameLst>
                                      </p:cBhvr>
                                      <p:tavLst>
                                        <p:tav tm="0">
                                          <p:val>
                                            <p:strVal val="#ppt_x"/>
                                          </p:val>
                                        </p:tav>
                                        <p:tav tm="100000">
                                          <p:val>
                                            <p:strVal val="#ppt_x"/>
                                          </p:val>
                                        </p:tav>
                                      </p:tavLst>
                                    </p:anim>
                                    <p:anim calcmode="lin" valueType="num">
                                      <p:cBhvr additive="base">
                                        <p:cTn id="9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3334"/>
                                        </p:tgtEl>
                                        <p:attrNameLst>
                                          <p:attrName>style.visibility</p:attrName>
                                        </p:attrNameLst>
                                      </p:cBhvr>
                                      <p:to>
                                        <p:strVal val="visible"/>
                                      </p:to>
                                    </p:set>
                                    <p:anim calcmode="lin" valueType="num">
                                      <p:cBhvr additive="base">
                                        <p:cTn id="95" dur="500" fill="hold"/>
                                        <p:tgtEl>
                                          <p:spTgt spid="13334"/>
                                        </p:tgtEl>
                                        <p:attrNameLst>
                                          <p:attrName>ppt_x</p:attrName>
                                        </p:attrNameLst>
                                      </p:cBhvr>
                                      <p:tavLst>
                                        <p:tav tm="0">
                                          <p:val>
                                            <p:strVal val="#ppt_x"/>
                                          </p:val>
                                        </p:tav>
                                        <p:tav tm="100000">
                                          <p:val>
                                            <p:strVal val="#ppt_x"/>
                                          </p:val>
                                        </p:tav>
                                      </p:tavLst>
                                    </p:anim>
                                    <p:anim calcmode="lin" valueType="num">
                                      <p:cBhvr additive="base">
                                        <p:cTn id="96" dur="500" fill="hold"/>
                                        <p:tgtEl>
                                          <p:spTgt spid="13334"/>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ppt_x"/>
                                          </p:val>
                                        </p:tav>
                                        <p:tav tm="100000">
                                          <p:val>
                                            <p:strVal val="#ppt_x"/>
                                          </p:val>
                                        </p:tav>
                                      </p:tavLst>
                                    </p:anim>
                                    <p:anim calcmode="lin" valueType="num">
                                      <p:cBhvr additive="base">
                                        <p:cTn id="10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animBg="1"/>
      <p:bldP spid="13332" grpId="0" animBg="1"/>
      <p:bldP spid="13333" grpId="0" animBg="1"/>
      <p:bldP spid="13334" grpId="0" animBg="1"/>
      <p:bldP spid="28" grpId="0" animBg="1"/>
      <p:bldP spid="30" grpId="0" animBg="1"/>
      <p:bldP spid="31" grpId="0" animBg="1"/>
      <p:bldP spid="32" grpId="0"/>
      <p:bldP spid="33" grpId="0"/>
      <p:bldP spid="34" grpId="0"/>
      <p:bldP spid="38" grpId="0" animBg="1"/>
      <p:bldP spid="39" grpId="0" animBg="1"/>
      <p:bldP spid="40" grpId="0" animBg="1"/>
      <p:bldP spid="41" grpId="0" animBg="1"/>
      <p:bldP spid="42" grpId="0" animBg="1"/>
      <p:bldP spid="43" grpId="0"/>
      <p:bldP spid="44" grpId="0" animBg="1"/>
      <p:bldP spid="45" grpId="0"/>
      <p:bldP spid="46" grpId="0" animBg="1"/>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テキスト ボックス 6"/>
          <p:cNvSpPr txBox="1">
            <a:spLocks noChangeArrowheads="1"/>
          </p:cNvSpPr>
          <p:nvPr/>
        </p:nvSpPr>
        <p:spPr bwMode="auto">
          <a:xfrm>
            <a:off x="1547664" y="1059582"/>
            <a:ext cx="60676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t>リハ目標</a:t>
            </a:r>
            <a:endParaRPr lang="en-US" altLang="ja-JP" sz="2800" b="1" dirty="0"/>
          </a:p>
          <a:p>
            <a:pPr eaLnBrk="1" hangingPunct="1">
              <a:spcBef>
                <a:spcPct val="0"/>
              </a:spcBef>
              <a:buFontTx/>
              <a:buNone/>
            </a:pPr>
            <a:r>
              <a:rPr lang="ja-JP" altLang="en-US" sz="2800" b="1" dirty="0" smtClean="0"/>
              <a:t>○身体</a:t>
            </a:r>
            <a:r>
              <a:rPr lang="ja-JP" altLang="en-US" sz="2800" b="1" dirty="0"/>
              <a:t>機能の維持を図り離床に備える</a:t>
            </a:r>
            <a:endParaRPr lang="en-US" altLang="ja-JP" sz="2800" b="1" dirty="0"/>
          </a:p>
        </p:txBody>
      </p:sp>
      <p:sp>
        <p:nvSpPr>
          <p:cNvPr id="5" name="下矢印 4"/>
          <p:cNvSpPr/>
          <p:nvPr/>
        </p:nvSpPr>
        <p:spPr>
          <a:xfrm>
            <a:off x="3491880" y="2067694"/>
            <a:ext cx="2160587" cy="48696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テキスト ボックス 7"/>
          <p:cNvSpPr txBox="1">
            <a:spLocks noChangeArrowheads="1"/>
          </p:cNvSpPr>
          <p:nvPr/>
        </p:nvSpPr>
        <p:spPr bwMode="auto">
          <a:xfrm>
            <a:off x="1043608" y="3075806"/>
            <a:ext cx="6502101" cy="181588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a:t>○関節可動域訓練</a:t>
            </a:r>
            <a:endParaRPr lang="en-US" altLang="ja-JP" sz="2800" b="1" dirty="0"/>
          </a:p>
          <a:p>
            <a:pPr eaLnBrk="1" hangingPunct="1">
              <a:spcBef>
                <a:spcPct val="0"/>
              </a:spcBef>
              <a:buFontTx/>
              <a:buNone/>
            </a:pPr>
            <a:r>
              <a:rPr lang="ja-JP" altLang="en-US" sz="2800" b="1" dirty="0"/>
              <a:t>○筋力維持訓練（抵抗を加えない範囲で）</a:t>
            </a:r>
            <a:endParaRPr lang="en-US" altLang="ja-JP" sz="2800" b="1" dirty="0"/>
          </a:p>
          <a:p>
            <a:pPr eaLnBrk="1" hangingPunct="1">
              <a:spcBef>
                <a:spcPct val="0"/>
              </a:spcBef>
              <a:buFontTx/>
              <a:buNone/>
            </a:pPr>
            <a:r>
              <a:rPr lang="ja-JP" altLang="en-US" sz="2800" b="1" dirty="0"/>
              <a:t>○座位訓練（ベッドアップ</a:t>
            </a:r>
            <a:r>
              <a:rPr lang="ja-JP" altLang="en-US" sz="2800" b="1" dirty="0" smtClean="0"/>
              <a:t>）</a:t>
            </a:r>
            <a:endParaRPr lang="en-US" altLang="ja-JP" sz="2800" b="1" dirty="0" smtClean="0"/>
          </a:p>
          <a:p>
            <a:pPr eaLnBrk="1" hangingPunct="1">
              <a:spcBef>
                <a:spcPct val="0"/>
              </a:spcBef>
              <a:buFontTx/>
              <a:buNone/>
            </a:pPr>
            <a:r>
              <a:rPr lang="ja-JP" altLang="en-US" sz="2800" b="1" dirty="0" smtClean="0"/>
              <a:t>○摂食嚥下訓練</a:t>
            </a:r>
            <a:endParaRPr lang="ja-JP" altLang="en-US" sz="2800" b="1" dirty="0"/>
          </a:p>
        </p:txBody>
      </p:sp>
      <p:sp>
        <p:nvSpPr>
          <p:cNvPr id="6" name="テキスト ボックス 5"/>
          <p:cNvSpPr txBox="1"/>
          <p:nvPr/>
        </p:nvSpPr>
        <p:spPr>
          <a:xfrm>
            <a:off x="971600" y="2552586"/>
            <a:ext cx="1535998" cy="523220"/>
          </a:xfrm>
          <a:prstGeom prst="rect">
            <a:avLst/>
          </a:prstGeom>
          <a:noFill/>
        </p:spPr>
        <p:txBody>
          <a:bodyPr wrap="none" rtlCol="0">
            <a:spAutoFit/>
          </a:bodyPr>
          <a:lstStyle/>
          <a:p>
            <a:r>
              <a:rPr kumimoji="1" lang="ja-JP" altLang="en-US" sz="2800" b="1" dirty="0" smtClean="0"/>
              <a:t>リハ内容</a:t>
            </a:r>
            <a:endParaRPr kumimoji="1" lang="ja-JP" altLang="en-US" sz="2800" b="1" dirty="0"/>
          </a:p>
        </p:txBody>
      </p:sp>
      <p:sp>
        <p:nvSpPr>
          <p:cNvPr id="7" name="テキスト ボックス 5"/>
          <p:cNvSpPr txBox="1">
            <a:spLocks noChangeArrowheads="1"/>
          </p:cNvSpPr>
          <p:nvPr/>
        </p:nvSpPr>
        <p:spPr bwMode="auto">
          <a:xfrm>
            <a:off x="3491880" y="195486"/>
            <a:ext cx="2898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t>（</a:t>
            </a:r>
            <a:r>
              <a:rPr lang="en-US" altLang="ja-JP" sz="2800" b="1" dirty="0"/>
              <a:t>4</a:t>
            </a:r>
            <a:r>
              <a:rPr lang="ja-JP" altLang="en-US" sz="2800" b="1" dirty="0" smtClean="0"/>
              <a:t>病</a:t>
            </a:r>
            <a:r>
              <a:rPr lang="ja-JP" altLang="en-US" sz="2800" b="1" dirty="0"/>
              <a:t>日～</a:t>
            </a:r>
            <a:r>
              <a:rPr lang="en-US" altLang="ja-JP" sz="2800" b="1" dirty="0"/>
              <a:t>10</a:t>
            </a:r>
            <a:r>
              <a:rPr lang="ja-JP" altLang="en-US" sz="2800" b="1" dirty="0"/>
              <a:t>病日）</a:t>
            </a:r>
          </a:p>
        </p:txBody>
      </p:sp>
      <p:sp>
        <p:nvSpPr>
          <p:cNvPr id="9" name="テキスト ボックス 8"/>
          <p:cNvSpPr txBox="1"/>
          <p:nvPr/>
        </p:nvSpPr>
        <p:spPr>
          <a:xfrm>
            <a:off x="179512" y="141480"/>
            <a:ext cx="2757486" cy="707886"/>
          </a:xfrm>
          <a:prstGeom prst="rect">
            <a:avLst/>
          </a:prstGeom>
          <a:solidFill>
            <a:schemeClr val="accent6">
              <a:lumMod val="75000"/>
            </a:schemeClr>
          </a:solidFill>
          <a:ln>
            <a:solidFill>
              <a:schemeClr val="tx1"/>
            </a:solidFill>
          </a:ln>
        </p:spPr>
        <p:txBody>
          <a:bodyPr wrap="square" rtlCol="0">
            <a:spAutoFit/>
          </a:bodyPr>
          <a:lstStyle/>
          <a:p>
            <a:endParaRPr kumimoji="1" lang="ja-JP" altLang="en-US" sz="4000" b="1" dirty="0"/>
          </a:p>
        </p:txBody>
      </p:sp>
      <p:sp>
        <p:nvSpPr>
          <p:cNvPr id="10" name="正方形/長方形 9"/>
          <p:cNvSpPr/>
          <p:nvPr/>
        </p:nvSpPr>
        <p:spPr>
          <a:xfrm>
            <a:off x="179512" y="123478"/>
            <a:ext cx="2757486" cy="707886"/>
          </a:xfrm>
          <a:prstGeom prst="rect">
            <a:avLst/>
          </a:prstGeom>
        </p:spPr>
        <p:txBody>
          <a:bodyPr wrap="none">
            <a:spAutoFit/>
          </a:bodyPr>
          <a:lstStyle/>
          <a:p>
            <a:r>
              <a:rPr lang="ja-JP" altLang="en-US" sz="4000" b="1" dirty="0" smtClean="0"/>
              <a:t>機能維持期</a:t>
            </a:r>
            <a:endParaRPr lang="ja-JP" altLang="en-US" sz="40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テキスト ボックス 6"/>
          <p:cNvSpPr txBox="1">
            <a:spLocks noChangeArrowheads="1"/>
          </p:cNvSpPr>
          <p:nvPr/>
        </p:nvSpPr>
        <p:spPr bwMode="auto">
          <a:xfrm>
            <a:off x="2051720" y="1185595"/>
            <a:ext cx="51331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t>リハ目標</a:t>
            </a:r>
            <a:endParaRPr lang="en-US" altLang="ja-JP" sz="2800" b="1" dirty="0"/>
          </a:p>
          <a:p>
            <a:pPr eaLnBrk="1" hangingPunct="1">
              <a:spcBef>
                <a:spcPct val="0"/>
              </a:spcBef>
              <a:buFontTx/>
              <a:buNone/>
            </a:pPr>
            <a:r>
              <a:rPr lang="ja-JP" altLang="en-US" sz="2800" b="1" dirty="0"/>
              <a:t>○左下肢以外の機能改善を図る</a:t>
            </a:r>
            <a:endParaRPr lang="en-US" altLang="ja-JP" sz="2800" b="1" dirty="0"/>
          </a:p>
        </p:txBody>
      </p:sp>
      <p:sp>
        <p:nvSpPr>
          <p:cNvPr id="8" name="下矢印 7"/>
          <p:cNvSpPr/>
          <p:nvPr/>
        </p:nvSpPr>
        <p:spPr>
          <a:xfrm>
            <a:off x="3491880" y="2228801"/>
            <a:ext cx="2160587" cy="48696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テキスト ボックス 8"/>
          <p:cNvSpPr txBox="1">
            <a:spLocks noChangeArrowheads="1"/>
          </p:cNvSpPr>
          <p:nvPr/>
        </p:nvSpPr>
        <p:spPr bwMode="auto">
          <a:xfrm>
            <a:off x="1547664" y="3219822"/>
            <a:ext cx="6336680" cy="138499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a:t>○上下肢筋力増強訓練</a:t>
            </a:r>
            <a:endParaRPr lang="en-US" altLang="ja-JP" sz="2800" b="1" dirty="0"/>
          </a:p>
          <a:p>
            <a:pPr eaLnBrk="1" hangingPunct="1">
              <a:spcBef>
                <a:spcPct val="0"/>
              </a:spcBef>
              <a:buFontTx/>
              <a:buNone/>
            </a:pPr>
            <a:r>
              <a:rPr lang="ja-JP" altLang="en-US" sz="2800" b="1" dirty="0"/>
              <a:t>○座位訓練（ベッドアップ）</a:t>
            </a:r>
            <a:endParaRPr lang="en-US" altLang="ja-JP" sz="2800" b="1" dirty="0"/>
          </a:p>
          <a:p>
            <a:pPr eaLnBrk="1" hangingPunct="1">
              <a:spcBef>
                <a:spcPct val="0"/>
              </a:spcBef>
              <a:buFontTx/>
              <a:buNone/>
            </a:pPr>
            <a:r>
              <a:rPr lang="ja-JP" altLang="en-US" sz="2800" b="1" dirty="0"/>
              <a:t>○呼吸器リハ</a:t>
            </a:r>
          </a:p>
        </p:txBody>
      </p:sp>
      <p:sp>
        <p:nvSpPr>
          <p:cNvPr id="6" name="テキスト ボックス 5"/>
          <p:cNvSpPr txBox="1"/>
          <p:nvPr/>
        </p:nvSpPr>
        <p:spPr>
          <a:xfrm>
            <a:off x="1451826" y="2696602"/>
            <a:ext cx="1535998" cy="523220"/>
          </a:xfrm>
          <a:prstGeom prst="rect">
            <a:avLst/>
          </a:prstGeom>
          <a:noFill/>
        </p:spPr>
        <p:txBody>
          <a:bodyPr wrap="none" rtlCol="0">
            <a:spAutoFit/>
          </a:bodyPr>
          <a:lstStyle/>
          <a:p>
            <a:r>
              <a:rPr kumimoji="1" lang="ja-JP" altLang="en-US" sz="2800" b="1" dirty="0" smtClean="0"/>
              <a:t>リハ内容</a:t>
            </a:r>
            <a:endParaRPr kumimoji="1" lang="ja-JP" altLang="en-US" sz="2800" b="1" dirty="0"/>
          </a:p>
        </p:txBody>
      </p:sp>
      <p:sp>
        <p:nvSpPr>
          <p:cNvPr id="7" name="テキスト ボックス 5"/>
          <p:cNvSpPr txBox="1">
            <a:spLocks noChangeArrowheads="1"/>
          </p:cNvSpPr>
          <p:nvPr/>
        </p:nvSpPr>
        <p:spPr bwMode="auto">
          <a:xfrm>
            <a:off x="3401642" y="195486"/>
            <a:ext cx="3081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t>（</a:t>
            </a:r>
            <a:r>
              <a:rPr lang="en-US" altLang="ja-JP" sz="2800" b="1" dirty="0"/>
              <a:t>11</a:t>
            </a:r>
            <a:r>
              <a:rPr lang="ja-JP" altLang="en-US" sz="2800" b="1" dirty="0" smtClean="0"/>
              <a:t>病</a:t>
            </a:r>
            <a:r>
              <a:rPr lang="ja-JP" altLang="en-US" sz="2800" b="1" dirty="0"/>
              <a:t>日</a:t>
            </a:r>
            <a:r>
              <a:rPr lang="ja-JP" altLang="en-US" sz="2800" b="1" dirty="0" smtClean="0"/>
              <a:t>～</a:t>
            </a:r>
            <a:r>
              <a:rPr lang="en-US" altLang="ja-JP" sz="2800" b="1" dirty="0" smtClean="0"/>
              <a:t>31</a:t>
            </a:r>
            <a:r>
              <a:rPr lang="ja-JP" altLang="en-US" sz="2800" b="1" dirty="0" smtClean="0"/>
              <a:t>病</a:t>
            </a:r>
            <a:r>
              <a:rPr lang="ja-JP" altLang="en-US" sz="2800" b="1" dirty="0"/>
              <a:t>日）</a:t>
            </a:r>
          </a:p>
        </p:txBody>
      </p:sp>
      <p:sp>
        <p:nvSpPr>
          <p:cNvPr id="10" name="テキスト ボックス 9"/>
          <p:cNvSpPr txBox="1"/>
          <p:nvPr/>
        </p:nvSpPr>
        <p:spPr>
          <a:xfrm>
            <a:off x="179512" y="141480"/>
            <a:ext cx="2757486" cy="707886"/>
          </a:xfrm>
          <a:prstGeom prst="rect">
            <a:avLst/>
          </a:prstGeom>
          <a:solidFill>
            <a:schemeClr val="accent6">
              <a:lumMod val="75000"/>
            </a:schemeClr>
          </a:solidFill>
          <a:ln>
            <a:solidFill>
              <a:schemeClr val="tx1"/>
            </a:solidFill>
          </a:ln>
        </p:spPr>
        <p:txBody>
          <a:bodyPr wrap="square" rtlCol="0">
            <a:spAutoFit/>
          </a:bodyPr>
          <a:lstStyle/>
          <a:p>
            <a:endParaRPr kumimoji="1" lang="ja-JP" altLang="en-US" sz="4000" b="1" dirty="0"/>
          </a:p>
        </p:txBody>
      </p:sp>
      <p:sp>
        <p:nvSpPr>
          <p:cNvPr id="11" name="正方形/長方形 10"/>
          <p:cNvSpPr/>
          <p:nvPr/>
        </p:nvSpPr>
        <p:spPr>
          <a:xfrm>
            <a:off x="179512" y="123478"/>
            <a:ext cx="2757486" cy="707886"/>
          </a:xfrm>
          <a:prstGeom prst="rect">
            <a:avLst/>
          </a:prstGeom>
        </p:spPr>
        <p:txBody>
          <a:bodyPr wrap="none">
            <a:spAutoFit/>
          </a:bodyPr>
          <a:lstStyle/>
          <a:p>
            <a:r>
              <a:rPr lang="ja-JP" altLang="en-US" sz="4000" b="1" dirty="0" smtClean="0"/>
              <a:t>機能改善期</a:t>
            </a:r>
            <a:endParaRPr lang="ja-JP" alt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3" y="141480"/>
            <a:ext cx="1856598" cy="707886"/>
          </a:xfrm>
          <a:prstGeom prst="rect">
            <a:avLst/>
          </a:prstGeom>
          <a:solidFill>
            <a:schemeClr val="accent6">
              <a:lumMod val="75000"/>
            </a:schemeClr>
          </a:solidFill>
          <a:ln>
            <a:solidFill>
              <a:schemeClr val="tx1"/>
            </a:solidFill>
          </a:ln>
        </p:spPr>
        <p:txBody>
          <a:bodyPr wrap="none" rtlCol="0">
            <a:spAutoFit/>
          </a:bodyPr>
          <a:lstStyle/>
          <a:p>
            <a:r>
              <a:rPr lang="en-US" altLang="ja-JP" sz="4000" b="1" dirty="0" smtClean="0"/>
              <a:t>ICF</a:t>
            </a:r>
            <a:r>
              <a:rPr lang="ja-JP" altLang="en-US" sz="4000" b="1" dirty="0" smtClean="0">
                <a:solidFill>
                  <a:srgbClr val="FFFF00"/>
                </a:solidFill>
              </a:rPr>
              <a:t>術後</a:t>
            </a:r>
            <a:endParaRPr lang="en-US" altLang="ja-JP" sz="4000" b="1" dirty="0" smtClean="0">
              <a:solidFill>
                <a:srgbClr val="FFFF00"/>
              </a:solidFill>
            </a:endParaRPr>
          </a:p>
        </p:txBody>
      </p:sp>
      <p:sp>
        <p:nvSpPr>
          <p:cNvPr id="3" name="正方形/長方形 2"/>
          <p:cNvSpPr/>
          <p:nvPr/>
        </p:nvSpPr>
        <p:spPr>
          <a:xfrm>
            <a:off x="2411760" y="411510"/>
            <a:ext cx="4320480" cy="36004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5536" y="1419622"/>
            <a:ext cx="2160240" cy="172819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491880" y="1419622"/>
            <a:ext cx="2160240" cy="172819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16216" y="1419622"/>
            <a:ext cx="2160240" cy="172819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403648" y="3867895"/>
            <a:ext cx="216024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436096" y="3867895"/>
            <a:ext cx="216024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右矢印 10"/>
          <p:cNvSpPr/>
          <p:nvPr/>
        </p:nvSpPr>
        <p:spPr>
          <a:xfrm>
            <a:off x="2699792" y="2427734"/>
            <a:ext cx="648072" cy="189735"/>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左右矢印 11"/>
          <p:cNvSpPr/>
          <p:nvPr/>
        </p:nvSpPr>
        <p:spPr>
          <a:xfrm>
            <a:off x="5724128" y="2427736"/>
            <a:ext cx="648072" cy="216023"/>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左右矢印 12"/>
          <p:cNvSpPr/>
          <p:nvPr/>
        </p:nvSpPr>
        <p:spPr>
          <a:xfrm rot="16200000">
            <a:off x="4211960" y="987574"/>
            <a:ext cx="648072" cy="216024"/>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1403648" y="987574"/>
            <a:ext cx="216024"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7452320" y="987574"/>
            <a:ext cx="216024"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75656" y="987574"/>
            <a:ext cx="6120680"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485181" y="3363838"/>
            <a:ext cx="6120680"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0800000">
            <a:off x="7452320" y="3147814"/>
            <a:ext cx="216024" cy="2160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0800000">
            <a:off x="1403648" y="3147814"/>
            <a:ext cx="216024" cy="28803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627784" y="3579862"/>
            <a:ext cx="3888432"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2483768" y="3579862"/>
            <a:ext cx="216024" cy="28803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6372200" y="3579862"/>
            <a:ext cx="216024" cy="28803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rot="10800000">
            <a:off x="4427984" y="3147814"/>
            <a:ext cx="216024"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915816" y="411510"/>
            <a:ext cx="3127779" cy="369332"/>
          </a:xfrm>
          <a:prstGeom prst="rect">
            <a:avLst/>
          </a:prstGeom>
          <a:noFill/>
        </p:spPr>
        <p:txBody>
          <a:bodyPr wrap="none" rtlCol="0">
            <a:spAutoFit/>
          </a:bodyPr>
          <a:lstStyle/>
          <a:p>
            <a:r>
              <a:rPr kumimoji="1" lang="ja-JP" altLang="en-US" b="1" dirty="0" smtClean="0"/>
              <a:t>大腿骨転子間骨折術後、褥瘡</a:t>
            </a:r>
            <a:endParaRPr kumimoji="1" lang="en-US" altLang="ja-JP" b="1" dirty="0" smtClean="0"/>
          </a:p>
        </p:txBody>
      </p:sp>
      <p:sp>
        <p:nvSpPr>
          <p:cNvPr id="25" name="テキスト ボックス 24"/>
          <p:cNvSpPr txBox="1"/>
          <p:nvPr/>
        </p:nvSpPr>
        <p:spPr>
          <a:xfrm>
            <a:off x="323528" y="1059582"/>
            <a:ext cx="1114408" cy="369332"/>
          </a:xfrm>
          <a:prstGeom prst="rect">
            <a:avLst/>
          </a:prstGeom>
          <a:noFill/>
        </p:spPr>
        <p:txBody>
          <a:bodyPr wrap="none" rtlCol="0">
            <a:spAutoFit/>
          </a:bodyPr>
          <a:lstStyle/>
          <a:p>
            <a:r>
              <a:rPr kumimoji="1" lang="ja-JP" altLang="en-US" b="1" dirty="0" smtClean="0"/>
              <a:t>心身機能</a:t>
            </a:r>
            <a:endParaRPr kumimoji="1" lang="ja-JP" altLang="en-US" b="1" dirty="0"/>
          </a:p>
        </p:txBody>
      </p:sp>
      <p:sp>
        <p:nvSpPr>
          <p:cNvPr id="26" name="テキスト ボックス 25"/>
          <p:cNvSpPr txBox="1"/>
          <p:nvPr/>
        </p:nvSpPr>
        <p:spPr>
          <a:xfrm>
            <a:off x="3635898" y="1059582"/>
            <a:ext cx="649537" cy="369332"/>
          </a:xfrm>
          <a:prstGeom prst="rect">
            <a:avLst/>
          </a:prstGeom>
          <a:noFill/>
        </p:spPr>
        <p:txBody>
          <a:bodyPr wrap="none" rtlCol="0">
            <a:spAutoFit/>
          </a:bodyPr>
          <a:lstStyle/>
          <a:p>
            <a:r>
              <a:rPr lang="ja-JP" altLang="en-US" b="1" dirty="0" smtClean="0"/>
              <a:t>活動</a:t>
            </a:r>
            <a:endParaRPr kumimoji="1" lang="ja-JP" altLang="en-US" b="1" dirty="0"/>
          </a:p>
        </p:txBody>
      </p:sp>
      <p:sp>
        <p:nvSpPr>
          <p:cNvPr id="27" name="テキスト ボックス 26"/>
          <p:cNvSpPr txBox="1"/>
          <p:nvPr/>
        </p:nvSpPr>
        <p:spPr>
          <a:xfrm>
            <a:off x="7740354" y="987574"/>
            <a:ext cx="649537" cy="369332"/>
          </a:xfrm>
          <a:prstGeom prst="rect">
            <a:avLst/>
          </a:prstGeom>
          <a:noFill/>
        </p:spPr>
        <p:txBody>
          <a:bodyPr wrap="none" rtlCol="0">
            <a:spAutoFit/>
          </a:bodyPr>
          <a:lstStyle/>
          <a:p>
            <a:r>
              <a:rPr lang="ja-JP" altLang="en-US" b="1" dirty="0" smtClean="0"/>
              <a:t>参加</a:t>
            </a:r>
            <a:endParaRPr kumimoji="1" lang="ja-JP" altLang="en-US" b="1" dirty="0"/>
          </a:p>
        </p:txBody>
      </p:sp>
      <p:sp>
        <p:nvSpPr>
          <p:cNvPr id="28" name="テキスト ボックス 27"/>
          <p:cNvSpPr txBox="1"/>
          <p:nvPr/>
        </p:nvSpPr>
        <p:spPr>
          <a:xfrm>
            <a:off x="1403648" y="3507854"/>
            <a:ext cx="1114408" cy="369332"/>
          </a:xfrm>
          <a:prstGeom prst="rect">
            <a:avLst/>
          </a:prstGeom>
          <a:noFill/>
        </p:spPr>
        <p:txBody>
          <a:bodyPr wrap="none" rtlCol="0">
            <a:spAutoFit/>
          </a:bodyPr>
          <a:lstStyle/>
          <a:p>
            <a:r>
              <a:rPr kumimoji="1" lang="ja-JP" altLang="en-US" b="1" dirty="0" smtClean="0"/>
              <a:t>環境因子</a:t>
            </a:r>
            <a:endParaRPr kumimoji="1" lang="ja-JP" altLang="en-US" b="1" dirty="0"/>
          </a:p>
        </p:txBody>
      </p:sp>
      <p:sp>
        <p:nvSpPr>
          <p:cNvPr id="29" name="テキスト ボックス 28"/>
          <p:cNvSpPr txBox="1"/>
          <p:nvPr/>
        </p:nvSpPr>
        <p:spPr>
          <a:xfrm>
            <a:off x="6660232" y="3507854"/>
            <a:ext cx="1114408" cy="369332"/>
          </a:xfrm>
          <a:prstGeom prst="rect">
            <a:avLst/>
          </a:prstGeom>
          <a:noFill/>
        </p:spPr>
        <p:txBody>
          <a:bodyPr wrap="none" rtlCol="0">
            <a:spAutoFit/>
          </a:bodyPr>
          <a:lstStyle/>
          <a:p>
            <a:r>
              <a:rPr kumimoji="1" lang="ja-JP" altLang="en-US" b="1" dirty="0" smtClean="0"/>
              <a:t>個人因子</a:t>
            </a:r>
            <a:endParaRPr kumimoji="1" lang="ja-JP" altLang="en-US" b="1" dirty="0"/>
          </a:p>
        </p:txBody>
      </p:sp>
      <p:sp>
        <p:nvSpPr>
          <p:cNvPr id="30" name="テキスト ボックス 29"/>
          <p:cNvSpPr txBox="1"/>
          <p:nvPr/>
        </p:nvSpPr>
        <p:spPr>
          <a:xfrm>
            <a:off x="3779912" y="2427734"/>
            <a:ext cx="1632178" cy="584775"/>
          </a:xfrm>
          <a:prstGeom prst="rect">
            <a:avLst/>
          </a:prstGeom>
          <a:noFill/>
        </p:spPr>
        <p:txBody>
          <a:bodyPr wrap="none" rtlCol="0">
            <a:spAutoFit/>
          </a:bodyPr>
          <a:lstStyle/>
          <a:p>
            <a:r>
              <a:rPr lang="ja-JP" altLang="en-US" sz="1600" b="1" dirty="0" smtClean="0">
                <a:solidFill>
                  <a:srgbClr val="FF0000"/>
                </a:solidFill>
              </a:rPr>
              <a:t>◎</a:t>
            </a:r>
            <a:r>
              <a:rPr lang="en-US" altLang="ja-JP" sz="1600" b="1" dirty="0" smtClean="0">
                <a:solidFill>
                  <a:srgbClr val="FF0000"/>
                </a:solidFill>
              </a:rPr>
              <a:t>ADL</a:t>
            </a:r>
            <a:r>
              <a:rPr lang="ja-JP" altLang="en-US" sz="1600" b="1" dirty="0" smtClean="0">
                <a:solidFill>
                  <a:srgbClr val="FF0000"/>
                </a:solidFill>
              </a:rPr>
              <a:t>拡大中</a:t>
            </a:r>
            <a:endParaRPr lang="en-US" altLang="ja-JP" sz="1600" b="1" dirty="0" smtClean="0">
              <a:solidFill>
                <a:srgbClr val="FF0000"/>
              </a:solidFill>
            </a:endParaRPr>
          </a:p>
          <a:p>
            <a:r>
              <a:rPr lang="ja-JP" altLang="en-US" sz="1600" b="1" dirty="0" smtClean="0">
                <a:solidFill>
                  <a:srgbClr val="FF0000"/>
                </a:solidFill>
              </a:rPr>
              <a:t>◎食事摂取良好</a:t>
            </a:r>
            <a:endParaRPr kumimoji="1" lang="en-US" altLang="ja-JP" sz="1600" b="1" dirty="0" smtClean="0">
              <a:solidFill>
                <a:srgbClr val="FF0000"/>
              </a:solidFill>
            </a:endParaRPr>
          </a:p>
        </p:txBody>
      </p:sp>
      <p:cxnSp>
        <p:nvCxnSpPr>
          <p:cNvPr id="32" name="直線コネクタ 31"/>
          <p:cNvCxnSpPr>
            <a:stCxn id="4" idx="1"/>
            <a:endCxn id="4" idx="3"/>
          </p:cNvCxnSpPr>
          <p:nvPr/>
        </p:nvCxnSpPr>
        <p:spPr>
          <a:xfrm>
            <a:off x="395536" y="228371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5" idx="1"/>
            <a:endCxn id="5" idx="3"/>
          </p:cNvCxnSpPr>
          <p:nvPr/>
        </p:nvCxnSpPr>
        <p:spPr>
          <a:xfrm>
            <a:off x="3491880" y="228371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6" idx="1"/>
            <a:endCxn id="6" idx="3"/>
          </p:cNvCxnSpPr>
          <p:nvPr/>
        </p:nvCxnSpPr>
        <p:spPr>
          <a:xfrm>
            <a:off x="6516216" y="228371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11560" y="2408684"/>
            <a:ext cx="1531188" cy="584775"/>
          </a:xfrm>
          <a:prstGeom prst="rect">
            <a:avLst/>
          </a:prstGeom>
          <a:noFill/>
        </p:spPr>
        <p:txBody>
          <a:bodyPr wrap="none" rtlCol="0">
            <a:spAutoFit/>
          </a:bodyPr>
          <a:lstStyle/>
          <a:p>
            <a:r>
              <a:rPr kumimoji="1" lang="ja-JP" altLang="en-US" sz="1600" b="1" dirty="0" smtClean="0">
                <a:solidFill>
                  <a:srgbClr val="FF0000"/>
                </a:solidFill>
              </a:rPr>
              <a:t>◎安静度フリー</a:t>
            </a:r>
            <a:endParaRPr kumimoji="1" lang="en-US" altLang="ja-JP" sz="1600" b="1" dirty="0" smtClean="0">
              <a:solidFill>
                <a:srgbClr val="FF0000"/>
              </a:solidFill>
            </a:endParaRPr>
          </a:p>
          <a:p>
            <a:r>
              <a:rPr lang="ja-JP" altLang="en-US" sz="1600" b="1" dirty="0" smtClean="0">
                <a:solidFill>
                  <a:srgbClr val="FF0000"/>
                </a:solidFill>
              </a:rPr>
              <a:t>◎栄養改善中</a:t>
            </a:r>
            <a:endParaRPr kumimoji="1" lang="ja-JP" altLang="en-US" sz="1600" b="1" dirty="0">
              <a:solidFill>
                <a:srgbClr val="FF0000"/>
              </a:solidFill>
            </a:endParaRPr>
          </a:p>
        </p:txBody>
      </p:sp>
      <p:sp>
        <p:nvSpPr>
          <p:cNvPr id="38" name="テキスト ボックス 37"/>
          <p:cNvSpPr txBox="1"/>
          <p:nvPr/>
        </p:nvSpPr>
        <p:spPr>
          <a:xfrm>
            <a:off x="3779912" y="1563638"/>
            <a:ext cx="1560042" cy="584775"/>
          </a:xfrm>
          <a:prstGeom prst="rect">
            <a:avLst/>
          </a:prstGeom>
          <a:noFill/>
        </p:spPr>
        <p:txBody>
          <a:bodyPr wrap="none" rtlCol="0">
            <a:spAutoFit/>
          </a:bodyPr>
          <a:lstStyle/>
          <a:p>
            <a:r>
              <a:rPr kumimoji="1" lang="ja-JP" altLang="en-US" sz="1600" b="1" dirty="0" smtClean="0">
                <a:solidFill>
                  <a:srgbClr val="FF0000"/>
                </a:solidFill>
              </a:rPr>
              <a:t>＃</a:t>
            </a:r>
            <a:r>
              <a:rPr kumimoji="1" lang="en-US" altLang="ja-JP" sz="1600" b="1" dirty="0" smtClean="0">
                <a:solidFill>
                  <a:srgbClr val="FF0000"/>
                </a:solidFill>
              </a:rPr>
              <a:t>ADL</a:t>
            </a:r>
            <a:r>
              <a:rPr lang="ja-JP" altLang="en-US" sz="1600" b="1" dirty="0" smtClean="0">
                <a:solidFill>
                  <a:srgbClr val="FF0000"/>
                </a:solidFill>
              </a:rPr>
              <a:t>一部介助</a:t>
            </a:r>
            <a:endParaRPr kumimoji="1" lang="en-US" altLang="ja-JP" sz="1600" b="1" dirty="0" smtClean="0">
              <a:solidFill>
                <a:srgbClr val="FF0000"/>
              </a:solidFill>
            </a:endParaRPr>
          </a:p>
          <a:p>
            <a:r>
              <a:rPr kumimoji="1" lang="ja-JP" altLang="en-US" sz="1600" b="1" dirty="0" smtClean="0">
                <a:solidFill>
                  <a:srgbClr val="FF0000"/>
                </a:solidFill>
              </a:rPr>
              <a:t>＃</a:t>
            </a:r>
            <a:r>
              <a:rPr lang="ja-JP" altLang="en-US" sz="1600" b="1" dirty="0" smtClean="0">
                <a:solidFill>
                  <a:srgbClr val="FF0000"/>
                </a:solidFill>
              </a:rPr>
              <a:t>歩行困難</a:t>
            </a:r>
            <a:endParaRPr kumimoji="1" lang="en-US" altLang="ja-JP" sz="1600" b="1" dirty="0" smtClean="0">
              <a:solidFill>
                <a:srgbClr val="FF0000"/>
              </a:solidFill>
            </a:endParaRPr>
          </a:p>
        </p:txBody>
      </p:sp>
      <p:sp>
        <p:nvSpPr>
          <p:cNvPr id="39" name="テキスト ボックス 38"/>
          <p:cNvSpPr txBox="1"/>
          <p:nvPr/>
        </p:nvSpPr>
        <p:spPr>
          <a:xfrm>
            <a:off x="539552" y="1563638"/>
            <a:ext cx="1838965" cy="584775"/>
          </a:xfrm>
          <a:prstGeom prst="rect">
            <a:avLst/>
          </a:prstGeom>
          <a:noFill/>
        </p:spPr>
        <p:txBody>
          <a:bodyPr wrap="none" rtlCol="0">
            <a:spAutoFit/>
          </a:bodyPr>
          <a:lstStyle/>
          <a:p>
            <a:r>
              <a:rPr kumimoji="1" lang="ja-JP" altLang="en-US" sz="1600" b="1" dirty="0" smtClean="0">
                <a:solidFill>
                  <a:srgbClr val="FF0000"/>
                </a:solidFill>
              </a:rPr>
              <a:t>＃全身的筋力低下</a:t>
            </a:r>
            <a:endParaRPr kumimoji="1" lang="en-US" altLang="ja-JP" sz="1600" b="1" dirty="0" smtClean="0">
              <a:solidFill>
                <a:srgbClr val="FF0000"/>
              </a:solidFill>
            </a:endParaRPr>
          </a:p>
          <a:p>
            <a:r>
              <a:rPr kumimoji="1" lang="ja-JP" altLang="en-US" sz="1600" b="1" dirty="0" smtClean="0">
                <a:solidFill>
                  <a:srgbClr val="FF0000"/>
                </a:solidFill>
              </a:rPr>
              <a:t>＃軽度低栄養</a:t>
            </a:r>
            <a:endParaRPr kumimoji="1" lang="en-US" altLang="ja-JP" sz="1600" b="1" dirty="0" smtClean="0">
              <a:solidFill>
                <a:srgbClr val="FF0000"/>
              </a:solidFill>
            </a:endParaRPr>
          </a:p>
        </p:txBody>
      </p:sp>
      <p:sp>
        <p:nvSpPr>
          <p:cNvPr id="40" name="テキスト ボックス 39"/>
          <p:cNvSpPr txBox="1"/>
          <p:nvPr/>
        </p:nvSpPr>
        <p:spPr>
          <a:xfrm>
            <a:off x="6876256" y="1563638"/>
            <a:ext cx="1515158" cy="584775"/>
          </a:xfrm>
          <a:prstGeom prst="rect">
            <a:avLst/>
          </a:prstGeom>
          <a:noFill/>
        </p:spPr>
        <p:txBody>
          <a:bodyPr wrap="none" rtlCol="0">
            <a:spAutoFit/>
          </a:bodyPr>
          <a:lstStyle/>
          <a:p>
            <a:r>
              <a:rPr kumimoji="1" lang="ja-JP" altLang="en-US" sz="1600" b="1" dirty="0" smtClean="0"/>
              <a:t>＃主婦としての</a:t>
            </a:r>
            <a:endParaRPr kumimoji="1" lang="en-US" altLang="ja-JP" sz="1600" b="1" dirty="0" smtClean="0"/>
          </a:p>
          <a:p>
            <a:r>
              <a:rPr lang="ja-JP" altLang="en-US" sz="1600" b="1" dirty="0" smtClean="0"/>
              <a:t> 役割の喪失</a:t>
            </a:r>
            <a:endParaRPr kumimoji="1" lang="en-US" altLang="ja-JP" sz="1600" b="1" dirty="0" smtClean="0"/>
          </a:p>
        </p:txBody>
      </p:sp>
      <p:sp>
        <p:nvSpPr>
          <p:cNvPr id="41" name="テキスト ボックス 40"/>
          <p:cNvSpPr txBox="1"/>
          <p:nvPr/>
        </p:nvSpPr>
        <p:spPr>
          <a:xfrm>
            <a:off x="6588224" y="2427734"/>
            <a:ext cx="1980029" cy="584775"/>
          </a:xfrm>
          <a:prstGeom prst="rect">
            <a:avLst/>
          </a:prstGeom>
          <a:noFill/>
        </p:spPr>
        <p:txBody>
          <a:bodyPr wrap="none" rtlCol="0">
            <a:spAutoFit/>
          </a:bodyPr>
          <a:lstStyle/>
          <a:p>
            <a:r>
              <a:rPr kumimoji="1" lang="ja-JP" altLang="en-US" sz="1600" b="1" dirty="0" smtClean="0"/>
              <a:t>◎主婦としての</a:t>
            </a:r>
            <a:endParaRPr kumimoji="1" lang="en-US" altLang="ja-JP" sz="1600" b="1" dirty="0" smtClean="0"/>
          </a:p>
          <a:p>
            <a:r>
              <a:rPr kumimoji="1" lang="ja-JP" altLang="en-US" sz="1600" b="1" dirty="0" smtClean="0"/>
              <a:t>役割再開の意思あり</a:t>
            </a:r>
            <a:endParaRPr kumimoji="1" lang="en-US" altLang="ja-JP" sz="1600" b="1" dirty="0" smtClean="0"/>
          </a:p>
        </p:txBody>
      </p:sp>
      <p:cxnSp>
        <p:nvCxnSpPr>
          <p:cNvPr id="42" name="直線コネクタ 41"/>
          <p:cNvCxnSpPr/>
          <p:nvPr/>
        </p:nvCxnSpPr>
        <p:spPr>
          <a:xfrm>
            <a:off x="1403648" y="444395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436096" y="4443958"/>
            <a:ext cx="21602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904001" y="3978002"/>
            <a:ext cx="1011815" cy="338554"/>
          </a:xfrm>
          <a:prstGeom prst="rect">
            <a:avLst/>
          </a:prstGeom>
          <a:noFill/>
        </p:spPr>
        <p:txBody>
          <a:bodyPr wrap="none" rtlCol="0">
            <a:spAutoFit/>
          </a:bodyPr>
          <a:lstStyle/>
          <a:p>
            <a:r>
              <a:rPr kumimoji="1" lang="ja-JP" altLang="en-US" sz="1600" b="1" dirty="0" smtClean="0"/>
              <a:t>＃</a:t>
            </a:r>
            <a:r>
              <a:rPr lang="ja-JP" altLang="en-US" sz="1600" b="1" dirty="0" smtClean="0"/>
              <a:t>過</a:t>
            </a:r>
            <a:r>
              <a:rPr kumimoji="1" lang="ja-JP" altLang="en-US" sz="1600" b="1" dirty="0" smtClean="0"/>
              <a:t>介助</a:t>
            </a:r>
            <a:endParaRPr kumimoji="1" lang="en-US" altLang="ja-JP" sz="1600" b="1" dirty="0" smtClean="0"/>
          </a:p>
        </p:txBody>
      </p:sp>
      <p:sp>
        <p:nvSpPr>
          <p:cNvPr id="45" name="テキスト ボックス 44"/>
          <p:cNvSpPr txBox="1"/>
          <p:nvPr/>
        </p:nvSpPr>
        <p:spPr>
          <a:xfrm>
            <a:off x="1403648" y="4443958"/>
            <a:ext cx="1838965" cy="584775"/>
          </a:xfrm>
          <a:prstGeom prst="rect">
            <a:avLst/>
          </a:prstGeom>
          <a:noFill/>
        </p:spPr>
        <p:txBody>
          <a:bodyPr wrap="none" rtlCol="0">
            <a:spAutoFit/>
          </a:bodyPr>
          <a:lstStyle/>
          <a:p>
            <a:r>
              <a:rPr lang="ja-JP" altLang="en-US" sz="1600" b="1" dirty="0" smtClean="0">
                <a:solidFill>
                  <a:srgbClr val="FF0000"/>
                </a:solidFill>
              </a:rPr>
              <a:t>◎回復期病棟転棟</a:t>
            </a:r>
            <a:endParaRPr lang="en-US" altLang="ja-JP" sz="1600" b="1" dirty="0" smtClean="0">
              <a:solidFill>
                <a:srgbClr val="FF0000"/>
              </a:solidFill>
            </a:endParaRPr>
          </a:p>
          <a:p>
            <a:r>
              <a:rPr lang="ja-JP" altLang="en-US" sz="1600" b="1" dirty="0" smtClean="0">
                <a:solidFill>
                  <a:srgbClr val="FF0000"/>
                </a:solidFill>
              </a:rPr>
              <a:t>◎介助者が十分</a:t>
            </a:r>
            <a:endParaRPr kumimoji="1" lang="en-US" altLang="ja-JP" sz="1600" b="1" dirty="0" smtClean="0">
              <a:solidFill>
                <a:srgbClr val="FF0000"/>
              </a:solidFill>
            </a:endParaRPr>
          </a:p>
        </p:txBody>
      </p:sp>
      <p:sp>
        <p:nvSpPr>
          <p:cNvPr id="46" name="テキスト ボックス 45"/>
          <p:cNvSpPr txBox="1"/>
          <p:nvPr/>
        </p:nvSpPr>
        <p:spPr>
          <a:xfrm>
            <a:off x="5796136" y="3867894"/>
            <a:ext cx="1425390" cy="584775"/>
          </a:xfrm>
          <a:prstGeom prst="rect">
            <a:avLst/>
          </a:prstGeom>
          <a:noFill/>
        </p:spPr>
        <p:txBody>
          <a:bodyPr wrap="none" rtlCol="0">
            <a:spAutoFit/>
          </a:bodyPr>
          <a:lstStyle/>
          <a:p>
            <a:r>
              <a:rPr kumimoji="1" lang="ja-JP" altLang="en-US" sz="1600" b="1" dirty="0" smtClean="0"/>
              <a:t>＃飲酒の習慣</a:t>
            </a:r>
            <a:endParaRPr kumimoji="1" lang="en-US" altLang="ja-JP" sz="1600" b="1" dirty="0" smtClean="0"/>
          </a:p>
          <a:p>
            <a:r>
              <a:rPr kumimoji="1" lang="ja-JP" altLang="en-US" sz="1600" b="1" dirty="0" smtClean="0"/>
              <a:t>＃安静が一番</a:t>
            </a:r>
            <a:endParaRPr kumimoji="1" lang="en-US" altLang="ja-JP" sz="1600" b="1" dirty="0" smtClean="0"/>
          </a:p>
        </p:txBody>
      </p:sp>
      <p:sp>
        <p:nvSpPr>
          <p:cNvPr id="47" name="テキスト ボックス 46"/>
          <p:cNvSpPr txBox="1"/>
          <p:nvPr/>
        </p:nvSpPr>
        <p:spPr>
          <a:xfrm>
            <a:off x="5580112" y="4443958"/>
            <a:ext cx="1827744" cy="584775"/>
          </a:xfrm>
          <a:prstGeom prst="rect">
            <a:avLst/>
          </a:prstGeom>
          <a:noFill/>
        </p:spPr>
        <p:txBody>
          <a:bodyPr wrap="none" rtlCol="0">
            <a:spAutoFit/>
          </a:bodyPr>
          <a:lstStyle/>
          <a:p>
            <a:r>
              <a:rPr lang="ja-JP" altLang="en-US" sz="1600" b="1" dirty="0" smtClean="0"/>
              <a:t>◎退院願望が強い</a:t>
            </a:r>
            <a:endParaRPr kumimoji="1" lang="en-US" altLang="ja-JP" sz="1600" b="1" dirty="0" smtClean="0"/>
          </a:p>
          <a:p>
            <a:r>
              <a:rPr lang="ja-JP" altLang="en-US" sz="1600" b="1" dirty="0" smtClean="0"/>
              <a:t>◎習慣を改めたい</a:t>
            </a:r>
            <a:endParaRPr kumimoji="1" lang="en-US" altLang="ja-JP" sz="16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テキスト ボックス 4"/>
          <p:cNvSpPr txBox="1">
            <a:spLocks noChangeArrowheads="1"/>
          </p:cNvSpPr>
          <p:nvPr/>
        </p:nvSpPr>
        <p:spPr bwMode="auto">
          <a:xfrm>
            <a:off x="1907704" y="1059582"/>
            <a:ext cx="56092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t>リハ目標</a:t>
            </a:r>
            <a:endParaRPr lang="en-US" altLang="ja-JP" sz="2800" b="1" dirty="0"/>
          </a:p>
          <a:p>
            <a:pPr eaLnBrk="1" hangingPunct="1">
              <a:spcBef>
                <a:spcPct val="0"/>
              </a:spcBef>
              <a:buFontTx/>
              <a:buNone/>
            </a:pPr>
            <a:r>
              <a:rPr lang="ja-JP" altLang="en-US" sz="2800" b="1" dirty="0"/>
              <a:t>○</a:t>
            </a:r>
            <a:r>
              <a:rPr lang="en-US" altLang="ja-JP" sz="2800" b="1" dirty="0"/>
              <a:t>ADL</a:t>
            </a:r>
            <a:r>
              <a:rPr lang="ja-JP" altLang="en-US" sz="2800" b="1" dirty="0"/>
              <a:t>の獲得、身体機能改善を図る</a:t>
            </a:r>
            <a:endParaRPr lang="en-US" altLang="ja-JP" sz="2800" b="1" dirty="0"/>
          </a:p>
        </p:txBody>
      </p:sp>
      <p:sp>
        <p:nvSpPr>
          <p:cNvPr id="6" name="下矢印 5"/>
          <p:cNvSpPr/>
          <p:nvPr/>
        </p:nvSpPr>
        <p:spPr>
          <a:xfrm>
            <a:off x="3491880" y="2300809"/>
            <a:ext cx="2160587" cy="48696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テキスト ボックス 6"/>
          <p:cNvSpPr txBox="1">
            <a:spLocks noChangeArrowheads="1"/>
          </p:cNvSpPr>
          <p:nvPr/>
        </p:nvSpPr>
        <p:spPr bwMode="auto">
          <a:xfrm>
            <a:off x="1259632" y="3147814"/>
            <a:ext cx="6696744" cy="181588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a:t>○筋力増強訓練</a:t>
            </a:r>
            <a:endParaRPr lang="en-US" altLang="ja-JP" sz="2800" b="1" dirty="0"/>
          </a:p>
          <a:p>
            <a:pPr eaLnBrk="1" hangingPunct="1">
              <a:spcBef>
                <a:spcPct val="0"/>
              </a:spcBef>
              <a:buFontTx/>
              <a:buNone/>
            </a:pPr>
            <a:r>
              <a:rPr lang="ja-JP" altLang="en-US" sz="2800" b="1" dirty="0" smtClean="0"/>
              <a:t>○</a:t>
            </a:r>
            <a:r>
              <a:rPr lang="ja-JP" altLang="en-US" sz="2800" b="1" dirty="0"/>
              <a:t>立位</a:t>
            </a:r>
            <a:r>
              <a:rPr lang="ja-JP" altLang="en-US" sz="2800" b="1" dirty="0" smtClean="0"/>
              <a:t>訓練</a:t>
            </a:r>
            <a:endParaRPr lang="en-US" altLang="ja-JP" sz="2800" b="1" dirty="0"/>
          </a:p>
          <a:p>
            <a:pPr eaLnBrk="1" hangingPunct="1">
              <a:spcBef>
                <a:spcPct val="0"/>
              </a:spcBef>
              <a:buFontTx/>
              <a:buNone/>
            </a:pPr>
            <a:r>
              <a:rPr lang="ja-JP" altLang="en-US" sz="2800" b="1" dirty="0"/>
              <a:t>○</a:t>
            </a:r>
            <a:r>
              <a:rPr lang="en-US" altLang="ja-JP" sz="2800" b="1" dirty="0"/>
              <a:t>ADL</a:t>
            </a:r>
            <a:r>
              <a:rPr lang="ja-JP" altLang="en-US" sz="2800" b="1" dirty="0"/>
              <a:t>訓練</a:t>
            </a:r>
            <a:endParaRPr lang="en-US" altLang="ja-JP" sz="2800" b="1" dirty="0"/>
          </a:p>
          <a:p>
            <a:pPr eaLnBrk="1" hangingPunct="1">
              <a:spcBef>
                <a:spcPct val="0"/>
              </a:spcBef>
              <a:buFontTx/>
              <a:buNone/>
            </a:pPr>
            <a:r>
              <a:rPr lang="ja-JP" altLang="en-US" sz="2800" b="1" dirty="0"/>
              <a:t>○基本動作訓練</a:t>
            </a:r>
          </a:p>
        </p:txBody>
      </p:sp>
      <p:sp>
        <p:nvSpPr>
          <p:cNvPr id="8" name="テキスト ボックス 7"/>
          <p:cNvSpPr txBox="1"/>
          <p:nvPr/>
        </p:nvSpPr>
        <p:spPr>
          <a:xfrm>
            <a:off x="1187624" y="2624594"/>
            <a:ext cx="1535998" cy="523220"/>
          </a:xfrm>
          <a:prstGeom prst="rect">
            <a:avLst/>
          </a:prstGeom>
          <a:noFill/>
        </p:spPr>
        <p:txBody>
          <a:bodyPr wrap="none" rtlCol="0">
            <a:spAutoFit/>
          </a:bodyPr>
          <a:lstStyle/>
          <a:p>
            <a:r>
              <a:rPr kumimoji="1" lang="ja-JP" altLang="en-US" sz="2800" b="1" dirty="0" smtClean="0"/>
              <a:t>リハ内容</a:t>
            </a:r>
            <a:endParaRPr kumimoji="1" lang="ja-JP" altLang="en-US" sz="2800" b="1" dirty="0"/>
          </a:p>
        </p:txBody>
      </p:sp>
      <p:sp>
        <p:nvSpPr>
          <p:cNvPr id="9" name="テキスト ボックス 5"/>
          <p:cNvSpPr txBox="1">
            <a:spLocks noChangeArrowheads="1"/>
          </p:cNvSpPr>
          <p:nvPr/>
        </p:nvSpPr>
        <p:spPr bwMode="auto">
          <a:xfrm>
            <a:off x="3401642" y="195486"/>
            <a:ext cx="3081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t>（</a:t>
            </a:r>
            <a:r>
              <a:rPr lang="en-US" altLang="ja-JP" sz="2800" b="1" dirty="0" smtClean="0"/>
              <a:t>31</a:t>
            </a:r>
            <a:r>
              <a:rPr lang="ja-JP" altLang="en-US" sz="2800" b="1" dirty="0" smtClean="0"/>
              <a:t>病</a:t>
            </a:r>
            <a:r>
              <a:rPr lang="ja-JP" altLang="en-US" sz="2800" b="1" dirty="0"/>
              <a:t>日</a:t>
            </a:r>
            <a:r>
              <a:rPr lang="ja-JP" altLang="en-US" sz="2800" b="1" dirty="0" smtClean="0"/>
              <a:t>～</a:t>
            </a:r>
            <a:r>
              <a:rPr lang="en-US" altLang="ja-JP" sz="2800" b="1" dirty="0" smtClean="0"/>
              <a:t>52</a:t>
            </a:r>
            <a:r>
              <a:rPr lang="ja-JP" altLang="en-US" sz="2800" b="1" dirty="0" smtClean="0"/>
              <a:t>病</a:t>
            </a:r>
            <a:r>
              <a:rPr lang="ja-JP" altLang="en-US" sz="2800" b="1" dirty="0"/>
              <a:t>日）</a:t>
            </a:r>
          </a:p>
        </p:txBody>
      </p:sp>
      <p:sp>
        <p:nvSpPr>
          <p:cNvPr id="10" name="テキスト ボックス 9"/>
          <p:cNvSpPr txBox="1"/>
          <p:nvPr/>
        </p:nvSpPr>
        <p:spPr>
          <a:xfrm>
            <a:off x="179512" y="141480"/>
            <a:ext cx="2544110" cy="707886"/>
          </a:xfrm>
          <a:prstGeom prst="rect">
            <a:avLst/>
          </a:prstGeom>
          <a:solidFill>
            <a:schemeClr val="accent6">
              <a:lumMod val="75000"/>
            </a:schemeClr>
          </a:solidFill>
          <a:ln>
            <a:solidFill>
              <a:schemeClr val="tx1"/>
            </a:solidFill>
          </a:ln>
        </p:spPr>
        <p:txBody>
          <a:bodyPr wrap="square" rtlCol="0">
            <a:spAutoFit/>
          </a:bodyPr>
          <a:lstStyle/>
          <a:p>
            <a:endParaRPr kumimoji="1" lang="ja-JP" altLang="en-US" sz="4000" b="1" dirty="0"/>
          </a:p>
        </p:txBody>
      </p:sp>
      <p:sp>
        <p:nvSpPr>
          <p:cNvPr id="11" name="正方形/長方形 10"/>
          <p:cNvSpPr/>
          <p:nvPr/>
        </p:nvSpPr>
        <p:spPr>
          <a:xfrm>
            <a:off x="179512" y="123478"/>
            <a:ext cx="2579552" cy="707886"/>
          </a:xfrm>
          <a:prstGeom prst="rect">
            <a:avLst/>
          </a:prstGeom>
        </p:spPr>
        <p:txBody>
          <a:bodyPr wrap="none">
            <a:spAutoFit/>
          </a:bodyPr>
          <a:lstStyle/>
          <a:p>
            <a:r>
              <a:rPr lang="en-US" altLang="ja-JP" sz="4000" b="1" dirty="0" smtClean="0"/>
              <a:t>ADL</a:t>
            </a:r>
            <a:r>
              <a:rPr lang="ja-JP" altLang="en-US" sz="4000" b="1" dirty="0" smtClean="0"/>
              <a:t>獲得期</a:t>
            </a:r>
            <a:endParaRPr lang="ja-JP" altLang="en-US" sz="4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テキスト ボックス 2"/>
          <p:cNvSpPr txBox="1">
            <a:spLocks noChangeArrowheads="1"/>
          </p:cNvSpPr>
          <p:nvPr/>
        </p:nvSpPr>
        <p:spPr bwMode="auto">
          <a:xfrm>
            <a:off x="1835696" y="1186755"/>
            <a:ext cx="55146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t>リハ目標</a:t>
            </a:r>
            <a:endParaRPr lang="en-US" altLang="ja-JP" sz="2800" b="1" dirty="0"/>
          </a:p>
          <a:p>
            <a:pPr eaLnBrk="1" hangingPunct="1">
              <a:spcBef>
                <a:spcPct val="0"/>
              </a:spcBef>
              <a:buFontTx/>
              <a:buNone/>
            </a:pPr>
            <a:r>
              <a:rPr lang="ja-JP" altLang="en-US" sz="2800" b="1" dirty="0" smtClean="0"/>
              <a:t>○</a:t>
            </a:r>
            <a:r>
              <a:rPr lang="en-US" altLang="ja-JP" sz="2800" b="1" dirty="0" smtClean="0"/>
              <a:t>ADL</a:t>
            </a:r>
            <a:r>
              <a:rPr lang="ja-JP" altLang="en-US" sz="2800" b="1" dirty="0" smtClean="0"/>
              <a:t>・家事</a:t>
            </a:r>
            <a:r>
              <a:rPr lang="ja-JP" altLang="en-US" sz="2800" b="1" dirty="0"/>
              <a:t>動作を獲得し自宅復帰</a:t>
            </a:r>
            <a:endParaRPr lang="en-US" altLang="ja-JP" sz="2800" b="1" dirty="0"/>
          </a:p>
          <a:p>
            <a:pPr eaLnBrk="1" hangingPunct="1">
              <a:spcBef>
                <a:spcPct val="0"/>
              </a:spcBef>
              <a:buFontTx/>
              <a:buNone/>
            </a:pPr>
            <a:r>
              <a:rPr lang="ja-JP" altLang="en-US" sz="2800" b="1" dirty="0"/>
              <a:t>○生活習慣の改善</a:t>
            </a:r>
            <a:endParaRPr lang="en-US" altLang="ja-JP" sz="2800" b="1" dirty="0"/>
          </a:p>
        </p:txBody>
      </p:sp>
      <p:sp>
        <p:nvSpPr>
          <p:cNvPr id="4" name="下矢印 3"/>
          <p:cNvSpPr/>
          <p:nvPr/>
        </p:nvSpPr>
        <p:spPr>
          <a:xfrm>
            <a:off x="3779912" y="2715766"/>
            <a:ext cx="2160587" cy="48577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テキスト ボックス 4"/>
          <p:cNvSpPr txBox="1">
            <a:spLocks noChangeArrowheads="1"/>
          </p:cNvSpPr>
          <p:nvPr/>
        </p:nvSpPr>
        <p:spPr bwMode="auto">
          <a:xfrm>
            <a:off x="1691680" y="3507854"/>
            <a:ext cx="6048524" cy="138499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a:t>○筋力増強訓練</a:t>
            </a:r>
            <a:endParaRPr lang="en-US" altLang="ja-JP" sz="2800" b="1"/>
          </a:p>
          <a:p>
            <a:pPr eaLnBrk="1" hangingPunct="1">
              <a:spcBef>
                <a:spcPct val="0"/>
              </a:spcBef>
              <a:buFontTx/>
              <a:buNone/>
            </a:pPr>
            <a:r>
              <a:rPr lang="ja-JP" altLang="en-US" sz="2800" b="1"/>
              <a:t>○家事動作訓練（調理動作）</a:t>
            </a:r>
            <a:endParaRPr lang="en-US" altLang="ja-JP" sz="2800" b="1"/>
          </a:p>
          <a:p>
            <a:pPr eaLnBrk="1" hangingPunct="1">
              <a:spcBef>
                <a:spcPct val="0"/>
              </a:spcBef>
              <a:buFontTx/>
              <a:buNone/>
            </a:pPr>
            <a:r>
              <a:rPr lang="ja-JP" altLang="en-US" sz="2800" b="1"/>
              <a:t>○自主トレ指導</a:t>
            </a:r>
            <a:endParaRPr lang="en-US" altLang="ja-JP" sz="2800" b="1"/>
          </a:p>
        </p:txBody>
      </p:sp>
      <p:sp>
        <p:nvSpPr>
          <p:cNvPr id="6" name="テキスト ボックス 5"/>
          <p:cNvSpPr txBox="1"/>
          <p:nvPr/>
        </p:nvSpPr>
        <p:spPr>
          <a:xfrm>
            <a:off x="1619672" y="2984634"/>
            <a:ext cx="1535998" cy="523220"/>
          </a:xfrm>
          <a:prstGeom prst="rect">
            <a:avLst/>
          </a:prstGeom>
          <a:noFill/>
        </p:spPr>
        <p:txBody>
          <a:bodyPr wrap="none" rtlCol="0">
            <a:spAutoFit/>
          </a:bodyPr>
          <a:lstStyle/>
          <a:p>
            <a:r>
              <a:rPr kumimoji="1" lang="ja-JP" altLang="en-US" sz="2800" b="1" dirty="0" smtClean="0"/>
              <a:t>リハ内容</a:t>
            </a:r>
            <a:endParaRPr kumimoji="1" lang="ja-JP" altLang="en-US" sz="2800" b="1" dirty="0"/>
          </a:p>
        </p:txBody>
      </p:sp>
      <p:sp>
        <p:nvSpPr>
          <p:cNvPr id="7" name="テキスト ボックス 5"/>
          <p:cNvSpPr txBox="1">
            <a:spLocks noChangeArrowheads="1"/>
          </p:cNvSpPr>
          <p:nvPr/>
        </p:nvSpPr>
        <p:spPr bwMode="auto">
          <a:xfrm>
            <a:off x="3401642" y="195486"/>
            <a:ext cx="32640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t>（</a:t>
            </a:r>
            <a:r>
              <a:rPr lang="en-US" altLang="ja-JP" sz="2800" b="1" dirty="0" smtClean="0"/>
              <a:t>52</a:t>
            </a:r>
            <a:r>
              <a:rPr lang="ja-JP" altLang="en-US" sz="2800" b="1" dirty="0" smtClean="0"/>
              <a:t>病</a:t>
            </a:r>
            <a:r>
              <a:rPr lang="ja-JP" altLang="en-US" sz="2800" b="1" dirty="0"/>
              <a:t>日</a:t>
            </a:r>
            <a:r>
              <a:rPr lang="ja-JP" altLang="en-US" sz="2800" b="1" dirty="0" smtClean="0"/>
              <a:t>～</a:t>
            </a:r>
            <a:r>
              <a:rPr lang="en-US" altLang="ja-JP" sz="2800" b="1" dirty="0" smtClean="0"/>
              <a:t>107</a:t>
            </a:r>
            <a:r>
              <a:rPr lang="ja-JP" altLang="en-US" sz="2800" b="1" dirty="0" smtClean="0"/>
              <a:t>病</a:t>
            </a:r>
            <a:r>
              <a:rPr lang="ja-JP" altLang="en-US" sz="2800" b="1" dirty="0"/>
              <a:t>日）</a:t>
            </a:r>
          </a:p>
        </p:txBody>
      </p:sp>
      <p:sp>
        <p:nvSpPr>
          <p:cNvPr id="8" name="テキスト ボックス 7"/>
          <p:cNvSpPr txBox="1"/>
          <p:nvPr/>
        </p:nvSpPr>
        <p:spPr>
          <a:xfrm>
            <a:off x="179512" y="141480"/>
            <a:ext cx="2757486" cy="707886"/>
          </a:xfrm>
          <a:prstGeom prst="rect">
            <a:avLst/>
          </a:prstGeom>
          <a:solidFill>
            <a:schemeClr val="accent6">
              <a:lumMod val="75000"/>
            </a:schemeClr>
          </a:solidFill>
          <a:ln>
            <a:solidFill>
              <a:schemeClr val="tx1"/>
            </a:solidFill>
          </a:ln>
        </p:spPr>
        <p:txBody>
          <a:bodyPr wrap="square" rtlCol="0">
            <a:spAutoFit/>
          </a:bodyPr>
          <a:lstStyle/>
          <a:p>
            <a:endParaRPr kumimoji="1" lang="ja-JP" altLang="en-US" sz="4000" b="1" dirty="0"/>
          </a:p>
        </p:txBody>
      </p:sp>
      <p:sp>
        <p:nvSpPr>
          <p:cNvPr id="9" name="正方形/長方形 8"/>
          <p:cNvSpPr/>
          <p:nvPr/>
        </p:nvSpPr>
        <p:spPr>
          <a:xfrm>
            <a:off x="179512" y="123478"/>
            <a:ext cx="2757486" cy="707886"/>
          </a:xfrm>
          <a:prstGeom prst="rect">
            <a:avLst/>
          </a:prstGeom>
        </p:spPr>
        <p:txBody>
          <a:bodyPr wrap="none">
            <a:spAutoFit/>
          </a:bodyPr>
          <a:lstStyle/>
          <a:p>
            <a:r>
              <a:rPr lang="ja-JP" altLang="en-US" sz="4000" b="1" dirty="0" smtClean="0"/>
              <a:t>生活獲得期</a:t>
            </a:r>
            <a:endParaRPr lang="ja-JP" altLang="en-US"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251520" y="1047750"/>
          <a:ext cx="8640960" cy="3838116"/>
        </p:xfrm>
        <a:graphic>
          <a:graphicData uri="http://schemas.openxmlformats.org/drawingml/2006/table">
            <a:tbl>
              <a:tblPr firstRow="1" bandRow="1">
                <a:tableStyleId>{93296810-A885-4BE3-A3E7-6D5BEEA58F35}</a:tableStyleId>
              </a:tblPr>
              <a:tblGrid>
                <a:gridCol w="2160240"/>
                <a:gridCol w="2160240"/>
                <a:gridCol w="2160240"/>
                <a:gridCol w="2160240"/>
              </a:tblGrid>
              <a:tr h="587896">
                <a:tc>
                  <a:txBody>
                    <a:bodyPr/>
                    <a:lstStyle/>
                    <a:p>
                      <a:pPr algn="ctr"/>
                      <a:r>
                        <a:rPr kumimoji="1" lang="ja-JP" altLang="en-US" sz="1500" b="1" dirty="0" smtClean="0">
                          <a:solidFill>
                            <a:schemeClr val="bg1"/>
                          </a:solidFill>
                        </a:rPr>
                        <a:t>評価項目</a:t>
                      </a:r>
                      <a:endParaRPr kumimoji="1" lang="ja-JP" altLang="en-US" sz="1500" b="1" dirty="0">
                        <a:solidFill>
                          <a:schemeClr val="bg1"/>
                        </a:solidFill>
                      </a:endParaRPr>
                    </a:p>
                  </a:txBody>
                  <a:tcPr marT="34290" marB="34290" anchor="ctr"/>
                </a:tc>
                <a:tc>
                  <a:txBody>
                    <a:bodyPr/>
                    <a:lstStyle/>
                    <a:p>
                      <a:pPr algn="ctr"/>
                      <a:r>
                        <a:rPr kumimoji="1" lang="ja-JP" altLang="en-US" sz="1500" b="1" dirty="0" smtClean="0">
                          <a:solidFill>
                            <a:schemeClr val="bg1"/>
                          </a:solidFill>
                        </a:rPr>
                        <a:t>初期評価</a:t>
                      </a:r>
                      <a:endParaRPr kumimoji="1" lang="ja-JP" altLang="en-US" sz="1500" b="1" dirty="0">
                        <a:solidFill>
                          <a:schemeClr val="bg1"/>
                        </a:solidFill>
                      </a:endParaRPr>
                    </a:p>
                  </a:txBody>
                  <a:tcPr marT="34290" marB="34290" anchor="ctr"/>
                </a:tc>
                <a:tc>
                  <a:txBody>
                    <a:bodyPr/>
                    <a:lstStyle/>
                    <a:p>
                      <a:pPr algn="ctr"/>
                      <a:r>
                        <a:rPr kumimoji="1" lang="ja-JP" altLang="en-US" sz="1500" dirty="0" smtClean="0">
                          <a:solidFill>
                            <a:schemeClr val="bg1"/>
                          </a:solidFill>
                        </a:rPr>
                        <a:t>回復期病棟</a:t>
                      </a:r>
                      <a:endParaRPr kumimoji="1" lang="en-US" altLang="ja-JP" sz="1500" dirty="0" smtClean="0">
                        <a:solidFill>
                          <a:schemeClr val="bg1"/>
                        </a:solidFill>
                      </a:endParaRPr>
                    </a:p>
                    <a:p>
                      <a:pPr algn="ctr"/>
                      <a:r>
                        <a:rPr kumimoji="1" lang="ja-JP" altLang="en-US" sz="1500" dirty="0" smtClean="0">
                          <a:solidFill>
                            <a:schemeClr val="bg1"/>
                          </a:solidFill>
                        </a:rPr>
                        <a:t>入棟時評価</a:t>
                      </a:r>
                      <a:endParaRPr kumimoji="1" lang="ja-JP" altLang="en-US" sz="1800" dirty="0">
                        <a:solidFill>
                          <a:schemeClr val="bg1"/>
                        </a:solidFill>
                      </a:endParaRPr>
                    </a:p>
                  </a:txBody>
                  <a:tcPr marT="34290" marB="34290" anchor="ctr"/>
                </a:tc>
                <a:tc>
                  <a:txBody>
                    <a:bodyPr/>
                    <a:lstStyle/>
                    <a:p>
                      <a:pPr algn="ctr"/>
                      <a:r>
                        <a:rPr kumimoji="1" lang="ja-JP" altLang="en-US" sz="1500" dirty="0" smtClean="0">
                          <a:solidFill>
                            <a:schemeClr val="bg1"/>
                          </a:solidFill>
                        </a:rPr>
                        <a:t>退院時評価</a:t>
                      </a:r>
                      <a:endParaRPr kumimoji="1" lang="ja-JP" altLang="en-US" sz="1500" dirty="0">
                        <a:solidFill>
                          <a:schemeClr val="bg1"/>
                        </a:solidFill>
                      </a:endParaRPr>
                    </a:p>
                  </a:txBody>
                  <a:tcPr marT="34290" marB="34290" anchor="ctr"/>
                </a:tc>
              </a:tr>
              <a:tr h="650044">
                <a:tc>
                  <a:txBody>
                    <a:bodyPr/>
                    <a:lstStyle/>
                    <a:p>
                      <a:pPr algn="ctr"/>
                      <a:r>
                        <a:rPr kumimoji="1" lang="ja-JP" altLang="en-US" sz="1500" b="1" dirty="0" smtClean="0"/>
                        <a:t>筋力（</a:t>
                      </a:r>
                      <a:r>
                        <a:rPr kumimoji="1" lang="en-US" altLang="ja-JP" sz="1500" b="1" dirty="0" smtClean="0"/>
                        <a:t>MMT</a:t>
                      </a:r>
                      <a:r>
                        <a:rPr kumimoji="1" lang="ja-JP" altLang="en-US" sz="1500" b="1" dirty="0" smtClean="0"/>
                        <a:t>）</a:t>
                      </a:r>
                      <a:endParaRPr kumimoji="1" lang="ja-JP" altLang="en-US" sz="1500" b="1" dirty="0"/>
                    </a:p>
                  </a:txBody>
                  <a:tcPr marT="34290" marB="34290" anchor="ctr"/>
                </a:tc>
                <a:tc>
                  <a:txBody>
                    <a:bodyPr/>
                    <a:lstStyle/>
                    <a:p>
                      <a:pPr algn="ctr"/>
                      <a:r>
                        <a:rPr kumimoji="1" lang="ja-JP" altLang="en-US" sz="1500" b="1" dirty="0" smtClean="0"/>
                        <a:t>右：</a:t>
                      </a:r>
                      <a:r>
                        <a:rPr kumimoji="1" lang="en-US" altLang="ja-JP" sz="1500" b="1" dirty="0" smtClean="0"/>
                        <a:t>2</a:t>
                      </a:r>
                      <a:r>
                        <a:rPr kumimoji="1" lang="ja-JP" altLang="en-US" sz="1500" b="1" dirty="0" smtClean="0"/>
                        <a:t>　左：</a:t>
                      </a:r>
                      <a:r>
                        <a:rPr kumimoji="1" lang="en-US" altLang="ja-JP" sz="1500" b="1" dirty="0" smtClean="0"/>
                        <a:t>2</a:t>
                      </a:r>
                      <a:endParaRPr kumimoji="1" lang="ja-JP" altLang="en-US" sz="1500" b="1" dirty="0"/>
                    </a:p>
                  </a:txBody>
                  <a:tcPr marT="34290" marB="34290" anchor="ctr"/>
                </a:tc>
                <a:tc>
                  <a:txBody>
                    <a:bodyPr/>
                    <a:lstStyle/>
                    <a:p>
                      <a:pPr algn="ctr"/>
                      <a:r>
                        <a:rPr kumimoji="1" lang="ja-JP" altLang="en-US" sz="1500" b="1" dirty="0" smtClean="0"/>
                        <a:t>右：</a:t>
                      </a:r>
                      <a:r>
                        <a:rPr kumimoji="1" lang="en-US" altLang="ja-JP" sz="1500" b="1" dirty="0" smtClean="0"/>
                        <a:t>2‐3</a:t>
                      </a:r>
                      <a:r>
                        <a:rPr kumimoji="1" lang="ja-JP" altLang="en-US" sz="1500" b="1" dirty="0" smtClean="0"/>
                        <a:t>　左：</a:t>
                      </a:r>
                      <a:r>
                        <a:rPr kumimoji="1" lang="en-US" altLang="ja-JP" sz="1500" b="1" dirty="0" smtClean="0"/>
                        <a:t>2‐3</a:t>
                      </a:r>
                      <a:endParaRPr kumimoji="1" lang="ja-JP" altLang="en-US" sz="1500" b="1" dirty="0"/>
                    </a:p>
                  </a:txBody>
                  <a:tcPr marT="34290" marB="34290" anchor="ctr"/>
                </a:tc>
                <a:tc>
                  <a:txBody>
                    <a:bodyPr/>
                    <a:lstStyle/>
                    <a:p>
                      <a:pPr algn="ctr"/>
                      <a:r>
                        <a:rPr kumimoji="1" lang="ja-JP" altLang="en-US" sz="1500" b="1" dirty="0" smtClean="0"/>
                        <a:t>右：</a:t>
                      </a:r>
                      <a:r>
                        <a:rPr kumimoji="1" lang="en-US" altLang="ja-JP" sz="1500" b="1" dirty="0" smtClean="0"/>
                        <a:t>4</a:t>
                      </a:r>
                      <a:r>
                        <a:rPr kumimoji="1" lang="ja-JP" altLang="en-US" sz="1500" b="1" dirty="0" smtClean="0"/>
                        <a:t>　左：</a:t>
                      </a:r>
                      <a:r>
                        <a:rPr kumimoji="1" lang="en-US" altLang="ja-JP" sz="1500" b="1" dirty="0" smtClean="0"/>
                        <a:t>4</a:t>
                      </a:r>
                      <a:endParaRPr kumimoji="1" lang="ja-JP" altLang="en-US" sz="1500" b="1" dirty="0"/>
                    </a:p>
                  </a:txBody>
                  <a:tcPr marT="34290" marB="34290" anchor="ctr"/>
                </a:tc>
              </a:tr>
              <a:tr h="650044">
                <a:tc>
                  <a:txBody>
                    <a:bodyPr/>
                    <a:lstStyle/>
                    <a:p>
                      <a:pPr algn="ctr"/>
                      <a:r>
                        <a:rPr kumimoji="1" lang="en-US" altLang="ja-JP" sz="1800" b="1" dirty="0" smtClean="0"/>
                        <a:t>ADL</a:t>
                      </a:r>
                      <a:r>
                        <a:rPr kumimoji="1" lang="ja-JP" altLang="en-US" sz="1800" b="1" dirty="0" smtClean="0"/>
                        <a:t>（</a:t>
                      </a:r>
                      <a:r>
                        <a:rPr kumimoji="1" lang="en-US" altLang="ja-JP" sz="1800" b="1" dirty="0" smtClean="0"/>
                        <a:t>FIM</a:t>
                      </a:r>
                      <a:r>
                        <a:rPr kumimoji="1" lang="ja-JP" altLang="en-US" sz="1800" b="1" dirty="0" smtClean="0"/>
                        <a:t>）</a:t>
                      </a:r>
                      <a:endParaRPr kumimoji="1" lang="ja-JP" altLang="en-US" sz="1800" b="1" dirty="0"/>
                    </a:p>
                  </a:txBody>
                  <a:tcPr marT="34290" marB="34290" anchor="ctr"/>
                </a:tc>
                <a:tc>
                  <a:txBody>
                    <a:bodyPr/>
                    <a:lstStyle/>
                    <a:p>
                      <a:pPr algn="ctr"/>
                      <a:r>
                        <a:rPr kumimoji="1" lang="en-US" altLang="ja-JP" sz="1500" b="1" dirty="0" smtClean="0"/>
                        <a:t>38</a:t>
                      </a:r>
                      <a:r>
                        <a:rPr kumimoji="1" lang="ja-JP" altLang="en-US" sz="1500" b="1" dirty="0" smtClean="0"/>
                        <a:t>点（</a:t>
                      </a:r>
                      <a:r>
                        <a:rPr kumimoji="1" lang="en-US" altLang="ja-JP" sz="1500" b="1" dirty="0" smtClean="0"/>
                        <a:t>M</a:t>
                      </a:r>
                      <a:r>
                        <a:rPr kumimoji="1" lang="ja-JP" altLang="en-US" sz="1500" b="1" dirty="0" smtClean="0"/>
                        <a:t>：</a:t>
                      </a:r>
                      <a:r>
                        <a:rPr kumimoji="1" lang="en-US" altLang="ja-JP" sz="1500" b="1" dirty="0" smtClean="0"/>
                        <a:t>13</a:t>
                      </a:r>
                      <a:r>
                        <a:rPr kumimoji="1" lang="ja-JP" altLang="en-US" sz="1500" b="1" dirty="0" smtClean="0"/>
                        <a:t>点）</a:t>
                      </a:r>
                      <a:endParaRPr kumimoji="1" lang="ja-JP" altLang="en-US" sz="1500" b="1" dirty="0"/>
                    </a:p>
                  </a:txBody>
                  <a:tcPr marT="34290" marB="34290" anchor="ctr"/>
                </a:tc>
                <a:tc>
                  <a:txBody>
                    <a:bodyPr/>
                    <a:lstStyle/>
                    <a:p>
                      <a:pPr algn="ctr"/>
                      <a:r>
                        <a:rPr kumimoji="1" lang="en-US" altLang="ja-JP" sz="1500" b="1" dirty="0" smtClean="0"/>
                        <a:t>75</a:t>
                      </a:r>
                      <a:r>
                        <a:rPr kumimoji="1" lang="ja-JP" altLang="en-US" sz="1500" b="1" dirty="0" smtClean="0"/>
                        <a:t>点（</a:t>
                      </a:r>
                      <a:r>
                        <a:rPr kumimoji="1" lang="en-US" altLang="ja-JP" sz="1500" b="1" dirty="0" smtClean="0"/>
                        <a:t>M</a:t>
                      </a:r>
                      <a:r>
                        <a:rPr kumimoji="1" lang="ja-JP" altLang="en-US" sz="1500" b="1" dirty="0" smtClean="0"/>
                        <a:t>：</a:t>
                      </a:r>
                      <a:r>
                        <a:rPr kumimoji="1" lang="en-US" altLang="ja-JP" sz="1500" b="1" dirty="0" smtClean="0"/>
                        <a:t>50</a:t>
                      </a:r>
                      <a:r>
                        <a:rPr kumimoji="1" lang="ja-JP" altLang="en-US" sz="1500" b="1" dirty="0" smtClean="0"/>
                        <a:t>点）</a:t>
                      </a:r>
                      <a:endParaRPr kumimoji="1" lang="ja-JP" altLang="en-US" sz="1500" b="1" dirty="0"/>
                    </a:p>
                  </a:txBody>
                  <a:tcPr marT="34290" marB="34290" anchor="ctr"/>
                </a:tc>
                <a:tc>
                  <a:txBody>
                    <a:bodyPr/>
                    <a:lstStyle/>
                    <a:p>
                      <a:pPr algn="ctr"/>
                      <a:r>
                        <a:rPr kumimoji="1" lang="en-US" altLang="ja-JP" sz="1500" b="1" dirty="0" smtClean="0"/>
                        <a:t>118</a:t>
                      </a:r>
                      <a:r>
                        <a:rPr kumimoji="1" lang="ja-JP" altLang="en-US" sz="1500" b="1" dirty="0" smtClean="0"/>
                        <a:t>点（</a:t>
                      </a:r>
                      <a:r>
                        <a:rPr kumimoji="1" lang="en-US" altLang="ja-JP" sz="1500" b="1" dirty="0" smtClean="0"/>
                        <a:t>M </a:t>
                      </a:r>
                      <a:r>
                        <a:rPr kumimoji="1" lang="ja-JP" altLang="en-US" sz="1500" b="1" dirty="0" smtClean="0"/>
                        <a:t>：</a:t>
                      </a:r>
                      <a:r>
                        <a:rPr kumimoji="1" lang="en-US" altLang="ja-JP" sz="1500" b="1" dirty="0" smtClean="0"/>
                        <a:t>93</a:t>
                      </a:r>
                      <a:r>
                        <a:rPr kumimoji="1" lang="ja-JP" altLang="en-US" sz="1500" b="1" dirty="0" smtClean="0"/>
                        <a:t>点）</a:t>
                      </a:r>
                      <a:endParaRPr kumimoji="1" lang="ja-JP" altLang="en-US" sz="1500" b="1" dirty="0"/>
                    </a:p>
                  </a:txBody>
                  <a:tcPr marT="34290" marB="34290" anchor="ctr"/>
                </a:tc>
              </a:tr>
              <a:tr h="650044">
                <a:tc>
                  <a:txBody>
                    <a:bodyPr/>
                    <a:lstStyle/>
                    <a:p>
                      <a:pPr algn="ctr"/>
                      <a:r>
                        <a:rPr kumimoji="1" lang="en-US" altLang="ja-JP" sz="1500" b="1" dirty="0" smtClean="0"/>
                        <a:t>10m</a:t>
                      </a:r>
                      <a:r>
                        <a:rPr kumimoji="1" lang="ja-JP" altLang="en-US" sz="1500" b="1" dirty="0" smtClean="0"/>
                        <a:t>歩行</a:t>
                      </a:r>
                      <a:endParaRPr kumimoji="1" lang="ja-JP" altLang="en-US" sz="1500" b="1" dirty="0"/>
                    </a:p>
                  </a:txBody>
                  <a:tcPr marT="34290" marB="34290" anchor="ctr"/>
                </a:tc>
                <a:tc>
                  <a:txBody>
                    <a:bodyPr/>
                    <a:lstStyle/>
                    <a:p>
                      <a:pPr algn="ctr"/>
                      <a:r>
                        <a:rPr kumimoji="1" lang="ja-JP" altLang="en-US" sz="1500" b="1" dirty="0" smtClean="0"/>
                        <a:t>測定不可</a:t>
                      </a:r>
                      <a:endParaRPr kumimoji="1" lang="ja-JP" altLang="en-US" sz="1500" b="1" dirty="0"/>
                    </a:p>
                  </a:txBody>
                  <a:tcPr marT="34290" marB="34290" anchor="ctr"/>
                </a:tc>
                <a:tc>
                  <a:txBody>
                    <a:bodyPr/>
                    <a:lstStyle/>
                    <a:p>
                      <a:pPr algn="ctr"/>
                      <a:r>
                        <a:rPr kumimoji="1" lang="ja-JP" altLang="en-US" sz="1500" b="1" dirty="0" smtClean="0">
                          <a:solidFill>
                            <a:schemeClr val="tx1"/>
                          </a:solidFill>
                        </a:rPr>
                        <a:t>測定不可</a:t>
                      </a:r>
                      <a:endParaRPr kumimoji="1" lang="en-US" altLang="ja-JP" sz="1500" b="1" dirty="0" smtClean="0">
                        <a:solidFill>
                          <a:schemeClr val="tx1"/>
                        </a:solidFill>
                      </a:endParaRPr>
                    </a:p>
                    <a:p>
                      <a:pPr algn="ctr"/>
                      <a:r>
                        <a:rPr kumimoji="1" lang="ja-JP" altLang="en-US" sz="1500" b="1" dirty="0" smtClean="0">
                          <a:solidFill>
                            <a:schemeClr val="tx1"/>
                          </a:solidFill>
                        </a:rPr>
                        <a:t>（</a:t>
                      </a:r>
                      <a:r>
                        <a:rPr kumimoji="1" lang="en-US" altLang="ja-JP" sz="1500" b="1" dirty="0" smtClean="0">
                          <a:solidFill>
                            <a:schemeClr val="tx1"/>
                          </a:solidFill>
                        </a:rPr>
                        <a:t>13.47</a:t>
                      </a:r>
                      <a:r>
                        <a:rPr kumimoji="1" lang="ja-JP" altLang="en-US" sz="1500" b="1" dirty="0" smtClean="0">
                          <a:solidFill>
                            <a:schemeClr val="tx1"/>
                          </a:solidFill>
                        </a:rPr>
                        <a:t>秒</a:t>
                      </a:r>
                      <a:r>
                        <a:rPr kumimoji="1" lang="en-US" altLang="ja-JP" sz="1500" b="1" dirty="0" smtClean="0">
                          <a:solidFill>
                            <a:schemeClr val="tx1"/>
                          </a:solidFill>
                        </a:rPr>
                        <a:t>81</a:t>
                      </a:r>
                      <a:r>
                        <a:rPr kumimoji="1" lang="ja-JP" altLang="en-US" sz="1500" b="1" dirty="0" smtClean="0">
                          <a:solidFill>
                            <a:schemeClr val="tx1"/>
                          </a:solidFill>
                        </a:rPr>
                        <a:t>病日）</a:t>
                      </a:r>
                      <a:endParaRPr kumimoji="1" lang="ja-JP" altLang="en-US" sz="1500" b="1" dirty="0">
                        <a:solidFill>
                          <a:schemeClr val="tx1"/>
                        </a:solidFill>
                      </a:endParaRPr>
                    </a:p>
                  </a:txBody>
                  <a:tcPr marT="34290" marB="34290" anchor="ctr"/>
                </a:tc>
                <a:tc>
                  <a:txBody>
                    <a:bodyPr/>
                    <a:lstStyle/>
                    <a:p>
                      <a:pPr algn="ctr"/>
                      <a:r>
                        <a:rPr kumimoji="1" lang="en-US" altLang="ja-JP" sz="1500" b="1" dirty="0" smtClean="0"/>
                        <a:t>11.69</a:t>
                      </a:r>
                      <a:r>
                        <a:rPr kumimoji="1" lang="ja-JP" altLang="en-US" sz="1500" b="1" dirty="0" smtClean="0"/>
                        <a:t>秒</a:t>
                      </a:r>
                      <a:endParaRPr kumimoji="1" lang="ja-JP" altLang="en-US" sz="1500" b="1" dirty="0"/>
                    </a:p>
                  </a:txBody>
                  <a:tcPr marT="34290" marB="34290" anchor="ctr"/>
                </a:tc>
              </a:tr>
              <a:tr h="650044">
                <a:tc>
                  <a:txBody>
                    <a:bodyPr/>
                    <a:lstStyle/>
                    <a:p>
                      <a:pPr algn="ctr"/>
                      <a:r>
                        <a:rPr kumimoji="1" lang="en-US" altLang="ja-JP" sz="1500" b="1" dirty="0" smtClean="0"/>
                        <a:t>6</a:t>
                      </a:r>
                      <a:r>
                        <a:rPr kumimoji="1" lang="ja-JP" altLang="en-US" sz="1500" b="1" dirty="0" smtClean="0"/>
                        <a:t>分間歩行</a:t>
                      </a:r>
                      <a:endParaRPr kumimoji="1" lang="ja-JP" altLang="en-US" sz="1500" b="1" dirty="0"/>
                    </a:p>
                  </a:txBody>
                  <a:tcPr marT="34290" marB="34290" anchor="ctr"/>
                </a:tc>
                <a:tc>
                  <a:txBody>
                    <a:bodyPr/>
                    <a:lstStyle/>
                    <a:p>
                      <a:pPr algn="ctr"/>
                      <a:r>
                        <a:rPr kumimoji="1" lang="ja-JP" altLang="en-US" sz="1500" b="1" dirty="0" smtClean="0"/>
                        <a:t>測定不可</a:t>
                      </a:r>
                      <a:endParaRPr kumimoji="1" lang="ja-JP" altLang="en-US" sz="1500" b="1" dirty="0"/>
                    </a:p>
                  </a:txBody>
                  <a:tcPr marT="34290" marB="34290" anchor="ctr"/>
                </a:tc>
                <a:tc>
                  <a:txBody>
                    <a:bodyPr/>
                    <a:lstStyle/>
                    <a:p>
                      <a:pPr algn="ctr"/>
                      <a:r>
                        <a:rPr kumimoji="1" lang="ja-JP" altLang="en-US" sz="1500" b="1" dirty="0" smtClean="0"/>
                        <a:t>測定不可</a:t>
                      </a:r>
                      <a:endParaRPr kumimoji="1" lang="en-US" altLang="ja-JP" sz="1500" b="1" dirty="0" smtClean="0"/>
                    </a:p>
                    <a:p>
                      <a:pPr algn="ctr"/>
                      <a:r>
                        <a:rPr kumimoji="1" lang="ja-JP" altLang="en-US" sz="1500" b="1" dirty="0" smtClean="0"/>
                        <a:t>（</a:t>
                      </a:r>
                      <a:r>
                        <a:rPr kumimoji="1" lang="en-US" altLang="ja-JP" sz="1500" b="1" dirty="0" smtClean="0"/>
                        <a:t>103m81</a:t>
                      </a:r>
                      <a:r>
                        <a:rPr kumimoji="1" lang="ja-JP" altLang="en-US" sz="1500" b="1" dirty="0" smtClean="0"/>
                        <a:t>病日）</a:t>
                      </a:r>
                      <a:endParaRPr kumimoji="1" lang="ja-JP" altLang="en-US" sz="1500" b="1" dirty="0"/>
                    </a:p>
                  </a:txBody>
                  <a:tcPr marT="34290" marB="34290" anchor="ctr"/>
                </a:tc>
                <a:tc>
                  <a:txBody>
                    <a:bodyPr/>
                    <a:lstStyle/>
                    <a:p>
                      <a:pPr algn="ctr"/>
                      <a:r>
                        <a:rPr kumimoji="1" lang="en-US" altLang="ja-JP" sz="1500" b="1" dirty="0" smtClean="0"/>
                        <a:t>190m</a:t>
                      </a:r>
                      <a:endParaRPr kumimoji="1" lang="ja-JP" altLang="en-US" sz="1500" b="1" dirty="0"/>
                    </a:p>
                  </a:txBody>
                  <a:tcPr marT="34290" marB="34290" anchor="ctr"/>
                </a:tc>
              </a:tr>
              <a:tr h="650044">
                <a:tc>
                  <a:txBody>
                    <a:bodyPr/>
                    <a:lstStyle/>
                    <a:p>
                      <a:pPr algn="ctr"/>
                      <a:r>
                        <a:rPr kumimoji="1" lang="ja-JP" altLang="en-US" sz="1500" b="1" dirty="0" smtClean="0"/>
                        <a:t>下腿周囲長</a:t>
                      </a:r>
                      <a:endParaRPr kumimoji="1" lang="ja-JP" altLang="en-US" sz="1500" b="1" dirty="0"/>
                    </a:p>
                  </a:txBody>
                  <a:tcPr marT="34290" marB="34290" anchor="ctr"/>
                </a:tc>
                <a:tc>
                  <a:txBody>
                    <a:bodyPr/>
                    <a:lstStyle/>
                    <a:p>
                      <a:pPr algn="ctr"/>
                      <a:r>
                        <a:rPr kumimoji="1" lang="ja-JP" altLang="en-US" sz="1500" b="1" dirty="0" smtClean="0"/>
                        <a:t>右：</a:t>
                      </a:r>
                      <a:r>
                        <a:rPr kumimoji="1" lang="en-US" altLang="ja-JP" sz="1500" b="1" dirty="0" smtClean="0"/>
                        <a:t>23cm</a:t>
                      </a:r>
                      <a:r>
                        <a:rPr kumimoji="1" lang="ja-JP" altLang="en-US" sz="1500" b="1" dirty="0" smtClean="0"/>
                        <a:t>　</a:t>
                      </a:r>
                      <a:endParaRPr kumimoji="1" lang="en-US" altLang="ja-JP" sz="1500" b="1" dirty="0" smtClean="0"/>
                    </a:p>
                    <a:p>
                      <a:pPr algn="ctr"/>
                      <a:r>
                        <a:rPr kumimoji="1" lang="ja-JP" altLang="en-US" sz="1500" b="1" dirty="0" smtClean="0"/>
                        <a:t>左：</a:t>
                      </a:r>
                      <a:r>
                        <a:rPr kumimoji="1" lang="en-US" altLang="ja-JP" sz="1500" b="1" dirty="0" smtClean="0"/>
                        <a:t>21cm</a:t>
                      </a:r>
                      <a:endParaRPr kumimoji="1" lang="ja-JP" altLang="en-US" sz="1500" b="1" dirty="0"/>
                    </a:p>
                  </a:txBody>
                  <a:tcPr marT="34290" marB="34290" anchor="ctr"/>
                </a:tc>
                <a:tc>
                  <a:txBody>
                    <a:bodyPr/>
                    <a:lstStyle/>
                    <a:p>
                      <a:pPr algn="ctr"/>
                      <a:r>
                        <a:rPr kumimoji="1" lang="ja-JP" altLang="en-US" sz="1500" b="1" dirty="0" smtClean="0"/>
                        <a:t>右：</a:t>
                      </a:r>
                      <a:r>
                        <a:rPr kumimoji="1" lang="en-US" altLang="ja-JP" sz="1500" b="1" dirty="0" smtClean="0"/>
                        <a:t>24cm</a:t>
                      </a:r>
                    </a:p>
                    <a:p>
                      <a:pPr algn="ctr"/>
                      <a:r>
                        <a:rPr kumimoji="1" lang="ja-JP" altLang="en-US" sz="1500" b="1" dirty="0" smtClean="0"/>
                        <a:t>左：</a:t>
                      </a:r>
                      <a:r>
                        <a:rPr kumimoji="1" lang="en-US" altLang="ja-JP" sz="1500" b="1" dirty="0" smtClean="0"/>
                        <a:t>23cm</a:t>
                      </a:r>
                      <a:endParaRPr kumimoji="1" lang="ja-JP" altLang="en-US" sz="1500" b="1" dirty="0"/>
                    </a:p>
                  </a:txBody>
                  <a:tcPr marT="34290" marB="34290" anchor="ctr"/>
                </a:tc>
                <a:tc>
                  <a:txBody>
                    <a:bodyPr/>
                    <a:lstStyle/>
                    <a:p>
                      <a:pPr algn="ctr"/>
                      <a:r>
                        <a:rPr kumimoji="1" lang="ja-JP" altLang="en-US" sz="1500" b="1" dirty="0" smtClean="0"/>
                        <a:t>右：</a:t>
                      </a:r>
                      <a:r>
                        <a:rPr kumimoji="1" lang="en-US" altLang="ja-JP" sz="1500" b="1" dirty="0" smtClean="0"/>
                        <a:t>25.6cm</a:t>
                      </a:r>
                    </a:p>
                    <a:p>
                      <a:pPr algn="ctr"/>
                      <a:r>
                        <a:rPr kumimoji="1" lang="ja-JP" altLang="en-US" sz="1500" b="1" dirty="0" smtClean="0"/>
                        <a:t>左：</a:t>
                      </a:r>
                      <a:r>
                        <a:rPr kumimoji="1" lang="en-US" altLang="ja-JP" sz="1500" b="1" dirty="0" smtClean="0"/>
                        <a:t>25.2cm</a:t>
                      </a:r>
                      <a:endParaRPr kumimoji="1" lang="ja-JP" altLang="en-US" sz="1500" b="1" dirty="0"/>
                    </a:p>
                  </a:txBody>
                  <a:tcPr marT="34290" marB="34290" anchor="ctr"/>
                </a:tc>
              </a:tr>
            </a:tbl>
          </a:graphicData>
        </a:graphic>
      </p:graphicFrame>
      <p:sp>
        <p:nvSpPr>
          <p:cNvPr id="5" name="テキスト ボックス 4"/>
          <p:cNvSpPr txBox="1"/>
          <p:nvPr/>
        </p:nvSpPr>
        <p:spPr>
          <a:xfrm>
            <a:off x="179512" y="141480"/>
            <a:ext cx="2232248" cy="707886"/>
          </a:xfrm>
          <a:prstGeom prst="rect">
            <a:avLst/>
          </a:prstGeom>
          <a:solidFill>
            <a:schemeClr val="accent6">
              <a:lumMod val="75000"/>
            </a:schemeClr>
          </a:solidFill>
          <a:ln>
            <a:solidFill>
              <a:schemeClr val="tx1"/>
            </a:solidFill>
          </a:ln>
        </p:spPr>
        <p:txBody>
          <a:bodyPr wrap="square" rtlCol="0">
            <a:spAutoFit/>
          </a:bodyPr>
          <a:lstStyle/>
          <a:p>
            <a:endParaRPr kumimoji="1" lang="ja-JP" altLang="en-US" sz="4000" b="1" dirty="0"/>
          </a:p>
        </p:txBody>
      </p:sp>
      <p:sp>
        <p:nvSpPr>
          <p:cNvPr id="6" name="正方形/長方形 5"/>
          <p:cNvSpPr/>
          <p:nvPr/>
        </p:nvSpPr>
        <p:spPr>
          <a:xfrm>
            <a:off x="179512" y="123478"/>
            <a:ext cx="2236510" cy="707886"/>
          </a:xfrm>
          <a:prstGeom prst="rect">
            <a:avLst/>
          </a:prstGeom>
        </p:spPr>
        <p:txBody>
          <a:bodyPr wrap="none">
            <a:spAutoFit/>
          </a:bodyPr>
          <a:lstStyle/>
          <a:p>
            <a:r>
              <a:rPr lang="ja-JP" altLang="en-US" sz="4000" b="1" dirty="0" smtClean="0"/>
              <a:t>介入結果</a:t>
            </a:r>
            <a:endParaRPr lang="ja-JP" altLang="en-US" sz="4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23478"/>
            <a:ext cx="1542410" cy="707886"/>
          </a:xfrm>
          <a:prstGeom prst="rect">
            <a:avLst/>
          </a:prstGeom>
          <a:solidFill>
            <a:srgbClr val="00B050"/>
          </a:solidFill>
          <a:ln>
            <a:solidFill>
              <a:schemeClr val="tx1"/>
            </a:solidFill>
          </a:ln>
        </p:spPr>
        <p:txBody>
          <a:bodyPr wrap="none">
            <a:spAutoFit/>
          </a:bodyPr>
          <a:lstStyle/>
          <a:p>
            <a:r>
              <a:rPr lang="ja-JP" altLang="en-US" sz="4000" b="1" dirty="0" smtClean="0"/>
              <a:t>まとめ</a:t>
            </a:r>
            <a:endParaRPr lang="ja-JP" altLang="en-US" sz="4000" b="1" dirty="0"/>
          </a:p>
        </p:txBody>
      </p:sp>
      <p:sp>
        <p:nvSpPr>
          <p:cNvPr id="3" name="テキスト ボックス 2"/>
          <p:cNvSpPr txBox="1"/>
          <p:nvPr/>
        </p:nvSpPr>
        <p:spPr>
          <a:xfrm>
            <a:off x="179512" y="1419622"/>
            <a:ext cx="8571577" cy="2308324"/>
          </a:xfrm>
          <a:prstGeom prst="rect">
            <a:avLst/>
          </a:prstGeom>
          <a:noFill/>
        </p:spPr>
        <p:txBody>
          <a:bodyPr wrap="none" rtlCol="0">
            <a:spAutoFit/>
          </a:bodyPr>
          <a:lstStyle/>
          <a:p>
            <a:r>
              <a:rPr kumimoji="1" lang="ja-JP" altLang="en-US" sz="2400" b="1" dirty="0" smtClean="0"/>
              <a:t>１、作業療法士にとって食事への介入とは</a:t>
            </a:r>
            <a:endParaRPr kumimoji="1" lang="en-US" altLang="ja-JP" sz="2400" b="1" dirty="0" smtClean="0"/>
          </a:p>
          <a:p>
            <a:endParaRPr lang="en-US" altLang="ja-JP" sz="2400" b="1" dirty="0" smtClean="0"/>
          </a:p>
          <a:p>
            <a:r>
              <a:rPr lang="ja-JP" altLang="en-US" sz="2400" b="1" dirty="0" smtClean="0"/>
              <a:t>〇</a:t>
            </a:r>
            <a:r>
              <a:rPr kumimoji="1" lang="ja-JP" altLang="en-US" sz="2400" b="1" dirty="0" smtClean="0"/>
              <a:t>食事という作業は、栄養素の摂取だけでなく高齢者の楽しみや</a:t>
            </a:r>
            <a:endParaRPr kumimoji="1" lang="en-US" altLang="ja-JP" sz="2400" b="1" dirty="0" smtClean="0"/>
          </a:p>
          <a:p>
            <a:r>
              <a:rPr lang="ja-JP" altLang="en-US" sz="2400" b="1" dirty="0" smtClean="0"/>
              <a:t>　生きがい・生活の質に関わる。また、自宅復帰後に家事動作</a:t>
            </a:r>
            <a:endParaRPr lang="en-US" altLang="ja-JP" sz="2400" b="1" dirty="0" smtClean="0"/>
          </a:p>
          <a:p>
            <a:r>
              <a:rPr lang="ja-JP" altLang="en-US" sz="2400" b="1" dirty="0" smtClean="0"/>
              <a:t>　として調理を</a:t>
            </a:r>
            <a:r>
              <a:rPr kumimoji="1" lang="ja-JP" altLang="en-US" sz="2400" b="1" dirty="0" smtClean="0"/>
              <a:t>行</a:t>
            </a:r>
            <a:r>
              <a:rPr lang="ja-JP" altLang="en-US" sz="2400" b="1" dirty="0" smtClean="0"/>
              <a:t>う場合作業療法で練習することも多いため、</a:t>
            </a:r>
            <a:endParaRPr lang="en-US" altLang="ja-JP" sz="2400" b="1" dirty="0" smtClean="0"/>
          </a:p>
          <a:p>
            <a:r>
              <a:rPr lang="ja-JP" altLang="en-US" sz="2400" b="1" dirty="0" smtClean="0"/>
              <a:t>　食事の摂取から準備まで</a:t>
            </a:r>
            <a:r>
              <a:rPr kumimoji="1" lang="ja-JP" altLang="en-US" sz="2400" b="1" dirty="0" smtClean="0"/>
              <a:t>様々な介入が可能な領域である。</a:t>
            </a:r>
            <a:endParaRPr kumimoji="1" lang="en-US" altLang="ja-JP" sz="2400"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23478"/>
            <a:ext cx="1542410" cy="707886"/>
          </a:xfrm>
          <a:prstGeom prst="rect">
            <a:avLst/>
          </a:prstGeom>
          <a:solidFill>
            <a:srgbClr val="00B050"/>
          </a:solidFill>
          <a:ln>
            <a:solidFill>
              <a:schemeClr val="tx1"/>
            </a:solidFill>
          </a:ln>
        </p:spPr>
        <p:txBody>
          <a:bodyPr wrap="none">
            <a:spAutoFit/>
          </a:bodyPr>
          <a:lstStyle/>
          <a:p>
            <a:r>
              <a:rPr lang="ja-JP" altLang="en-US" sz="4000" b="1" dirty="0" smtClean="0"/>
              <a:t>まとめ</a:t>
            </a:r>
            <a:endParaRPr lang="ja-JP" altLang="en-US" sz="4000" b="1" dirty="0"/>
          </a:p>
        </p:txBody>
      </p:sp>
      <p:sp>
        <p:nvSpPr>
          <p:cNvPr id="3" name="テキスト ボックス 2"/>
          <p:cNvSpPr txBox="1"/>
          <p:nvPr/>
        </p:nvSpPr>
        <p:spPr>
          <a:xfrm>
            <a:off x="539552" y="1419622"/>
            <a:ext cx="7954422" cy="2308324"/>
          </a:xfrm>
          <a:prstGeom prst="rect">
            <a:avLst/>
          </a:prstGeom>
          <a:noFill/>
        </p:spPr>
        <p:txBody>
          <a:bodyPr wrap="none" rtlCol="0">
            <a:spAutoFit/>
          </a:bodyPr>
          <a:lstStyle/>
          <a:p>
            <a:r>
              <a:rPr lang="ja-JP" altLang="en-US" sz="2400" b="1" dirty="0" smtClean="0"/>
              <a:t>２</a:t>
            </a:r>
            <a:r>
              <a:rPr kumimoji="1" lang="ja-JP" altLang="en-US" sz="2400" b="1" dirty="0" smtClean="0"/>
              <a:t>、作業療法士の食事への介入とは</a:t>
            </a:r>
            <a:endParaRPr kumimoji="1" lang="en-US" altLang="ja-JP" sz="2400" b="1" dirty="0" smtClean="0"/>
          </a:p>
          <a:p>
            <a:endParaRPr lang="en-US" altLang="ja-JP" sz="2400" b="1" dirty="0" smtClean="0"/>
          </a:p>
          <a:p>
            <a:r>
              <a:rPr lang="ja-JP" altLang="en-US" sz="2400" b="1" dirty="0" smtClean="0"/>
              <a:t>〇身体面・精神面の評価を行い、</a:t>
            </a:r>
            <a:r>
              <a:rPr lang="en-US" altLang="ja-JP" sz="2400" b="1" dirty="0" smtClean="0"/>
              <a:t>ICF</a:t>
            </a:r>
            <a:r>
              <a:rPr lang="ja-JP" altLang="en-US" sz="2400" b="1" dirty="0" smtClean="0"/>
              <a:t>で環境因子や個人因子</a:t>
            </a:r>
            <a:endParaRPr lang="en-US" altLang="ja-JP" sz="2400" b="1" dirty="0" smtClean="0"/>
          </a:p>
          <a:p>
            <a:r>
              <a:rPr lang="ja-JP" altLang="en-US" sz="2400" b="1" dirty="0" smtClean="0"/>
              <a:t>を含めた問題点の焦点化を行う。筋トレなど直接的な機能</a:t>
            </a:r>
            <a:endParaRPr lang="en-US" altLang="ja-JP" sz="2400" b="1" dirty="0" smtClean="0"/>
          </a:p>
          <a:p>
            <a:r>
              <a:rPr lang="ja-JP" altLang="en-US" sz="2400" b="1" dirty="0" smtClean="0"/>
              <a:t>訓練やシーティングなどの環境の設定、代償的な自助具の</a:t>
            </a:r>
            <a:endParaRPr lang="en-US" altLang="ja-JP" sz="2400" b="1" dirty="0" smtClean="0"/>
          </a:p>
          <a:p>
            <a:r>
              <a:rPr lang="ja-JP" altLang="en-US" sz="2400" b="1" dirty="0" smtClean="0"/>
              <a:t>導入など検討して支援していく。</a:t>
            </a:r>
            <a:endParaRPr lang="en-US" altLang="ja-JP" sz="2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123728" y="915567"/>
            <a:ext cx="4752528" cy="352839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3059834" y="1635647"/>
            <a:ext cx="2890051" cy="2158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79515" y="141480"/>
            <a:ext cx="2896947" cy="707886"/>
          </a:xfrm>
          <a:prstGeom prst="rect">
            <a:avLst/>
          </a:prstGeom>
          <a:solidFill>
            <a:srgbClr val="FFFF00"/>
          </a:solidFill>
          <a:ln>
            <a:solidFill>
              <a:schemeClr val="tx1"/>
            </a:solidFill>
          </a:ln>
        </p:spPr>
        <p:txBody>
          <a:bodyPr wrap="none" rtlCol="0">
            <a:spAutoFit/>
          </a:bodyPr>
          <a:lstStyle/>
          <a:p>
            <a:r>
              <a:rPr kumimoji="1" lang="ja-JP" altLang="en-US" sz="4000" b="1" dirty="0" smtClean="0"/>
              <a:t>作業とは・・・</a:t>
            </a:r>
            <a:endParaRPr kumimoji="1" lang="ja-JP" altLang="en-US" sz="4000" b="1" dirty="0"/>
          </a:p>
        </p:txBody>
      </p:sp>
      <p:sp>
        <p:nvSpPr>
          <p:cNvPr id="5" name="スマイル 4"/>
          <p:cNvSpPr/>
          <p:nvPr/>
        </p:nvSpPr>
        <p:spPr>
          <a:xfrm>
            <a:off x="3851920" y="2211710"/>
            <a:ext cx="1348690" cy="87244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3851922" y="1131590"/>
            <a:ext cx="1284467" cy="82652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2483770" y="1779662"/>
            <a:ext cx="1284467" cy="82652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5220074" y="1707655"/>
            <a:ext cx="1284467" cy="82652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楕円 8"/>
          <p:cNvSpPr/>
          <p:nvPr/>
        </p:nvSpPr>
        <p:spPr>
          <a:xfrm>
            <a:off x="2843810" y="3075806"/>
            <a:ext cx="1284467" cy="82652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円/楕円 9"/>
          <p:cNvSpPr/>
          <p:nvPr/>
        </p:nvSpPr>
        <p:spPr>
          <a:xfrm>
            <a:off x="4860034" y="3075806"/>
            <a:ext cx="1284467" cy="82652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3923930" y="1347614"/>
            <a:ext cx="1208387" cy="338554"/>
          </a:xfrm>
          <a:prstGeom prst="rect">
            <a:avLst/>
          </a:prstGeom>
          <a:noFill/>
        </p:spPr>
        <p:txBody>
          <a:bodyPr wrap="square" rtlCol="0">
            <a:spAutoFit/>
          </a:bodyPr>
          <a:lstStyle/>
          <a:p>
            <a:r>
              <a:rPr kumimoji="1" lang="ja-JP" altLang="en-US" sz="1600" b="1" dirty="0" smtClean="0">
                <a:solidFill>
                  <a:schemeClr val="tx2">
                    <a:lumMod val="50000"/>
                  </a:schemeClr>
                </a:solidFill>
              </a:rPr>
              <a:t>セルフケア</a:t>
            </a:r>
            <a:endParaRPr kumimoji="1" lang="ja-JP" altLang="en-US" sz="2000" b="1" dirty="0">
              <a:solidFill>
                <a:schemeClr val="tx2">
                  <a:lumMod val="50000"/>
                </a:schemeClr>
              </a:solidFill>
            </a:endParaRPr>
          </a:p>
        </p:txBody>
      </p:sp>
      <p:sp>
        <p:nvSpPr>
          <p:cNvPr id="12" name="テキスト ボックス 11"/>
          <p:cNvSpPr txBox="1"/>
          <p:nvPr/>
        </p:nvSpPr>
        <p:spPr>
          <a:xfrm>
            <a:off x="5572196" y="1946030"/>
            <a:ext cx="625067" cy="338554"/>
          </a:xfrm>
          <a:prstGeom prst="rect">
            <a:avLst/>
          </a:prstGeom>
          <a:noFill/>
        </p:spPr>
        <p:txBody>
          <a:bodyPr wrap="square" rtlCol="0">
            <a:spAutoFit/>
          </a:bodyPr>
          <a:lstStyle/>
          <a:p>
            <a:r>
              <a:rPr kumimoji="1" lang="ja-JP" altLang="en-US" sz="1600" b="1" dirty="0" smtClean="0">
                <a:solidFill>
                  <a:schemeClr val="tx2">
                    <a:lumMod val="50000"/>
                  </a:schemeClr>
                </a:solidFill>
              </a:rPr>
              <a:t>家事</a:t>
            </a:r>
            <a:endParaRPr kumimoji="1" lang="ja-JP" altLang="en-US" sz="1600" b="1" dirty="0">
              <a:solidFill>
                <a:schemeClr val="tx2">
                  <a:lumMod val="50000"/>
                </a:schemeClr>
              </a:solidFill>
            </a:endParaRPr>
          </a:p>
        </p:txBody>
      </p:sp>
      <p:sp>
        <p:nvSpPr>
          <p:cNvPr id="13" name="テキスト ボックス 12"/>
          <p:cNvSpPr txBox="1"/>
          <p:nvPr/>
        </p:nvSpPr>
        <p:spPr>
          <a:xfrm>
            <a:off x="5173525" y="3301228"/>
            <a:ext cx="625067" cy="338554"/>
          </a:xfrm>
          <a:prstGeom prst="rect">
            <a:avLst/>
          </a:prstGeom>
          <a:noFill/>
        </p:spPr>
        <p:txBody>
          <a:bodyPr wrap="square" rtlCol="0">
            <a:spAutoFit/>
          </a:bodyPr>
          <a:lstStyle/>
          <a:p>
            <a:r>
              <a:rPr kumimoji="1" lang="ja-JP" altLang="en-US" sz="1600" b="1" dirty="0" smtClean="0">
                <a:solidFill>
                  <a:schemeClr val="tx2">
                    <a:lumMod val="50000"/>
                  </a:schemeClr>
                </a:solidFill>
              </a:rPr>
              <a:t>仕事</a:t>
            </a:r>
            <a:endParaRPr kumimoji="1" lang="ja-JP" altLang="en-US" sz="1600" b="1" dirty="0">
              <a:solidFill>
                <a:schemeClr val="tx2">
                  <a:lumMod val="50000"/>
                </a:schemeClr>
              </a:solidFill>
            </a:endParaRPr>
          </a:p>
        </p:txBody>
      </p:sp>
      <p:sp>
        <p:nvSpPr>
          <p:cNvPr id="14" name="テキスト ボックス 13"/>
          <p:cNvSpPr txBox="1"/>
          <p:nvPr/>
        </p:nvSpPr>
        <p:spPr>
          <a:xfrm>
            <a:off x="3206303" y="3301228"/>
            <a:ext cx="625067" cy="338554"/>
          </a:xfrm>
          <a:prstGeom prst="rect">
            <a:avLst/>
          </a:prstGeom>
          <a:noFill/>
        </p:spPr>
        <p:txBody>
          <a:bodyPr wrap="square" rtlCol="0">
            <a:spAutoFit/>
          </a:bodyPr>
          <a:lstStyle/>
          <a:p>
            <a:r>
              <a:rPr kumimoji="1" lang="ja-JP" altLang="en-US" sz="1600" b="1" dirty="0" smtClean="0">
                <a:solidFill>
                  <a:schemeClr val="tx2">
                    <a:lumMod val="50000"/>
                  </a:schemeClr>
                </a:solidFill>
              </a:rPr>
              <a:t>余暇</a:t>
            </a:r>
            <a:endParaRPr kumimoji="1" lang="ja-JP" altLang="en-US" sz="1600" b="1" dirty="0">
              <a:solidFill>
                <a:schemeClr val="tx2">
                  <a:lumMod val="50000"/>
                </a:schemeClr>
              </a:solidFill>
            </a:endParaRPr>
          </a:p>
        </p:txBody>
      </p:sp>
      <p:sp>
        <p:nvSpPr>
          <p:cNvPr id="15" name="テキスト ボックス 14"/>
          <p:cNvSpPr txBox="1"/>
          <p:nvPr/>
        </p:nvSpPr>
        <p:spPr>
          <a:xfrm>
            <a:off x="2601206" y="2012124"/>
            <a:ext cx="1085432" cy="338554"/>
          </a:xfrm>
          <a:prstGeom prst="rect">
            <a:avLst/>
          </a:prstGeom>
          <a:noFill/>
        </p:spPr>
        <p:txBody>
          <a:bodyPr wrap="square" rtlCol="0">
            <a:spAutoFit/>
          </a:bodyPr>
          <a:lstStyle/>
          <a:p>
            <a:r>
              <a:rPr kumimoji="1" lang="ja-JP" altLang="en-US" sz="1600" b="1" dirty="0" smtClean="0">
                <a:solidFill>
                  <a:schemeClr val="tx2">
                    <a:lumMod val="50000"/>
                  </a:schemeClr>
                </a:solidFill>
              </a:rPr>
              <a:t>地域活動</a:t>
            </a:r>
            <a:endParaRPr kumimoji="1" lang="ja-JP" altLang="en-US" sz="1600" b="1" dirty="0">
              <a:solidFill>
                <a:schemeClr val="tx2">
                  <a:lumMod val="50000"/>
                </a:schemeClr>
              </a:solidFill>
            </a:endParaRPr>
          </a:p>
        </p:txBody>
      </p:sp>
      <p:sp>
        <p:nvSpPr>
          <p:cNvPr id="17" name="テキスト ボックス 16"/>
          <p:cNvSpPr txBox="1"/>
          <p:nvPr/>
        </p:nvSpPr>
        <p:spPr>
          <a:xfrm>
            <a:off x="467544" y="4461960"/>
            <a:ext cx="8352928" cy="707886"/>
          </a:xfrm>
          <a:prstGeom prst="rect">
            <a:avLst/>
          </a:prstGeom>
          <a:noFill/>
        </p:spPr>
        <p:txBody>
          <a:bodyPr wrap="square" rtlCol="0">
            <a:spAutoFit/>
          </a:bodyPr>
          <a:lstStyle/>
          <a:p>
            <a:r>
              <a:rPr lang="ja-JP" altLang="en-US" sz="2800" b="1" dirty="0" smtClean="0"/>
              <a:t>日常生活の全ての活動を</a:t>
            </a:r>
            <a:r>
              <a:rPr kumimoji="1" lang="ja-JP" altLang="en-US" sz="4000" b="1" dirty="0" smtClean="0"/>
              <a:t>「作業」</a:t>
            </a:r>
            <a:r>
              <a:rPr kumimoji="1" lang="ja-JP" altLang="en-US" sz="2800" b="1" dirty="0" smtClean="0"/>
              <a:t>と呼んでいます。</a:t>
            </a:r>
            <a:endParaRPr kumimoji="1" lang="ja-JP" altLang="en-US"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23478"/>
            <a:ext cx="1542410" cy="707886"/>
          </a:xfrm>
          <a:prstGeom prst="rect">
            <a:avLst/>
          </a:prstGeom>
          <a:solidFill>
            <a:srgbClr val="00B050"/>
          </a:solidFill>
          <a:ln>
            <a:solidFill>
              <a:schemeClr val="tx1"/>
            </a:solidFill>
          </a:ln>
        </p:spPr>
        <p:txBody>
          <a:bodyPr wrap="none">
            <a:spAutoFit/>
          </a:bodyPr>
          <a:lstStyle/>
          <a:p>
            <a:r>
              <a:rPr lang="ja-JP" altLang="en-US" sz="4000" b="1" dirty="0" smtClean="0"/>
              <a:t>まとめ</a:t>
            </a:r>
            <a:endParaRPr lang="ja-JP" altLang="en-US" sz="4000" b="1" dirty="0"/>
          </a:p>
        </p:txBody>
      </p:sp>
      <p:sp>
        <p:nvSpPr>
          <p:cNvPr id="3" name="テキスト ボックス 2"/>
          <p:cNvSpPr txBox="1"/>
          <p:nvPr/>
        </p:nvSpPr>
        <p:spPr>
          <a:xfrm>
            <a:off x="539552" y="1419622"/>
            <a:ext cx="8026556" cy="2308324"/>
          </a:xfrm>
          <a:prstGeom prst="rect">
            <a:avLst/>
          </a:prstGeom>
          <a:noFill/>
        </p:spPr>
        <p:txBody>
          <a:bodyPr wrap="none" rtlCol="0">
            <a:spAutoFit/>
          </a:bodyPr>
          <a:lstStyle/>
          <a:p>
            <a:r>
              <a:rPr lang="ja-JP" altLang="en-US" sz="2400" b="1" dirty="0" smtClean="0"/>
              <a:t>３</a:t>
            </a:r>
            <a:r>
              <a:rPr kumimoji="1" lang="ja-JP" altLang="en-US" sz="2400" b="1" dirty="0" smtClean="0"/>
              <a:t>、サルコペニアの嚥下障害への介入とは</a:t>
            </a:r>
            <a:endParaRPr kumimoji="1" lang="en-US" altLang="ja-JP" sz="2400" b="1" dirty="0" smtClean="0"/>
          </a:p>
          <a:p>
            <a:endParaRPr lang="en-US" altLang="ja-JP" sz="2400" b="1" dirty="0" smtClean="0"/>
          </a:p>
          <a:p>
            <a:r>
              <a:rPr lang="ja-JP" altLang="en-US" sz="2400" b="1" dirty="0" smtClean="0"/>
              <a:t>〇十分な栄養摂取と並行し、不要な安静を避けサルコペニア</a:t>
            </a:r>
            <a:endParaRPr lang="en-US" altLang="ja-JP" sz="2400" b="1" dirty="0" smtClean="0"/>
          </a:p>
          <a:p>
            <a:r>
              <a:rPr lang="ja-JP" altLang="en-US" sz="2400" b="1" dirty="0" smtClean="0"/>
              <a:t>　の改善・</a:t>
            </a:r>
            <a:r>
              <a:rPr lang="en-US" altLang="ja-JP" sz="2400" b="1" dirty="0" smtClean="0"/>
              <a:t>ADL</a:t>
            </a:r>
            <a:r>
              <a:rPr lang="ja-JP" altLang="en-US" sz="2400" b="1" dirty="0" smtClean="0"/>
              <a:t>の改善を図ることが必要。大腿骨頚部骨折など</a:t>
            </a:r>
            <a:endParaRPr lang="en-US" altLang="ja-JP" sz="2400" b="1" dirty="0" smtClean="0"/>
          </a:p>
          <a:p>
            <a:r>
              <a:rPr lang="ja-JP" altLang="en-US" sz="2400" b="1" dirty="0" smtClean="0"/>
              <a:t>　でも安静と炎症を伴えば嚥下障害の発生に注意。</a:t>
            </a:r>
            <a:endParaRPr lang="en-US" altLang="ja-JP" sz="2400" b="1" dirty="0" smtClean="0"/>
          </a:p>
          <a:p>
            <a:r>
              <a:rPr lang="ja-JP" altLang="en-US" sz="2400" b="1" dirty="0" smtClean="0"/>
              <a:t>〇包括的な介入で改善可能であった症例を経験した。</a:t>
            </a:r>
            <a:endParaRPr lang="en-US" altLang="ja-JP" sz="24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47664" y="2139702"/>
            <a:ext cx="6604693" cy="707886"/>
          </a:xfrm>
          <a:prstGeom prst="rect">
            <a:avLst/>
          </a:prstGeom>
          <a:noFill/>
        </p:spPr>
        <p:txBody>
          <a:bodyPr wrap="none" rtlCol="0">
            <a:spAutoFit/>
          </a:bodyPr>
          <a:lstStyle/>
          <a:p>
            <a:r>
              <a:rPr lang="ja-JP" altLang="en-US" sz="4000" b="1" dirty="0" smtClean="0"/>
              <a:t>御清聴ありがとうございました</a:t>
            </a:r>
            <a:endParaRPr kumimoji="1" lang="ja-JP" altLang="en-U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4716016" y="681540"/>
            <a:ext cx="0" cy="446196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79515" y="141480"/>
            <a:ext cx="6447599" cy="707886"/>
          </a:xfrm>
          <a:prstGeom prst="rect">
            <a:avLst/>
          </a:prstGeom>
          <a:solidFill>
            <a:srgbClr val="FFFF00"/>
          </a:solidFill>
          <a:ln>
            <a:solidFill>
              <a:schemeClr val="tx1"/>
            </a:solidFill>
          </a:ln>
        </p:spPr>
        <p:txBody>
          <a:bodyPr wrap="none" rtlCol="0">
            <a:spAutoFit/>
          </a:bodyPr>
          <a:lstStyle/>
          <a:p>
            <a:r>
              <a:rPr lang="ja-JP" altLang="en-US" sz="4000" b="1" dirty="0" smtClean="0"/>
              <a:t>経口摂取のメリット・デメリット</a:t>
            </a:r>
            <a:endParaRPr kumimoji="1" lang="ja-JP" altLang="en-US" sz="4000" b="1" dirty="0"/>
          </a:p>
        </p:txBody>
      </p:sp>
      <p:pic>
        <p:nvPicPr>
          <p:cNvPr id="17411" name="Picture 3" descr="C:\Users\Masahiro\Desktop\1vDUsumIHfKZPQjiDozmQj.jpg"/>
          <p:cNvPicPr>
            <a:picLocks noChangeAspect="1" noChangeArrowheads="1"/>
          </p:cNvPicPr>
          <p:nvPr/>
        </p:nvPicPr>
        <p:blipFill>
          <a:blip r:embed="rId3" cstate="print"/>
          <a:srcRect/>
          <a:stretch>
            <a:fillRect/>
          </a:stretch>
        </p:blipFill>
        <p:spPr bwMode="auto">
          <a:xfrm>
            <a:off x="3491880" y="3435846"/>
            <a:ext cx="2429024" cy="1707654"/>
          </a:xfrm>
          <a:prstGeom prst="rect">
            <a:avLst/>
          </a:prstGeom>
          <a:ln>
            <a:noFill/>
          </a:ln>
          <a:effectLst>
            <a:softEdge rad="112500"/>
          </a:effectLst>
        </p:spPr>
      </p:pic>
      <p:sp>
        <p:nvSpPr>
          <p:cNvPr id="12" name="テキスト ボックス 11"/>
          <p:cNvSpPr txBox="1"/>
          <p:nvPr/>
        </p:nvSpPr>
        <p:spPr>
          <a:xfrm>
            <a:off x="467546" y="1059582"/>
            <a:ext cx="3337773" cy="3970318"/>
          </a:xfrm>
          <a:prstGeom prst="rect">
            <a:avLst/>
          </a:prstGeom>
          <a:noFill/>
        </p:spPr>
        <p:txBody>
          <a:bodyPr wrap="none" rtlCol="0">
            <a:spAutoFit/>
          </a:bodyPr>
          <a:lstStyle/>
          <a:p>
            <a:r>
              <a:rPr kumimoji="1" lang="ja-JP" altLang="en-US" sz="3600" b="1" dirty="0" smtClean="0"/>
              <a:t>○最も生理的</a:t>
            </a:r>
            <a:endParaRPr kumimoji="1" lang="en-US" altLang="ja-JP" sz="3600" b="1" dirty="0" smtClean="0"/>
          </a:p>
          <a:p>
            <a:endParaRPr lang="en-US" altLang="ja-JP" sz="3600" b="1" dirty="0" smtClean="0"/>
          </a:p>
          <a:p>
            <a:r>
              <a:rPr kumimoji="1" lang="ja-JP" altLang="en-US" sz="3600" b="1" dirty="0" smtClean="0"/>
              <a:t>○投与ルート</a:t>
            </a:r>
            <a:endParaRPr kumimoji="1" lang="en-US" altLang="ja-JP" sz="3600" b="1" dirty="0" smtClean="0"/>
          </a:p>
          <a:p>
            <a:endParaRPr lang="en-US" altLang="ja-JP" sz="3600" b="1" dirty="0" smtClean="0"/>
          </a:p>
          <a:p>
            <a:r>
              <a:rPr kumimoji="1" lang="ja-JP" altLang="en-US" sz="3600" b="1" dirty="0" smtClean="0"/>
              <a:t>○通常最も安全</a:t>
            </a:r>
            <a:endParaRPr kumimoji="1" lang="en-US" altLang="ja-JP" sz="3600" b="1" dirty="0" smtClean="0"/>
          </a:p>
          <a:p>
            <a:endParaRPr lang="en-US" altLang="ja-JP" sz="3600" b="1" dirty="0" smtClean="0"/>
          </a:p>
          <a:p>
            <a:r>
              <a:rPr kumimoji="1" lang="ja-JP" altLang="en-US" sz="3600" b="1" dirty="0" smtClean="0"/>
              <a:t>○低コスト</a:t>
            </a:r>
            <a:endParaRPr kumimoji="1" lang="ja-JP" altLang="en-US" sz="3600" b="1" dirty="0"/>
          </a:p>
        </p:txBody>
      </p:sp>
      <p:sp>
        <p:nvSpPr>
          <p:cNvPr id="13" name="テキスト ボックス 12"/>
          <p:cNvSpPr txBox="1"/>
          <p:nvPr/>
        </p:nvSpPr>
        <p:spPr>
          <a:xfrm>
            <a:off x="5508104" y="1005576"/>
            <a:ext cx="2501006" cy="2862322"/>
          </a:xfrm>
          <a:prstGeom prst="rect">
            <a:avLst/>
          </a:prstGeom>
          <a:noFill/>
        </p:spPr>
        <p:txBody>
          <a:bodyPr wrap="none" rtlCol="0">
            <a:spAutoFit/>
          </a:bodyPr>
          <a:lstStyle/>
          <a:p>
            <a:r>
              <a:rPr lang="ja-JP" altLang="en-US" sz="3600" b="1" dirty="0" smtClean="0"/>
              <a:t>●</a:t>
            </a:r>
            <a:r>
              <a:rPr kumimoji="1" lang="ja-JP" altLang="en-US" sz="3600" b="1" dirty="0" smtClean="0"/>
              <a:t>嚥下障害</a:t>
            </a:r>
            <a:endParaRPr kumimoji="1" lang="en-US" altLang="ja-JP" sz="3600" b="1" dirty="0" smtClean="0"/>
          </a:p>
          <a:p>
            <a:endParaRPr lang="en-US" altLang="ja-JP" sz="3600" b="1" dirty="0" smtClean="0"/>
          </a:p>
          <a:p>
            <a:r>
              <a:rPr lang="ja-JP" altLang="en-US" sz="3600" b="1" dirty="0" smtClean="0"/>
              <a:t>●食欲低下</a:t>
            </a:r>
            <a:endParaRPr kumimoji="1" lang="en-US" altLang="ja-JP" sz="3600" b="1" dirty="0" smtClean="0"/>
          </a:p>
          <a:p>
            <a:endParaRPr lang="en-US" altLang="ja-JP" sz="3600" b="1" dirty="0" smtClean="0"/>
          </a:p>
          <a:p>
            <a:r>
              <a:rPr lang="ja-JP" altLang="en-US" sz="3600" b="1" dirty="0" smtClean="0"/>
              <a:t>●消化管</a:t>
            </a:r>
            <a:endParaRPr kumimoji="1" lang="en-US" altLang="ja-JP" sz="36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5" y="141480"/>
            <a:ext cx="4180953" cy="707886"/>
          </a:xfrm>
          <a:prstGeom prst="rect">
            <a:avLst/>
          </a:prstGeom>
          <a:solidFill>
            <a:srgbClr val="FFFF00"/>
          </a:solidFill>
          <a:ln>
            <a:solidFill>
              <a:schemeClr val="tx1"/>
            </a:solidFill>
          </a:ln>
        </p:spPr>
        <p:txBody>
          <a:bodyPr wrap="none" rtlCol="0">
            <a:spAutoFit/>
          </a:bodyPr>
          <a:lstStyle/>
          <a:p>
            <a:r>
              <a:rPr lang="ja-JP" altLang="en-US" sz="4000" b="1" dirty="0" smtClean="0"/>
              <a:t>経口摂取の大切さ</a:t>
            </a:r>
            <a:endParaRPr kumimoji="1" lang="ja-JP" altLang="en-US" sz="4000" b="1" dirty="0"/>
          </a:p>
        </p:txBody>
      </p:sp>
      <p:sp>
        <p:nvSpPr>
          <p:cNvPr id="5" name="円/楕円 4"/>
          <p:cNvSpPr/>
          <p:nvPr/>
        </p:nvSpPr>
        <p:spPr>
          <a:xfrm>
            <a:off x="395536" y="1599642"/>
            <a:ext cx="1872208" cy="59406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347864" y="1059582"/>
            <a:ext cx="1872208" cy="64807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419872" y="2139702"/>
            <a:ext cx="1944216" cy="86409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444208" y="1113588"/>
            <a:ext cx="1800200" cy="59406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444208" y="2193708"/>
            <a:ext cx="1800200" cy="594066"/>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7164288" y="2841780"/>
            <a:ext cx="1800200" cy="594066"/>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7092280" y="3489852"/>
            <a:ext cx="1800200" cy="594066"/>
          </a:xfrm>
          <a:prstGeom prst="ellipse">
            <a:avLst/>
          </a:prstGeom>
          <a:solidFill>
            <a:srgbClr val="FCB0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563888" y="4299942"/>
            <a:ext cx="1800200" cy="59406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516216" y="4137925"/>
            <a:ext cx="1944216" cy="88209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85144" y="1717928"/>
            <a:ext cx="1425390" cy="338554"/>
          </a:xfrm>
          <a:prstGeom prst="rect">
            <a:avLst/>
          </a:prstGeom>
          <a:noFill/>
        </p:spPr>
        <p:txBody>
          <a:bodyPr wrap="none" rtlCol="0">
            <a:spAutoFit/>
          </a:bodyPr>
          <a:lstStyle/>
          <a:p>
            <a:r>
              <a:rPr lang="ja-JP" altLang="en-US" sz="1600" b="1" dirty="0" smtClean="0"/>
              <a:t>経口摂取困難</a:t>
            </a:r>
            <a:endParaRPr kumimoji="1" lang="ja-JP" altLang="en-US" sz="1600" b="1" dirty="0"/>
          </a:p>
        </p:txBody>
      </p:sp>
      <p:sp>
        <p:nvSpPr>
          <p:cNvPr id="15" name="テキスト ボックス 14"/>
          <p:cNvSpPr txBox="1"/>
          <p:nvPr/>
        </p:nvSpPr>
        <p:spPr>
          <a:xfrm>
            <a:off x="3541662" y="1122880"/>
            <a:ext cx="1534394" cy="584775"/>
          </a:xfrm>
          <a:prstGeom prst="rect">
            <a:avLst/>
          </a:prstGeom>
          <a:noFill/>
        </p:spPr>
        <p:txBody>
          <a:bodyPr wrap="none" rtlCol="0">
            <a:spAutoFit/>
          </a:bodyPr>
          <a:lstStyle/>
          <a:p>
            <a:r>
              <a:rPr kumimoji="1" lang="ja-JP" altLang="en-US" sz="1600" b="1" dirty="0" smtClean="0"/>
              <a:t>無理して食べる</a:t>
            </a:r>
            <a:endParaRPr kumimoji="1" lang="en-US" altLang="ja-JP" sz="1600" b="1" dirty="0" smtClean="0"/>
          </a:p>
          <a:p>
            <a:pPr algn="ctr"/>
            <a:r>
              <a:rPr lang="en-US" altLang="ja-JP" sz="1600" b="1" dirty="0" smtClean="0"/>
              <a:t>PPN</a:t>
            </a:r>
            <a:r>
              <a:rPr lang="ja-JP" altLang="en-US" sz="1600" b="1" dirty="0" smtClean="0"/>
              <a:t>併用</a:t>
            </a:r>
            <a:endParaRPr kumimoji="1" lang="ja-JP" altLang="en-US" sz="1600" b="1" dirty="0"/>
          </a:p>
        </p:txBody>
      </p:sp>
      <p:sp>
        <p:nvSpPr>
          <p:cNvPr id="16" name="テキスト ボックス 15"/>
          <p:cNvSpPr txBox="1"/>
          <p:nvPr/>
        </p:nvSpPr>
        <p:spPr>
          <a:xfrm>
            <a:off x="3615348" y="2193484"/>
            <a:ext cx="1571264" cy="830997"/>
          </a:xfrm>
          <a:prstGeom prst="rect">
            <a:avLst/>
          </a:prstGeom>
          <a:noFill/>
        </p:spPr>
        <p:txBody>
          <a:bodyPr wrap="square" rtlCol="0">
            <a:spAutoFit/>
          </a:bodyPr>
          <a:lstStyle/>
          <a:p>
            <a:pPr algn="ctr"/>
            <a:r>
              <a:rPr kumimoji="1" lang="ja-JP" altLang="en-US" sz="1600" b="1" dirty="0" smtClean="0"/>
              <a:t>経管栄養</a:t>
            </a:r>
            <a:endParaRPr kumimoji="1" lang="en-US" altLang="ja-JP" sz="1600" b="1" dirty="0" smtClean="0"/>
          </a:p>
          <a:p>
            <a:pPr algn="ctr"/>
            <a:r>
              <a:rPr lang="ja-JP" altLang="en-US" sz="1600" b="1" dirty="0" smtClean="0"/>
              <a:t>（</a:t>
            </a:r>
            <a:r>
              <a:rPr lang="en-US" altLang="ja-JP" sz="1600" b="1" dirty="0" smtClean="0"/>
              <a:t>NG</a:t>
            </a:r>
            <a:r>
              <a:rPr lang="ja-JP" altLang="en-US" sz="1400" b="1" dirty="0" smtClean="0"/>
              <a:t>チューブ</a:t>
            </a:r>
            <a:r>
              <a:rPr lang="en-US" altLang="ja-JP" sz="1600" b="1" dirty="0" smtClean="0"/>
              <a:t>PEG</a:t>
            </a:r>
            <a:r>
              <a:rPr lang="ja-JP" altLang="en-US" sz="1600" b="1" dirty="0" smtClean="0"/>
              <a:t>）</a:t>
            </a:r>
            <a:endParaRPr kumimoji="1" lang="ja-JP" altLang="en-US" sz="1600" b="1" dirty="0"/>
          </a:p>
        </p:txBody>
      </p:sp>
      <p:sp>
        <p:nvSpPr>
          <p:cNvPr id="17" name="テキスト ボックス 16"/>
          <p:cNvSpPr txBox="1"/>
          <p:nvPr/>
        </p:nvSpPr>
        <p:spPr>
          <a:xfrm>
            <a:off x="6720346" y="1122880"/>
            <a:ext cx="1218602" cy="584775"/>
          </a:xfrm>
          <a:prstGeom prst="rect">
            <a:avLst/>
          </a:prstGeom>
          <a:noFill/>
        </p:spPr>
        <p:txBody>
          <a:bodyPr wrap="none" rtlCol="0">
            <a:spAutoFit/>
          </a:bodyPr>
          <a:lstStyle/>
          <a:p>
            <a:pPr algn="ctr"/>
            <a:r>
              <a:rPr kumimoji="1" lang="ja-JP" altLang="en-US" sz="1600" b="1" dirty="0" smtClean="0"/>
              <a:t>栄養不良</a:t>
            </a:r>
            <a:endParaRPr kumimoji="1" lang="en-US" altLang="ja-JP" sz="1600" b="1" dirty="0" smtClean="0"/>
          </a:p>
          <a:p>
            <a:pPr algn="ctr"/>
            <a:r>
              <a:rPr lang="ja-JP" altLang="en-US" sz="1600" b="1" dirty="0" smtClean="0"/>
              <a:t>生命の危機</a:t>
            </a:r>
            <a:endParaRPr kumimoji="1" lang="ja-JP" altLang="en-US" sz="1600" b="1" dirty="0"/>
          </a:p>
        </p:txBody>
      </p:sp>
      <p:sp>
        <p:nvSpPr>
          <p:cNvPr id="18" name="テキスト ボックス 17"/>
          <p:cNvSpPr txBox="1"/>
          <p:nvPr/>
        </p:nvSpPr>
        <p:spPr>
          <a:xfrm>
            <a:off x="6720345" y="2211711"/>
            <a:ext cx="1218602" cy="584775"/>
          </a:xfrm>
          <a:prstGeom prst="rect">
            <a:avLst/>
          </a:prstGeom>
          <a:noFill/>
        </p:spPr>
        <p:txBody>
          <a:bodyPr wrap="none" rtlCol="0">
            <a:spAutoFit/>
          </a:bodyPr>
          <a:lstStyle/>
          <a:p>
            <a:pPr algn="ctr"/>
            <a:r>
              <a:rPr kumimoji="1" lang="ja-JP" altLang="en-US" sz="1600" b="1" dirty="0" smtClean="0"/>
              <a:t>栄養の改善</a:t>
            </a:r>
            <a:endParaRPr kumimoji="1" lang="en-US" altLang="ja-JP" sz="1600" b="1" dirty="0" smtClean="0"/>
          </a:p>
          <a:p>
            <a:pPr algn="ctr"/>
            <a:r>
              <a:rPr lang="en-US" altLang="ja-JP" sz="1600" b="1" dirty="0" smtClean="0"/>
              <a:t>ADL</a:t>
            </a:r>
            <a:r>
              <a:rPr lang="ja-JP" altLang="en-US" sz="1600" b="1" dirty="0" smtClean="0"/>
              <a:t>の改善</a:t>
            </a:r>
            <a:endParaRPr kumimoji="1" lang="ja-JP" altLang="en-US" sz="1600" b="1" dirty="0"/>
          </a:p>
        </p:txBody>
      </p:sp>
      <p:sp>
        <p:nvSpPr>
          <p:cNvPr id="19" name="テキスト ボックス 18"/>
          <p:cNvSpPr txBox="1"/>
          <p:nvPr/>
        </p:nvSpPr>
        <p:spPr>
          <a:xfrm>
            <a:off x="7388882" y="2859783"/>
            <a:ext cx="1348446" cy="584775"/>
          </a:xfrm>
          <a:prstGeom prst="rect">
            <a:avLst/>
          </a:prstGeom>
          <a:noFill/>
        </p:spPr>
        <p:txBody>
          <a:bodyPr wrap="none" rtlCol="0">
            <a:spAutoFit/>
          </a:bodyPr>
          <a:lstStyle/>
          <a:p>
            <a:pPr algn="ctr"/>
            <a:r>
              <a:rPr kumimoji="1" lang="ja-JP" altLang="en-US" sz="1600" b="1" dirty="0" smtClean="0"/>
              <a:t>食べる楽しみ</a:t>
            </a:r>
            <a:endParaRPr kumimoji="1" lang="en-US" altLang="ja-JP" sz="1600" b="1" dirty="0" smtClean="0"/>
          </a:p>
          <a:p>
            <a:pPr algn="ctr"/>
            <a:r>
              <a:rPr lang="ja-JP" altLang="en-US" sz="1600" b="1" dirty="0" smtClean="0"/>
              <a:t>の喪失</a:t>
            </a:r>
            <a:endParaRPr kumimoji="1" lang="ja-JP" altLang="en-US" sz="1600" b="1" dirty="0"/>
          </a:p>
        </p:txBody>
      </p:sp>
      <p:sp>
        <p:nvSpPr>
          <p:cNvPr id="20" name="テキスト ボックス 19"/>
          <p:cNvSpPr txBox="1"/>
          <p:nvPr/>
        </p:nvSpPr>
        <p:spPr>
          <a:xfrm>
            <a:off x="3733304" y="4436560"/>
            <a:ext cx="1425390" cy="338554"/>
          </a:xfrm>
          <a:prstGeom prst="rect">
            <a:avLst/>
          </a:prstGeom>
          <a:noFill/>
        </p:spPr>
        <p:txBody>
          <a:bodyPr wrap="none" rtlCol="0">
            <a:spAutoFit/>
          </a:bodyPr>
          <a:lstStyle/>
          <a:p>
            <a:r>
              <a:rPr kumimoji="1" lang="ja-JP" altLang="en-US" sz="1600" b="1" dirty="0" smtClean="0"/>
              <a:t>経口摂取併用</a:t>
            </a:r>
            <a:endParaRPr kumimoji="1" lang="ja-JP" altLang="en-US" sz="1600" b="1" dirty="0"/>
          </a:p>
        </p:txBody>
      </p:sp>
      <p:sp>
        <p:nvSpPr>
          <p:cNvPr id="21" name="テキスト ボックス 20"/>
          <p:cNvSpPr txBox="1"/>
          <p:nvPr/>
        </p:nvSpPr>
        <p:spPr>
          <a:xfrm>
            <a:off x="6845070" y="4189026"/>
            <a:ext cx="1348446" cy="830997"/>
          </a:xfrm>
          <a:prstGeom prst="rect">
            <a:avLst/>
          </a:prstGeom>
          <a:noFill/>
        </p:spPr>
        <p:txBody>
          <a:bodyPr wrap="none" rtlCol="0">
            <a:spAutoFit/>
          </a:bodyPr>
          <a:lstStyle/>
          <a:p>
            <a:pPr algn="ctr"/>
            <a:r>
              <a:rPr kumimoji="1" lang="ja-JP" altLang="en-US" sz="1600" b="1" dirty="0" smtClean="0"/>
              <a:t>食べる楽しみ</a:t>
            </a:r>
            <a:endParaRPr kumimoji="1" lang="en-US" altLang="ja-JP" sz="1600" b="1" dirty="0" smtClean="0"/>
          </a:p>
          <a:p>
            <a:pPr algn="ctr"/>
            <a:r>
              <a:rPr lang="en-US" altLang="ja-JP" sz="1600" b="1" dirty="0" smtClean="0"/>
              <a:t>QOL</a:t>
            </a:r>
            <a:r>
              <a:rPr lang="ja-JP" altLang="en-US" sz="1600" b="1" dirty="0" smtClean="0"/>
              <a:t>の向上</a:t>
            </a:r>
            <a:endParaRPr lang="en-US" altLang="ja-JP" sz="1600" b="1" dirty="0" smtClean="0"/>
          </a:p>
          <a:p>
            <a:pPr algn="ctr"/>
            <a:r>
              <a:rPr kumimoji="1" lang="ja-JP" altLang="en-US" sz="1600" b="1" dirty="0" smtClean="0"/>
              <a:t>家族の安心</a:t>
            </a:r>
            <a:endParaRPr kumimoji="1" lang="ja-JP" altLang="en-US" sz="1600" b="1" dirty="0"/>
          </a:p>
        </p:txBody>
      </p:sp>
      <p:sp>
        <p:nvSpPr>
          <p:cNvPr id="22" name="テキスト ボックス 21"/>
          <p:cNvSpPr txBox="1"/>
          <p:nvPr/>
        </p:nvSpPr>
        <p:spPr>
          <a:xfrm>
            <a:off x="7202279" y="3545752"/>
            <a:ext cx="1529586" cy="584775"/>
          </a:xfrm>
          <a:prstGeom prst="rect">
            <a:avLst/>
          </a:prstGeom>
          <a:noFill/>
        </p:spPr>
        <p:txBody>
          <a:bodyPr wrap="none" rtlCol="0">
            <a:spAutoFit/>
          </a:bodyPr>
          <a:lstStyle/>
          <a:p>
            <a:pPr algn="ctr"/>
            <a:r>
              <a:rPr kumimoji="1" lang="ja-JP" altLang="en-US" sz="1600" b="1" dirty="0" smtClean="0"/>
              <a:t>倫理的・社会的</a:t>
            </a:r>
            <a:endParaRPr kumimoji="1" lang="en-US" altLang="ja-JP" sz="1600" b="1" dirty="0" smtClean="0"/>
          </a:p>
          <a:p>
            <a:pPr algn="ctr"/>
            <a:r>
              <a:rPr lang="ja-JP" altLang="en-US" sz="1600" b="1" dirty="0" smtClean="0"/>
              <a:t>問題点</a:t>
            </a:r>
            <a:endParaRPr kumimoji="1" lang="ja-JP" altLang="en-US" sz="1600" b="1" dirty="0"/>
          </a:p>
        </p:txBody>
      </p:sp>
      <p:sp>
        <p:nvSpPr>
          <p:cNvPr id="23" name="右矢印 22"/>
          <p:cNvSpPr/>
          <p:nvPr/>
        </p:nvSpPr>
        <p:spPr>
          <a:xfrm rot="20279576">
            <a:off x="2301099" y="1397310"/>
            <a:ext cx="936104" cy="270030"/>
          </a:xfrm>
          <a:prstGeom prst="rightArrow">
            <a:avLst/>
          </a:prstGeom>
          <a:solidFill>
            <a:srgbClr val="F8FE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endParaRPr>
          </a:p>
        </p:txBody>
      </p:sp>
      <p:sp>
        <p:nvSpPr>
          <p:cNvPr id="24" name="右矢印 23"/>
          <p:cNvSpPr/>
          <p:nvPr/>
        </p:nvSpPr>
        <p:spPr>
          <a:xfrm rot="820331">
            <a:off x="2369040" y="2110838"/>
            <a:ext cx="936104" cy="270030"/>
          </a:xfrm>
          <a:prstGeom prst="rightArrow">
            <a:avLst/>
          </a:prstGeom>
          <a:solidFill>
            <a:srgbClr val="F8FE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endParaRPr>
          </a:p>
        </p:txBody>
      </p:sp>
      <p:sp>
        <p:nvSpPr>
          <p:cNvPr id="25" name="右矢印 24"/>
          <p:cNvSpPr/>
          <p:nvPr/>
        </p:nvSpPr>
        <p:spPr>
          <a:xfrm rot="5400000">
            <a:off x="4112949" y="3390841"/>
            <a:ext cx="702078" cy="360040"/>
          </a:xfrm>
          <a:prstGeom prst="rightArrow">
            <a:avLst/>
          </a:prstGeom>
          <a:solidFill>
            <a:srgbClr val="F8FE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endParaRPr>
          </a:p>
        </p:txBody>
      </p:sp>
      <p:sp>
        <p:nvSpPr>
          <p:cNvPr id="26" name="右矢印 25"/>
          <p:cNvSpPr/>
          <p:nvPr/>
        </p:nvSpPr>
        <p:spPr>
          <a:xfrm>
            <a:off x="5475852" y="4461960"/>
            <a:ext cx="936104" cy="270030"/>
          </a:xfrm>
          <a:prstGeom prst="rightArrow">
            <a:avLst/>
          </a:prstGeom>
          <a:solidFill>
            <a:srgbClr val="F8FE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endParaRPr>
          </a:p>
        </p:txBody>
      </p:sp>
      <p:sp>
        <p:nvSpPr>
          <p:cNvPr id="27" name="右矢印 26"/>
          <p:cNvSpPr/>
          <p:nvPr/>
        </p:nvSpPr>
        <p:spPr>
          <a:xfrm>
            <a:off x="5364088" y="1221600"/>
            <a:ext cx="936104" cy="270030"/>
          </a:xfrm>
          <a:prstGeom prst="rightArrow">
            <a:avLst/>
          </a:prstGeom>
          <a:solidFill>
            <a:srgbClr val="F8FE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endParaRPr>
          </a:p>
        </p:txBody>
      </p:sp>
      <p:sp>
        <p:nvSpPr>
          <p:cNvPr id="28" name="右矢印 27"/>
          <p:cNvSpPr/>
          <p:nvPr/>
        </p:nvSpPr>
        <p:spPr>
          <a:xfrm>
            <a:off x="5436096" y="2355726"/>
            <a:ext cx="936104" cy="270030"/>
          </a:xfrm>
          <a:prstGeom prst="rightArrow">
            <a:avLst/>
          </a:prstGeom>
          <a:solidFill>
            <a:srgbClr val="F8FE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5" y="141480"/>
            <a:ext cx="2896947" cy="707886"/>
          </a:xfrm>
          <a:prstGeom prst="rect">
            <a:avLst/>
          </a:prstGeom>
          <a:solidFill>
            <a:srgbClr val="FFFF00"/>
          </a:solidFill>
          <a:ln>
            <a:solidFill>
              <a:schemeClr val="tx1"/>
            </a:solidFill>
          </a:ln>
        </p:spPr>
        <p:txBody>
          <a:bodyPr wrap="none" rtlCol="0">
            <a:spAutoFit/>
          </a:bodyPr>
          <a:lstStyle/>
          <a:p>
            <a:r>
              <a:rPr kumimoji="1" lang="ja-JP" altLang="en-US" sz="4000" b="1" dirty="0" smtClean="0"/>
              <a:t>食事とは・・・</a:t>
            </a:r>
            <a:endParaRPr kumimoji="1" lang="ja-JP" altLang="en-US" sz="4000" b="1" dirty="0"/>
          </a:p>
        </p:txBody>
      </p:sp>
      <p:pic>
        <p:nvPicPr>
          <p:cNvPr id="16386" name="Picture 2" descr="C:\Users\Masahiro\Desktop\roujin_syokuji.png"/>
          <p:cNvPicPr>
            <a:picLocks noChangeAspect="1" noChangeArrowheads="1"/>
          </p:cNvPicPr>
          <p:nvPr/>
        </p:nvPicPr>
        <p:blipFill>
          <a:blip r:embed="rId3" cstate="print"/>
          <a:srcRect/>
          <a:stretch>
            <a:fillRect/>
          </a:stretch>
        </p:blipFill>
        <p:spPr bwMode="auto">
          <a:xfrm rot="21370290">
            <a:off x="346559" y="1046843"/>
            <a:ext cx="3904437" cy="2232850"/>
          </a:xfrm>
          <a:prstGeom prst="rect">
            <a:avLst/>
          </a:prstGeom>
          <a:noFill/>
        </p:spPr>
      </p:pic>
      <p:pic>
        <p:nvPicPr>
          <p:cNvPr id="16387" name="Picture 3" descr="C:\Users\Masahiro\Desktop\kaigo_syokujikaijo.png"/>
          <p:cNvPicPr>
            <a:picLocks noChangeAspect="1" noChangeArrowheads="1"/>
          </p:cNvPicPr>
          <p:nvPr/>
        </p:nvPicPr>
        <p:blipFill>
          <a:blip r:embed="rId4" cstate="print"/>
          <a:srcRect/>
          <a:stretch>
            <a:fillRect/>
          </a:stretch>
        </p:blipFill>
        <p:spPr bwMode="auto">
          <a:xfrm rot="379889">
            <a:off x="5324414" y="927776"/>
            <a:ext cx="3579807" cy="2463355"/>
          </a:xfrm>
          <a:prstGeom prst="rect">
            <a:avLst/>
          </a:prstGeom>
          <a:noFill/>
        </p:spPr>
      </p:pic>
      <p:sp>
        <p:nvSpPr>
          <p:cNvPr id="6" name="テキスト ボックス 5"/>
          <p:cNvSpPr txBox="1"/>
          <p:nvPr/>
        </p:nvSpPr>
        <p:spPr>
          <a:xfrm>
            <a:off x="2624246" y="3705877"/>
            <a:ext cx="3887603" cy="1200329"/>
          </a:xfrm>
          <a:prstGeom prst="rect">
            <a:avLst/>
          </a:prstGeom>
          <a:noFill/>
        </p:spPr>
        <p:txBody>
          <a:bodyPr wrap="none" rtlCol="0">
            <a:spAutoFit/>
          </a:bodyPr>
          <a:lstStyle/>
          <a:p>
            <a:pPr algn="ctr"/>
            <a:r>
              <a:rPr kumimoji="1" lang="ja-JP" altLang="en-US" sz="2400" b="1" dirty="0" smtClean="0"/>
              <a:t>高齢者の大きな楽しみの</a:t>
            </a:r>
            <a:r>
              <a:rPr kumimoji="1" lang="en-US" altLang="ja-JP" sz="2400" b="1" dirty="0" smtClean="0"/>
              <a:t>1</a:t>
            </a:r>
            <a:r>
              <a:rPr kumimoji="1" lang="ja-JP" altLang="en-US" sz="2400" b="1" dirty="0" smtClean="0"/>
              <a:t>つ</a:t>
            </a:r>
            <a:endParaRPr kumimoji="1" lang="en-US" altLang="ja-JP" sz="2400" b="1" dirty="0" smtClean="0"/>
          </a:p>
          <a:p>
            <a:pPr algn="ctr"/>
            <a:r>
              <a:rPr lang="ja-JP" altLang="en-US" sz="2400" b="1" dirty="0" smtClean="0"/>
              <a:t>↓</a:t>
            </a:r>
            <a:endParaRPr lang="en-US" altLang="ja-JP" sz="2400" b="1" dirty="0" smtClean="0"/>
          </a:p>
          <a:p>
            <a:pPr algn="ctr"/>
            <a:r>
              <a:rPr lang="ja-JP" altLang="en-US" sz="2400" b="1" dirty="0" smtClean="0"/>
              <a:t>生活の質にも関わる</a:t>
            </a:r>
            <a:endParaRPr lang="en-US" altLang="ja-JP" sz="24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9512" y="141480"/>
            <a:ext cx="4471096" cy="707886"/>
          </a:xfrm>
          <a:prstGeom prst="rect">
            <a:avLst/>
          </a:prstGeom>
          <a:solidFill>
            <a:schemeClr val="tx2">
              <a:lumMod val="20000"/>
              <a:lumOff val="80000"/>
            </a:schemeClr>
          </a:solidFill>
          <a:ln>
            <a:solidFill>
              <a:schemeClr val="tx1"/>
            </a:solidFill>
          </a:ln>
        </p:spPr>
        <p:txBody>
          <a:bodyPr wrap="none" rtlCol="0">
            <a:spAutoFit/>
          </a:bodyPr>
          <a:lstStyle/>
          <a:p>
            <a:r>
              <a:rPr lang="ja-JP" altLang="en-US" sz="4000" b="1" dirty="0" smtClean="0"/>
              <a:t>嚥下モデルおさらい</a:t>
            </a:r>
            <a:endParaRPr lang="en-US" altLang="ja-JP" sz="4000" b="1" dirty="0" smtClean="0"/>
          </a:p>
        </p:txBody>
      </p:sp>
      <p:sp>
        <p:nvSpPr>
          <p:cNvPr id="10" name="正方形/長方形 9"/>
          <p:cNvSpPr/>
          <p:nvPr/>
        </p:nvSpPr>
        <p:spPr>
          <a:xfrm>
            <a:off x="971600" y="897564"/>
            <a:ext cx="2664296" cy="270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71600" y="3651870"/>
            <a:ext cx="3960440" cy="70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C:\Users\Masahiro\Desktop\嚥下勉強会\seijyouenge.gif"/>
          <p:cNvPicPr>
            <a:picLocks noChangeAspect="1" noChangeArrowheads="1" noCrop="1"/>
          </p:cNvPicPr>
          <p:nvPr/>
        </p:nvPicPr>
        <p:blipFill>
          <a:blip r:embed="rId3" cstate="print"/>
          <a:srcRect/>
          <a:stretch>
            <a:fillRect/>
          </a:stretch>
        </p:blipFill>
        <p:spPr bwMode="auto">
          <a:xfrm>
            <a:off x="827584" y="1069460"/>
            <a:ext cx="3744416" cy="3888432"/>
          </a:xfrm>
          <a:prstGeom prst="rect">
            <a:avLst/>
          </a:prstGeom>
          <a:noFill/>
        </p:spPr>
      </p:pic>
      <p:sp>
        <p:nvSpPr>
          <p:cNvPr id="7" name="テキスト ボックス 6"/>
          <p:cNvSpPr txBox="1"/>
          <p:nvPr/>
        </p:nvSpPr>
        <p:spPr>
          <a:xfrm>
            <a:off x="4932040" y="987574"/>
            <a:ext cx="3796232" cy="3970318"/>
          </a:xfrm>
          <a:prstGeom prst="rect">
            <a:avLst/>
          </a:prstGeom>
          <a:noFill/>
        </p:spPr>
        <p:txBody>
          <a:bodyPr wrap="none" rtlCol="0">
            <a:spAutoFit/>
          </a:bodyPr>
          <a:lstStyle/>
          <a:p>
            <a:r>
              <a:rPr lang="ja-JP" altLang="en-US" sz="2800" b="1" dirty="0" smtClean="0"/>
              <a:t>先行期：認知と取り込み</a:t>
            </a:r>
            <a:endParaRPr lang="en-US" altLang="ja-JP" sz="2800" b="1" dirty="0" smtClean="0"/>
          </a:p>
          <a:p>
            <a:endParaRPr kumimoji="1" lang="en-US" altLang="ja-JP" sz="2800" b="1" dirty="0" smtClean="0"/>
          </a:p>
          <a:p>
            <a:r>
              <a:rPr lang="ja-JP" altLang="en-US" sz="2800" b="1" dirty="0" smtClean="0"/>
              <a:t>準備期：咀嚼</a:t>
            </a:r>
            <a:endParaRPr lang="en-US" altLang="ja-JP" sz="2800" b="1" dirty="0" smtClean="0"/>
          </a:p>
          <a:p>
            <a:endParaRPr lang="en-US" altLang="ja-JP" sz="2800" b="1" dirty="0" smtClean="0"/>
          </a:p>
          <a:p>
            <a:r>
              <a:rPr lang="ja-JP" altLang="en-US" sz="2800" b="1" dirty="0" smtClean="0"/>
              <a:t>口腔期：咽頭に送る</a:t>
            </a:r>
            <a:endParaRPr lang="en-US" altLang="ja-JP" sz="2800" b="1" dirty="0" smtClean="0"/>
          </a:p>
          <a:p>
            <a:endParaRPr lang="en-US" altLang="ja-JP" sz="2800" b="1" dirty="0" smtClean="0"/>
          </a:p>
          <a:p>
            <a:r>
              <a:rPr lang="ja-JP" altLang="en-US" sz="2800" b="1" dirty="0" smtClean="0"/>
              <a:t>咽頭期：嚥下反射</a:t>
            </a:r>
            <a:endParaRPr lang="en-US" altLang="ja-JP" sz="2800" b="1" dirty="0" smtClean="0"/>
          </a:p>
          <a:p>
            <a:endParaRPr lang="en-US" altLang="ja-JP" sz="2800" b="1" dirty="0" smtClean="0"/>
          </a:p>
          <a:p>
            <a:r>
              <a:rPr lang="ja-JP" altLang="en-US" sz="2800" b="1" dirty="0" smtClean="0"/>
              <a:t>食道期：食塊を胃へ</a:t>
            </a:r>
            <a:endParaRPr lang="en-US" altLang="ja-JP"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0" end="0"/>
                                            </p:txEl>
                                          </p:spTgt>
                                        </p:tgtEl>
                                        <p:attrNameLst>
                                          <p:attrName>style.color</p:attrName>
                                        </p:attrNameLst>
                                      </p:cBhvr>
                                      <p:to>
                                        <a:srgbClr val="F6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3" y="141480"/>
            <a:ext cx="3272050" cy="707886"/>
          </a:xfrm>
          <a:prstGeom prst="rect">
            <a:avLst/>
          </a:prstGeom>
          <a:solidFill>
            <a:schemeClr val="tx2">
              <a:lumMod val="20000"/>
              <a:lumOff val="80000"/>
            </a:schemeClr>
          </a:solidFill>
          <a:ln>
            <a:solidFill>
              <a:schemeClr val="tx1"/>
            </a:solidFill>
          </a:ln>
        </p:spPr>
        <p:txBody>
          <a:bodyPr wrap="none" rtlCol="0">
            <a:spAutoFit/>
          </a:bodyPr>
          <a:lstStyle/>
          <a:p>
            <a:r>
              <a:rPr lang="ja-JP" altLang="en-US" sz="4000" b="1" dirty="0" smtClean="0"/>
              <a:t>先行期の分析</a:t>
            </a:r>
            <a:endParaRPr lang="en-US" altLang="ja-JP" sz="4000" b="1" dirty="0" smtClean="0"/>
          </a:p>
        </p:txBody>
      </p:sp>
      <p:sp>
        <p:nvSpPr>
          <p:cNvPr id="6" name="正方形/長方形 5"/>
          <p:cNvSpPr/>
          <p:nvPr/>
        </p:nvSpPr>
        <p:spPr>
          <a:xfrm>
            <a:off x="395536" y="1131590"/>
            <a:ext cx="1368152" cy="374441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835696" y="3939902"/>
            <a:ext cx="2232248" cy="93610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835696" y="3003798"/>
            <a:ext cx="2232248" cy="93610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835696" y="2067694"/>
            <a:ext cx="2232248" cy="93610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835696" y="1131590"/>
            <a:ext cx="2232248" cy="93610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139952" y="1131590"/>
            <a:ext cx="4608512" cy="93610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139952" y="2067694"/>
            <a:ext cx="4608512" cy="93610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139952" y="3003798"/>
            <a:ext cx="4608512" cy="93610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139952" y="3939902"/>
            <a:ext cx="4608512" cy="93610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39078" y="2787774"/>
            <a:ext cx="1261884" cy="523220"/>
          </a:xfrm>
          <a:prstGeom prst="rect">
            <a:avLst/>
          </a:prstGeom>
          <a:noFill/>
        </p:spPr>
        <p:txBody>
          <a:bodyPr wrap="none" rtlCol="0">
            <a:spAutoFit/>
          </a:bodyPr>
          <a:lstStyle/>
          <a:p>
            <a:r>
              <a:rPr lang="ja-JP" altLang="en-US" sz="2800" b="1" dirty="0" smtClean="0"/>
              <a:t>先行期</a:t>
            </a:r>
            <a:endParaRPr kumimoji="1" lang="ja-JP" altLang="en-US" sz="2800" b="1" dirty="0"/>
          </a:p>
        </p:txBody>
      </p:sp>
      <p:sp>
        <p:nvSpPr>
          <p:cNvPr id="21" name="テキスト ボックス 20"/>
          <p:cNvSpPr txBox="1"/>
          <p:nvPr/>
        </p:nvSpPr>
        <p:spPr>
          <a:xfrm>
            <a:off x="2080748" y="1313936"/>
            <a:ext cx="1728192" cy="523220"/>
          </a:xfrm>
          <a:prstGeom prst="rect">
            <a:avLst/>
          </a:prstGeom>
          <a:noFill/>
        </p:spPr>
        <p:txBody>
          <a:bodyPr wrap="square" rtlCol="0">
            <a:spAutoFit/>
          </a:bodyPr>
          <a:lstStyle/>
          <a:p>
            <a:r>
              <a:rPr kumimoji="1" lang="ja-JP" altLang="en-US" sz="2800" b="1" dirty="0" smtClean="0"/>
              <a:t>食物認知</a:t>
            </a:r>
            <a:endParaRPr kumimoji="1" lang="ja-JP" altLang="en-US" sz="2800" b="1" dirty="0"/>
          </a:p>
        </p:txBody>
      </p:sp>
      <p:sp>
        <p:nvSpPr>
          <p:cNvPr id="22" name="テキスト ボックス 21"/>
          <p:cNvSpPr txBox="1"/>
          <p:nvPr/>
        </p:nvSpPr>
        <p:spPr>
          <a:xfrm>
            <a:off x="2123728" y="2283718"/>
            <a:ext cx="1728192" cy="523220"/>
          </a:xfrm>
          <a:prstGeom prst="rect">
            <a:avLst/>
          </a:prstGeom>
          <a:noFill/>
        </p:spPr>
        <p:txBody>
          <a:bodyPr wrap="square" rtlCol="0">
            <a:spAutoFit/>
          </a:bodyPr>
          <a:lstStyle/>
          <a:p>
            <a:r>
              <a:rPr lang="ja-JP" altLang="en-US" sz="2800" b="1" dirty="0" smtClean="0"/>
              <a:t>座位姿勢</a:t>
            </a:r>
            <a:endParaRPr kumimoji="1" lang="ja-JP" altLang="en-US" sz="2800" b="1" dirty="0"/>
          </a:p>
        </p:txBody>
      </p:sp>
      <p:sp>
        <p:nvSpPr>
          <p:cNvPr id="23" name="テキスト ボックス 22"/>
          <p:cNvSpPr txBox="1"/>
          <p:nvPr/>
        </p:nvSpPr>
        <p:spPr>
          <a:xfrm>
            <a:off x="2123728" y="3219822"/>
            <a:ext cx="1728192" cy="523220"/>
          </a:xfrm>
          <a:prstGeom prst="rect">
            <a:avLst/>
          </a:prstGeom>
          <a:noFill/>
        </p:spPr>
        <p:txBody>
          <a:bodyPr wrap="square" rtlCol="0">
            <a:spAutoFit/>
          </a:bodyPr>
          <a:lstStyle/>
          <a:p>
            <a:r>
              <a:rPr lang="ja-JP" altLang="en-US" sz="2800" b="1" dirty="0" smtClean="0"/>
              <a:t>食物形態</a:t>
            </a:r>
            <a:endParaRPr kumimoji="1" lang="ja-JP" altLang="en-US" sz="2800" b="1" dirty="0"/>
          </a:p>
        </p:txBody>
      </p:sp>
      <p:sp>
        <p:nvSpPr>
          <p:cNvPr id="24" name="テキスト ボックス 23"/>
          <p:cNvSpPr txBox="1"/>
          <p:nvPr/>
        </p:nvSpPr>
        <p:spPr>
          <a:xfrm>
            <a:off x="2123728" y="4155926"/>
            <a:ext cx="1728192" cy="523220"/>
          </a:xfrm>
          <a:prstGeom prst="rect">
            <a:avLst/>
          </a:prstGeom>
          <a:noFill/>
        </p:spPr>
        <p:txBody>
          <a:bodyPr wrap="square" rtlCol="0">
            <a:spAutoFit/>
          </a:bodyPr>
          <a:lstStyle/>
          <a:p>
            <a:r>
              <a:rPr kumimoji="1" lang="ja-JP" altLang="en-US" sz="2800" b="1" dirty="0" smtClean="0"/>
              <a:t>食物運搬</a:t>
            </a:r>
            <a:endParaRPr kumimoji="1" lang="ja-JP" altLang="en-US" sz="2800" b="1" dirty="0"/>
          </a:p>
        </p:txBody>
      </p:sp>
      <p:sp>
        <p:nvSpPr>
          <p:cNvPr id="25" name="テキスト ボックス 24"/>
          <p:cNvSpPr txBox="1"/>
          <p:nvPr/>
        </p:nvSpPr>
        <p:spPr>
          <a:xfrm>
            <a:off x="4644008" y="1175132"/>
            <a:ext cx="3672408" cy="830997"/>
          </a:xfrm>
          <a:prstGeom prst="rect">
            <a:avLst/>
          </a:prstGeom>
          <a:noFill/>
        </p:spPr>
        <p:txBody>
          <a:bodyPr wrap="square" rtlCol="0">
            <a:spAutoFit/>
          </a:bodyPr>
          <a:lstStyle/>
          <a:p>
            <a:r>
              <a:rPr lang="ja-JP" altLang="en-US" sz="2400" b="1" dirty="0" smtClean="0"/>
              <a:t>意識レベル　　食物認識</a:t>
            </a:r>
            <a:endParaRPr lang="en-US" altLang="ja-JP" sz="2400" b="1" dirty="0" smtClean="0"/>
          </a:p>
          <a:p>
            <a:r>
              <a:rPr kumimoji="1" lang="ja-JP" altLang="en-US" sz="2400" b="1" dirty="0" smtClean="0"/>
              <a:t>食欲　　　　　　 注意・集中</a:t>
            </a:r>
            <a:endParaRPr kumimoji="1" lang="ja-JP" altLang="en-US" sz="2400" b="1" dirty="0"/>
          </a:p>
        </p:txBody>
      </p:sp>
      <p:sp>
        <p:nvSpPr>
          <p:cNvPr id="26" name="テキスト ボックス 25"/>
          <p:cNvSpPr txBox="1"/>
          <p:nvPr/>
        </p:nvSpPr>
        <p:spPr>
          <a:xfrm>
            <a:off x="4644008" y="2110674"/>
            <a:ext cx="3672408" cy="830997"/>
          </a:xfrm>
          <a:prstGeom prst="rect">
            <a:avLst/>
          </a:prstGeom>
          <a:noFill/>
        </p:spPr>
        <p:txBody>
          <a:bodyPr wrap="square" rtlCol="0">
            <a:spAutoFit/>
          </a:bodyPr>
          <a:lstStyle/>
          <a:p>
            <a:r>
              <a:rPr lang="ja-JP" altLang="en-US" sz="2400" b="1" dirty="0" smtClean="0"/>
              <a:t>食事場所　　　　テーブル</a:t>
            </a:r>
            <a:endParaRPr lang="en-US" altLang="ja-JP" sz="2400" b="1" dirty="0" smtClean="0"/>
          </a:p>
          <a:p>
            <a:r>
              <a:rPr kumimoji="1" lang="ja-JP" altLang="en-US" sz="2400" b="1" dirty="0" smtClean="0"/>
              <a:t>背角度　　　　　 頚部</a:t>
            </a:r>
            <a:endParaRPr kumimoji="1" lang="ja-JP" altLang="en-US" sz="2400" b="1" dirty="0"/>
          </a:p>
        </p:txBody>
      </p:sp>
      <p:sp>
        <p:nvSpPr>
          <p:cNvPr id="27" name="テキスト ボックス 26"/>
          <p:cNvSpPr txBox="1"/>
          <p:nvPr/>
        </p:nvSpPr>
        <p:spPr>
          <a:xfrm>
            <a:off x="4672474" y="3219822"/>
            <a:ext cx="3672408" cy="461665"/>
          </a:xfrm>
          <a:prstGeom prst="rect">
            <a:avLst/>
          </a:prstGeom>
          <a:noFill/>
        </p:spPr>
        <p:txBody>
          <a:bodyPr wrap="square" rtlCol="0">
            <a:spAutoFit/>
          </a:bodyPr>
          <a:lstStyle/>
          <a:p>
            <a:r>
              <a:rPr lang="ja-JP" altLang="en-US" sz="2400" b="1" dirty="0" smtClean="0"/>
              <a:t>種類・形状</a:t>
            </a:r>
            <a:endParaRPr kumimoji="1" lang="ja-JP" altLang="en-US" sz="2400" b="1" dirty="0"/>
          </a:p>
        </p:txBody>
      </p:sp>
      <p:sp>
        <p:nvSpPr>
          <p:cNvPr id="28" name="テキスト ボックス 27"/>
          <p:cNvSpPr txBox="1"/>
          <p:nvPr/>
        </p:nvSpPr>
        <p:spPr>
          <a:xfrm>
            <a:off x="4702064" y="3982882"/>
            <a:ext cx="3672408" cy="830997"/>
          </a:xfrm>
          <a:prstGeom prst="rect">
            <a:avLst/>
          </a:prstGeom>
          <a:noFill/>
        </p:spPr>
        <p:txBody>
          <a:bodyPr wrap="square" rtlCol="0">
            <a:spAutoFit/>
          </a:bodyPr>
          <a:lstStyle/>
          <a:p>
            <a:r>
              <a:rPr lang="ja-JP" altLang="en-US" sz="2400" b="1" dirty="0" smtClean="0"/>
              <a:t>使用用具　　　 食器</a:t>
            </a:r>
            <a:endParaRPr lang="en-US" altLang="ja-JP" sz="2400" b="1" dirty="0" smtClean="0"/>
          </a:p>
          <a:p>
            <a:r>
              <a:rPr kumimoji="1" lang="ja-JP" altLang="en-US" sz="2400" b="1" dirty="0" smtClean="0"/>
              <a:t>動作　　　　　　 摂取ペース</a:t>
            </a:r>
            <a:endParaRPr kumimoji="1" lang="ja-JP" alt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36076</TotalTime>
  <Words>5816</Words>
  <Application>Microsoft Office PowerPoint</Application>
  <PresentationFormat>画面に合わせる (16:9)</PresentationFormat>
  <Paragraphs>652</Paragraphs>
  <Slides>41</Slides>
  <Notes>38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41</vt:i4>
      </vt:variant>
    </vt:vector>
  </HeadingPairs>
  <TitlesOfParts>
    <vt:vector size="46" baseType="lpstr">
      <vt:lpstr>HGS創英角ﾎﾟｯﾌﾟ体</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Masahiro</dc:creator>
  <cp:lastModifiedBy>riha</cp:lastModifiedBy>
  <cp:revision>74</cp:revision>
  <dcterms:created xsi:type="dcterms:W3CDTF">2017-03-07T13:32:20Z</dcterms:created>
  <dcterms:modified xsi:type="dcterms:W3CDTF">2017-11-10T03:03:35Z</dcterms:modified>
</cp:coreProperties>
</file>