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E"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0"/>
  </p:notesMasterIdLst>
  <p:handoutMasterIdLst>
    <p:handoutMasterId r:id="rId41"/>
  </p:handoutMasterIdLst>
  <p:sldIdLst>
    <p:sldId id="256" r:id="rId2"/>
    <p:sldId id="257" r:id="rId3"/>
    <p:sldId id="258" r:id="rId4"/>
    <p:sldId id="312" r:id="rId5"/>
    <p:sldId id="267" r:id="rId6"/>
    <p:sldId id="262" r:id="rId7"/>
    <p:sldId id="311" r:id="rId8"/>
    <p:sldId id="260" r:id="rId9"/>
    <p:sldId id="306" r:id="rId10"/>
    <p:sldId id="277" r:id="rId11"/>
    <p:sldId id="263" r:id="rId12"/>
    <p:sldId id="307" r:id="rId13"/>
    <p:sldId id="313" r:id="rId14"/>
    <p:sldId id="265" r:id="rId15"/>
    <p:sldId id="264" r:id="rId16"/>
    <p:sldId id="266" r:id="rId17"/>
    <p:sldId id="271" r:id="rId18"/>
    <p:sldId id="272" r:id="rId19"/>
    <p:sldId id="299" r:id="rId20"/>
    <p:sldId id="308" r:id="rId21"/>
    <p:sldId id="314" r:id="rId22"/>
    <p:sldId id="303" r:id="rId23"/>
    <p:sldId id="276" r:id="rId24"/>
    <p:sldId id="305" r:id="rId25"/>
    <p:sldId id="310" r:id="rId26"/>
    <p:sldId id="309" r:id="rId27"/>
    <p:sldId id="279" r:id="rId28"/>
    <p:sldId id="298" r:id="rId29"/>
    <p:sldId id="280" r:id="rId30"/>
    <p:sldId id="281" r:id="rId31"/>
    <p:sldId id="283" r:id="rId32"/>
    <p:sldId id="284" r:id="rId33"/>
    <p:sldId id="285" r:id="rId34"/>
    <p:sldId id="286" r:id="rId35"/>
    <p:sldId id="287" r:id="rId36"/>
    <p:sldId id="288" r:id="rId37"/>
    <p:sldId id="304" r:id="rId38"/>
    <p:sldId id="295" r:id="rId39"/>
  </p:sldIdLst>
  <p:sldSz cx="10287000" cy="6858000" type="35mm"/>
  <p:notesSz cx="9926638" cy="6797675"/>
  <p:defaultTextStyle>
    <a:defPPr>
      <a:defRPr lang="ja-JP"/>
    </a:defPPr>
    <a:lvl1pPr algn="l" rtl="0" eaLnBrk="0" fontAlgn="base" hangingPunct="0">
      <a:spcBef>
        <a:spcPct val="0"/>
      </a:spcBef>
      <a:spcAft>
        <a:spcPct val="0"/>
      </a:spcAft>
      <a:defRPr kumimoji="1" sz="2000" kern="1200">
        <a:solidFill>
          <a:schemeClr val="tx1"/>
        </a:solidFill>
        <a:latin typeface="Times" panose="02020603050405020304" pitchFamily="18" charset="0"/>
        <a:ea typeface="Osaka" pitchFamily="-94" charset="-128"/>
        <a:cs typeface="+mn-cs"/>
      </a:defRPr>
    </a:lvl1pPr>
    <a:lvl2pPr marL="457200" algn="l" rtl="0" eaLnBrk="0" fontAlgn="base" hangingPunct="0">
      <a:spcBef>
        <a:spcPct val="0"/>
      </a:spcBef>
      <a:spcAft>
        <a:spcPct val="0"/>
      </a:spcAft>
      <a:defRPr kumimoji="1" sz="2000" kern="1200">
        <a:solidFill>
          <a:schemeClr val="tx1"/>
        </a:solidFill>
        <a:latin typeface="Times" panose="02020603050405020304" pitchFamily="18" charset="0"/>
        <a:ea typeface="Osaka" pitchFamily="-94" charset="-128"/>
        <a:cs typeface="+mn-cs"/>
      </a:defRPr>
    </a:lvl2pPr>
    <a:lvl3pPr marL="914400" algn="l" rtl="0" eaLnBrk="0" fontAlgn="base" hangingPunct="0">
      <a:spcBef>
        <a:spcPct val="0"/>
      </a:spcBef>
      <a:spcAft>
        <a:spcPct val="0"/>
      </a:spcAft>
      <a:defRPr kumimoji="1" sz="2000" kern="1200">
        <a:solidFill>
          <a:schemeClr val="tx1"/>
        </a:solidFill>
        <a:latin typeface="Times" panose="02020603050405020304" pitchFamily="18" charset="0"/>
        <a:ea typeface="Osaka" pitchFamily="-94" charset="-128"/>
        <a:cs typeface="+mn-cs"/>
      </a:defRPr>
    </a:lvl3pPr>
    <a:lvl4pPr marL="1371600" algn="l" rtl="0" eaLnBrk="0" fontAlgn="base" hangingPunct="0">
      <a:spcBef>
        <a:spcPct val="0"/>
      </a:spcBef>
      <a:spcAft>
        <a:spcPct val="0"/>
      </a:spcAft>
      <a:defRPr kumimoji="1" sz="2000" kern="1200">
        <a:solidFill>
          <a:schemeClr val="tx1"/>
        </a:solidFill>
        <a:latin typeface="Times" panose="02020603050405020304" pitchFamily="18" charset="0"/>
        <a:ea typeface="Osaka" pitchFamily="-94" charset="-128"/>
        <a:cs typeface="+mn-cs"/>
      </a:defRPr>
    </a:lvl4pPr>
    <a:lvl5pPr marL="1828800" algn="l" rtl="0" eaLnBrk="0" fontAlgn="base" hangingPunct="0">
      <a:spcBef>
        <a:spcPct val="0"/>
      </a:spcBef>
      <a:spcAft>
        <a:spcPct val="0"/>
      </a:spcAft>
      <a:defRPr kumimoji="1" sz="2000" kern="1200">
        <a:solidFill>
          <a:schemeClr val="tx1"/>
        </a:solidFill>
        <a:latin typeface="Times" panose="02020603050405020304" pitchFamily="18" charset="0"/>
        <a:ea typeface="Osaka" pitchFamily="-94" charset="-128"/>
        <a:cs typeface="+mn-cs"/>
      </a:defRPr>
    </a:lvl5pPr>
    <a:lvl6pPr marL="2286000" algn="l" defTabSz="914400" rtl="0" eaLnBrk="1" latinLnBrk="0" hangingPunct="1">
      <a:defRPr kumimoji="1" sz="2000" kern="1200">
        <a:solidFill>
          <a:schemeClr val="tx1"/>
        </a:solidFill>
        <a:latin typeface="Times" panose="02020603050405020304" pitchFamily="18" charset="0"/>
        <a:ea typeface="Osaka" pitchFamily="-94" charset="-128"/>
        <a:cs typeface="+mn-cs"/>
      </a:defRPr>
    </a:lvl6pPr>
    <a:lvl7pPr marL="2743200" algn="l" defTabSz="914400" rtl="0" eaLnBrk="1" latinLnBrk="0" hangingPunct="1">
      <a:defRPr kumimoji="1" sz="2000" kern="1200">
        <a:solidFill>
          <a:schemeClr val="tx1"/>
        </a:solidFill>
        <a:latin typeface="Times" panose="02020603050405020304" pitchFamily="18" charset="0"/>
        <a:ea typeface="Osaka" pitchFamily="-94" charset="-128"/>
        <a:cs typeface="+mn-cs"/>
      </a:defRPr>
    </a:lvl7pPr>
    <a:lvl8pPr marL="3200400" algn="l" defTabSz="914400" rtl="0" eaLnBrk="1" latinLnBrk="0" hangingPunct="1">
      <a:defRPr kumimoji="1" sz="2000" kern="1200">
        <a:solidFill>
          <a:schemeClr val="tx1"/>
        </a:solidFill>
        <a:latin typeface="Times" panose="02020603050405020304" pitchFamily="18" charset="0"/>
        <a:ea typeface="Osaka" pitchFamily="-94" charset="-128"/>
        <a:cs typeface="+mn-cs"/>
      </a:defRPr>
    </a:lvl8pPr>
    <a:lvl9pPr marL="3657600" algn="l" defTabSz="914400" rtl="0" eaLnBrk="1" latinLnBrk="0" hangingPunct="1">
      <a:defRPr kumimoji="1" sz="2000" kern="1200">
        <a:solidFill>
          <a:schemeClr val="tx1"/>
        </a:solidFill>
        <a:latin typeface="Times" panose="02020603050405020304" pitchFamily="18" charset="0"/>
        <a:ea typeface="Osaka" pitchFamily="-94" charset="-128"/>
        <a:cs typeface="+mn-cs"/>
      </a:defRPr>
    </a:lvl9pPr>
  </p:defaultTextStyle>
  <p:extLst>
    <p:ext uri="{EFAFB233-063F-42B5-8137-9DF3F51BA10A}">
      <p15:sldGuideLst xmlns:p15="http://schemas.microsoft.com/office/powerpoint/2012/main">
        <p15:guide id="1" orient="horz" pos="2160">
          <p15:clr>
            <a:srgbClr val="A4A3A4"/>
          </p15:clr>
        </p15:guide>
        <p15:guide id="2" pos="3264">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4A"/>
    <a:srgbClr val="FFED23"/>
    <a:srgbClr val="56594B"/>
    <a:srgbClr val="464702"/>
    <a:srgbClr val="D1D406"/>
    <a:srgbClr val="17137A"/>
    <a:srgbClr val="959595"/>
    <a:srgbClr val="C02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452" y="114"/>
      </p:cViewPr>
      <p:guideLst>
        <p:guide orient="horz" pos="2160"/>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88"/>
    </p:cViewPr>
  </p:sorterViewPr>
  <p:notesViewPr>
    <p:cSldViewPr>
      <p:cViewPr varScale="1">
        <p:scale>
          <a:sx n="110" d="100"/>
          <a:sy n="110" d="100"/>
        </p:scale>
        <p:origin x="-78" y="-8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268C475C-7D82-4DA7-9EAF-5C567A8ED0D1}"/>
              </a:ext>
            </a:extLst>
          </p:cNvPr>
          <p:cNvSpPr>
            <a:spLocks noGrp="1" noChangeArrowheads="1"/>
          </p:cNvSpPr>
          <p:nvPr>
            <p:ph type="dt" sz="quarter" idx="1"/>
          </p:nvPr>
        </p:nvSpPr>
        <p:spPr bwMode="auto">
          <a:xfrm>
            <a:off x="5624513" y="0"/>
            <a:ext cx="4302125" cy="339725"/>
          </a:xfrm>
          <a:prstGeom prst="rect">
            <a:avLst/>
          </a:prstGeom>
          <a:noFill/>
          <a:ln w="9525">
            <a:noFill/>
            <a:miter lim="800000"/>
            <a:headEnd/>
            <a:tailEnd/>
          </a:ln>
          <a:effectLst/>
        </p:spPr>
        <p:txBody>
          <a:bodyPr vert="horz" wrap="square" lIns="89191" tIns="44595" rIns="89191" bIns="44595" numCol="1" anchor="t" anchorCtr="0" compatLnSpc="1">
            <a:prstTxWarp prst="textNoShape">
              <a:avLst/>
            </a:prstTxWarp>
          </a:bodyPr>
          <a:lstStyle>
            <a:lvl1pPr algn="r" eaLnBrk="1" hangingPunct="1">
              <a:defRPr sz="1200" dirty="0" smtClean="0">
                <a:latin typeface="Times" pitchFamily="-94" charset="0"/>
              </a:defRPr>
            </a:lvl1pPr>
          </a:lstStyle>
          <a:p>
            <a:pPr>
              <a:defRPr/>
            </a:pPr>
            <a:endParaRPr lang="en-US" altLang="ja-JP"/>
          </a:p>
        </p:txBody>
      </p:sp>
      <p:sp>
        <p:nvSpPr>
          <p:cNvPr id="27652" name="Rectangle 4">
            <a:extLst>
              <a:ext uri="{FF2B5EF4-FFF2-40B4-BE49-F238E27FC236}">
                <a16:creationId xmlns:a16="http://schemas.microsoft.com/office/drawing/2014/main" id="{310AE580-F43C-44EE-93B6-9BC8AB764FF3}"/>
              </a:ext>
            </a:extLst>
          </p:cNvPr>
          <p:cNvSpPr>
            <a:spLocks noGrp="1" noChangeArrowheads="1"/>
          </p:cNvSpPr>
          <p:nvPr>
            <p:ph type="ftr" sz="quarter" idx="2"/>
          </p:nvPr>
        </p:nvSpPr>
        <p:spPr bwMode="auto">
          <a:xfrm>
            <a:off x="0" y="6457950"/>
            <a:ext cx="4302125" cy="339725"/>
          </a:xfrm>
          <a:prstGeom prst="rect">
            <a:avLst/>
          </a:prstGeom>
          <a:noFill/>
          <a:ln w="9525">
            <a:noFill/>
            <a:miter lim="800000"/>
            <a:headEnd/>
            <a:tailEnd/>
          </a:ln>
          <a:effectLst/>
        </p:spPr>
        <p:txBody>
          <a:bodyPr vert="horz" wrap="square" lIns="89191" tIns="44595" rIns="89191" bIns="44595" numCol="1" anchor="b" anchorCtr="0" compatLnSpc="1">
            <a:prstTxWarp prst="textNoShape">
              <a:avLst/>
            </a:prstTxWarp>
          </a:bodyPr>
          <a:lstStyle>
            <a:lvl1pPr eaLnBrk="1" hangingPunct="1">
              <a:defRPr sz="1200">
                <a:latin typeface="Times" charset="0"/>
                <a:ea typeface="Osaka" charset="-128"/>
                <a:cs typeface="Osaka" charset="-128"/>
              </a:defRPr>
            </a:lvl1pPr>
          </a:lstStyle>
          <a:p>
            <a:pPr>
              <a:defRPr/>
            </a:pPr>
            <a:endParaRPr lang="en-US" altLang="ja-JP"/>
          </a:p>
        </p:txBody>
      </p:sp>
      <p:sp>
        <p:nvSpPr>
          <p:cNvPr id="27653" name="Rectangle 5">
            <a:extLst>
              <a:ext uri="{FF2B5EF4-FFF2-40B4-BE49-F238E27FC236}">
                <a16:creationId xmlns:a16="http://schemas.microsoft.com/office/drawing/2014/main" id="{2B3E2A0D-67B1-4880-AC50-929E769CEE26}"/>
              </a:ext>
            </a:extLst>
          </p:cNvPr>
          <p:cNvSpPr>
            <a:spLocks noGrp="1" noChangeArrowheads="1"/>
          </p:cNvSpPr>
          <p:nvPr>
            <p:ph type="sldNum" sz="quarter" idx="3"/>
          </p:nvPr>
        </p:nvSpPr>
        <p:spPr bwMode="auto">
          <a:xfrm>
            <a:off x="5624513" y="6457950"/>
            <a:ext cx="4302125" cy="339725"/>
          </a:xfrm>
          <a:prstGeom prst="rect">
            <a:avLst/>
          </a:prstGeom>
          <a:noFill/>
          <a:ln w="9525">
            <a:noFill/>
            <a:miter lim="800000"/>
            <a:headEnd/>
            <a:tailEnd/>
          </a:ln>
          <a:effectLst/>
        </p:spPr>
        <p:txBody>
          <a:bodyPr vert="horz" wrap="square" lIns="89191" tIns="44595" rIns="89191" bIns="44595" numCol="1" anchor="b" anchorCtr="0" compatLnSpc="1">
            <a:prstTxWarp prst="textNoShape">
              <a:avLst/>
            </a:prstTxWarp>
          </a:bodyPr>
          <a:lstStyle>
            <a:lvl1pPr algn="r" eaLnBrk="1" hangingPunct="1">
              <a:defRPr sz="1200"/>
            </a:lvl1pPr>
          </a:lstStyle>
          <a:p>
            <a:fld id="{CABA2B2E-A1B2-431E-BC77-EA34D5E3FBD7}" type="slidenum">
              <a:rPr lang="en-US" altLang="ja-JP"/>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2A819E-15C2-47FE-B5C5-A5D19546A241}"/>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89191" tIns="44595" rIns="89191" bIns="44595" numCol="1" anchor="t" anchorCtr="0" compatLnSpc="1">
            <a:prstTxWarp prst="textNoShape">
              <a:avLst/>
            </a:prstTxWarp>
          </a:bodyPr>
          <a:lstStyle>
            <a:lvl1pPr eaLnBrk="1" hangingPunct="1">
              <a:defRPr sz="1200">
                <a:latin typeface="Times" charset="0"/>
                <a:ea typeface="Osaka" charset="-128"/>
                <a:cs typeface="Osaka" charset="-128"/>
              </a:defRPr>
            </a:lvl1pPr>
          </a:lstStyle>
          <a:p>
            <a:pPr>
              <a:defRPr/>
            </a:pPr>
            <a:endParaRPr lang="en-US" altLang="ja-JP"/>
          </a:p>
        </p:txBody>
      </p:sp>
      <p:sp>
        <p:nvSpPr>
          <p:cNvPr id="1027" name="Rectangle 3">
            <a:extLst>
              <a:ext uri="{FF2B5EF4-FFF2-40B4-BE49-F238E27FC236}">
                <a16:creationId xmlns:a16="http://schemas.microsoft.com/office/drawing/2014/main" id="{CB76E029-3F0E-4571-9F30-4A545579BD28}"/>
              </a:ext>
            </a:extLst>
          </p:cNvPr>
          <p:cNvSpPr>
            <a:spLocks noGrp="1" noChangeArrowheads="1"/>
          </p:cNvSpPr>
          <p:nvPr>
            <p:ph type="dt" idx="1"/>
          </p:nvPr>
        </p:nvSpPr>
        <p:spPr bwMode="auto">
          <a:xfrm>
            <a:off x="5624513" y="0"/>
            <a:ext cx="4302125" cy="339725"/>
          </a:xfrm>
          <a:prstGeom prst="rect">
            <a:avLst/>
          </a:prstGeom>
          <a:noFill/>
          <a:ln w="9525">
            <a:noFill/>
            <a:miter lim="800000"/>
            <a:headEnd/>
            <a:tailEnd/>
          </a:ln>
          <a:effectLst/>
        </p:spPr>
        <p:txBody>
          <a:bodyPr vert="horz" wrap="square" lIns="89191" tIns="44595" rIns="89191" bIns="44595" numCol="1" anchor="t" anchorCtr="0" compatLnSpc="1">
            <a:prstTxWarp prst="textNoShape">
              <a:avLst/>
            </a:prstTxWarp>
          </a:bodyPr>
          <a:lstStyle>
            <a:lvl1pPr algn="r" eaLnBrk="1" hangingPunct="1">
              <a:defRPr sz="1200" dirty="0" smtClean="0">
                <a:latin typeface="Times" pitchFamily="-94" charset="0"/>
              </a:defRPr>
            </a:lvl1pPr>
          </a:lstStyle>
          <a:p>
            <a:pPr>
              <a:defRPr/>
            </a:pPr>
            <a:endParaRPr lang="en-US" altLang="ja-JP"/>
          </a:p>
        </p:txBody>
      </p:sp>
      <p:sp>
        <p:nvSpPr>
          <p:cNvPr id="52228" name="Rectangle 4">
            <a:extLst>
              <a:ext uri="{FF2B5EF4-FFF2-40B4-BE49-F238E27FC236}">
                <a16:creationId xmlns:a16="http://schemas.microsoft.com/office/drawing/2014/main" id="{2E156BC6-FFD3-404E-81D6-1C896ADCE5FC}"/>
              </a:ext>
            </a:extLst>
          </p:cNvPr>
          <p:cNvSpPr>
            <a:spLocks noChangeArrowheads="1" noTextEdit="1"/>
          </p:cNvSpPr>
          <p:nvPr>
            <p:ph type="sldImg" idx="2"/>
          </p:nvPr>
        </p:nvSpPr>
        <p:spPr bwMode="auto">
          <a:xfrm>
            <a:off x="3052763" y="509588"/>
            <a:ext cx="3824287"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CA9BE824-88AC-435F-A6F6-CD63779FEEEC}"/>
              </a:ext>
            </a:extLst>
          </p:cNvPr>
          <p:cNvSpPr>
            <a:spLocks noGrp="1" noChangeArrowheads="1"/>
          </p:cNvSpPr>
          <p:nvPr>
            <p:ph type="body" sz="quarter" idx="3"/>
          </p:nvPr>
        </p:nvSpPr>
        <p:spPr bwMode="auto">
          <a:xfrm>
            <a:off x="1323975" y="3228975"/>
            <a:ext cx="7278688" cy="3059113"/>
          </a:xfrm>
          <a:prstGeom prst="rect">
            <a:avLst/>
          </a:prstGeom>
          <a:noFill/>
          <a:ln w="9525">
            <a:noFill/>
            <a:miter lim="800000"/>
            <a:headEnd/>
            <a:tailEnd/>
          </a:ln>
          <a:effectLst/>
        </p:spPr>
        <p:txBody>
          <a:bodyPr vert="horz" wrap="square" lIns="89191" tIns="44595" rIns="89191" bIns="44595" numCol="1" anchor="t" anchorCtr="0" compatLnSpc="1">
            <a:prstTxWarp prst="textNoShape">
              <a:avLst/>
            </a:prstTxWarp>
          </a:bodyPr>
          <a:lstStyle/>
          <a:p>
            <a:pPr lvl="0"/>
            <a:r>
              <a:rPr lang="ja-JP" altLang="en-US" noProof="0"/>
              <a:t>マスタ</a:t>
            </a:r>
            <a:r>
              <a:rPr lang="en-US" altLang="ja-JP" noProof="0"/>
              <a:t> </a:t>
            </a:r>
            <a:r>
              <a:rPr lang="ja-JP" altLang="en-US" noProof="0"/>
              <a:t>テキストの書式設定</a:t>
            </a:r>
            <a:endParaRPr lang="en-US" altLang="ja-JP" noProof="0"/>
          </a:p>
          <a:p>
            <a:pPr lvl="1"/>
            <a:r>
              <a:rPr lang="ja-JP" altLang="en-US" noProof="0"/>
              <a:t>第</a:t>
            </a:r>
            <a:r>
              <a:rPr lang="en-US" altLang="ja-JP" noProof="0"/>
              <a:t> 2 </a:t>
            </a:r>
            <a:r>
              <a:rPr lang="ja-JP" altLang="en-US" noProof="0"/>
              <a:t>レベル</a:t>
            </a:r>
            <a:endParaRPr lang="en-US" altLang="ja-JP" noProof="0"/>
          </a:p>
          <a:p>
            <a:pPr lvl="2"/>
            <a:r>
              <a:rPr lang="ja-JP" altLang="en-US" noProof="0"/>
              <a:t>第</a:t>
            </a:r>
            <a:r>
              <a:rPr lang="en-US" altLang="ja-JP" noProof="0"/>
              <a:t> 3 </a:t>
            </a:r>
            <a:r>
              <a:rPr lang="ja-JP" altLang="en-US" noProof="0"/>
              <a:t>レベル</a:t>
            </a:r>
            <a:endParaRPr lang="en-US" altLang="ja-JP" noProof="0"/>
          </a:p>
          <a:p>
            <a:pPr lvl="3"/>
            <a:r>
              <a:rPr lang="ja-JP" altLang="en-US" noProof="0"/>
              <a:t>第</a:t>
            </a:r>
            <a:r>
              <a:rPr lang="en-US" altLang="ja-JP" noProof="0"/>
              <a:t> 4 </a:t>
            </a:r>
            <a:r>
              <a:rPr lang="ja-JP" altLang="en-US" noProof="0"/>
              <a:t>レベル</a:t>
            </a:r>
            <a:endParaRPr lang="en-US" altLang="ja-JP" noProof="0"/>
          </a:p>
          <a:p>
            <a:pPr lvl="4"/>
            <a:r>
              <a:rPr lang="ja-JP" altLang="en-US" noProof="0"/>
              <a:t>第</a:t>
            </a:r>
            <a:r>
              <a:rPr lang="en-US" altLang="ja-JP" noProof="0"/>
              <a:t> 5 </a:t>
            </a:r>
            <a:r>
              <a:rPr lang="ja-JP" altLang="en-US" noProof="0"/>
              <a:t>レベル</a:t>
            </a:r>
          </a:p>
        </p:txBody>
      </p:sp>
      <p:sp>
        <p:nvSpPr>
          <p:cNvPr id="1030" name="Rectangle 6">
            <a:extLst>
              <a:ext uri="{FF2B5EF4-FFF2-40B4-BE49-F238E27FC236}">
                <a16:creationId xmlns:a16="http://schemas.microsoft.com/office/drawing/2014/main" id="{B8699C93-CCFA-4143-878E-E8CC2FF1B8FC}"/>
              </a:ext>
            </a:extLst>
          </p:cNvPr>
          <p:cNvSpPr>
            <a:spLocks noGrp="1" noChangeArrowheads="1"/>
          </p:cNvSpPr>
          <p:nvPr>
            <p:ph type="ftr" sz="quarter" idx="4"/>
          </p:nvPr>
        </p:nvSpPr>
        <p:spPr bwMode="auto">
          <a:xfrm>
            <a:off x="0" y="6457950"/>
            <a:ext cx="4302125" cy="339725"/>
          </a:xfrm>
          <a:prstGeom prst="rect">
            <a:avLst/>
          </a:prstGeom>
          <a:noFill/>
          <a:ln w="9525">
            <a:noFill/>
            <a:miter lim="800000"/>
            <a:headEnd/>
            <a:tailEnd/>
          </a:ln>
          <a:effectLst/>
        </p:spPr>
        <p:txBody>
          <a:bodyPr vert="horz" wrap="square" lIns="89191" tIns="44595" rIns="89191" bIns="44595" numCol="1" anchor="b" anchorCtr="0" compatLnSpc="1">
            <a:prstTxWarp prst="textNoShape">
              <a:avLst/>
            </a:prstTxWarp>
          </a:bodyPr>
          <a:lstStyle>
            <a:lvl1pPr eaLnBrk="1" hangingPunct="1">
              <a:defRPr sz="1200">
                <a:latin typeface="Times" charset="0"/>
                <a:ea typeface="Osaka" charset="-128"/>
                <a:cs typeface="Osaka" charset="-128"/>
              </a:defRPr>
            </a:lvl1pPr>
          </a:lstStyle>
          <a:p>
            <a:pPr>
              <a:defRPr/>
            </a:pPr>
            <a:endParaRPr lang="en-US" altLang="ja-JP"/>
          </a:p>
        </p:txBody>
      </p:sp>
      <p:sp>
        <p:nvSpPr>
          <p:cNvPr id="1031" name="Rectangle 7">
            <a:extLst>
              <a:ext uri="{FF2B5EF4-FFF2-40B4-BE49-F238E27FC236}">
                <a16:creationId xmlns:a16="http://schemas.microsoft.com/office/drawing/2014/main" id="{1842A456-2E1E-4E38-BA24-CC0970F36253}"/>
              </a:ext>
            </a:extLst>
          </p:cNvPr>
          <p:cNvSpPr>
            <a:spLocks noGrp="1" noChangeArrowheads="1"/>
          </p:cNvSpPr>
          <p:nvPr>
            <p:ph type="sldNum" sz="quarter" idx="5"/>
          </p:nvPr>
        </p:nvSpPr>
        <p:spPr bwMode="auto">
          <a:xfrm>
            <a:off x="5624513" y="6457950"/>
            <a:ext cx="4302125" cy="339725"/>
          </a:xfrm>
          <a:prstGeom prst="rect">
            <a:avLst/>
          </a:prstGeom>
          <a:noFill/>
          <a:ln w="9525">
            <a:noFill/>
            <a:miter lim="800000"/>
            <a:headEnd/>
            <a:tailEnd/>
          </a:ln>
          <a:effectLst/>
        </p:spPr>
        <p:txBody>
          <a:bodyPr vert="horz" wrap="square" lIns="89191" tIns="44595" rIns="89191" bIns="44595" numCol="1" anchor="b" anchorCtr="0" compatLnSpc="1">
            <a:prstTxWarp prst="textNoShape">
              <a:avLst/>
            </a:prstTxWarp>
          </a:bodyPr>
          <a:lstStyle>
            <a:lvl1pPr algn="r" eaLnBrk="1" hangingPunct="1">
              <a:defRPr sz="1200"/>
            </a:lvl1pPr>
          </a:lstStyle>
          <a:p>
            <a:fld id="{0D0CF14E-7638-420F-82FD-C9C043ED0446}"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charset="-128"/>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charset="-128"/>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charset="-128"/>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charset="-128"/>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7AA5E46-703F-4C07-B617-08CF76AE8372}"/>
              </a:ext>
            </a:extLst>
          </p:cNvPr>
          <p:cNvSpPr>
            <a:spLocks noChangeArrowheads="1" noTextEdit="1"/>
          </p:cNvSpPr>
          <p:nvPr>
            <p:ph type="sldImg"/>
          </p:nvPr>
        </p:nvSpPr>
        <p:spPr>
          <a:ln/>
        </p:spPr>
      </p:sp>
      <p:sp>
        <p:nvSpPr>
          <p:cNvPr id="53251" name="Rectangle 3">
            <a:extLst>
              <a:ext uri="{FF2B5EF4-FFF2-40B4-BE49-F238E27FC236}">
                <a16:creationId xmlns:a16="http://schemas.microsoft.com/office/drawing/2014/main" id="{8E6B77AA-8A72-47D9-B3E8-45144E55E3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E7963DA-0B90-49D5-B588-ADB5E0F98829}"/>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218FCC34-ED48-4789-9ABF-AF9390E3B0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8F9927F-28D8-4173-AC07-EBCFD47C46F7}"/>
              </a:ext>
            </a:extLst>
          </p:cNvPr>
          <p:cNvSpPr>
            <a:spLocks noChangeArrowheads="1" noTextEdit="1"/>
          </p:cNvSpPr>
          <p:nvPr>
            <p:ph type="sldImg"/>
          </p:nvPr>
        </p:nvSpPr>
        <p:spPr>
          <a:ln/>
        </p:spPr>
      </p:sp>
      <p:sp>
        <p:nvSpPr>
          <p:cNvPr id="63491" name="Rectangle 3">
            <a:extLst>
              <a:ext uri="{FF2B5EF4-FFF2-40B4-BE49-F238E27FC236}">
                <a16:creationId xmlns:a16="http://schemas.microsoft.com/office/drawing/2014/main" id="{C5AFFB9A-E27D-4E57-BBCF-9FBB3639C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604887B-3382-43C5-8159-96F9D149D28B}"/>
              </a:ext>
            </a:extLst>
          </p:cNvPr>
          <p:cNvSpPr>
            <a:spLocks noChangeArrowheads="1" noTextEdit="1"/>
          </p:cNvSpPr>
          <p:nvPr>
            <p:ph type="sldImg"/>
          </p:nvPr>
        </p:nvSpPr>
        <p:spPr>
          <a:ln/>
        </p:spPr>
      </p:sp>
      <p:sp>
        <p:nvSpPr>
          <p:cNvPr id="64515" name="Rectangle 3">
            <a:extLst>
              <a:ext uri="{FF2B5EF4-FFF2-40B4-BE49-F238E27FC236}">
                <a16:creationId xmlns:a16="http://schemas.microsoft.com/office/drawing/2014/main" id="{CD8ACCBD-AE23-4045-B8B4-53B1F0DA34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1BAF1B5-4660-43E2-9FFA-6B3301BE54CD}"/>
              </a:ext>
            </a:extLst>
          </p:cNvPr>
          <p:cNvSpPr>
            <a:spLocks noChangeArrowheads="1" noTextEdit="1"/>
          </p:cNvSpPr>
          <p:nvPr>
            <p:ph type="sldImg"/>
          </p:nvPr>
        </p:nvSpPr>
        <p:spPr>
          <a:ln/>
        </p:spPr>
      </p:sp>
      <p:sp>
        <p:nvSpPr>
          <p:cNvPr id="65539" name="Rectangle 3">
            <a:extLst>
              <a:ext uri="{FF2B5EF4-FFF2-40B4-BE49-F238E27FC236}">
                <a16:creationId xmlns:a16="http://schemas.microsoft.com/office/drawing/2014/main" id="{DC9F40D1-7BD6-40B2-9A67-FD6858CD1D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903F581-B23A-42DE-9D8E-7A40ECD68867}"/>
              </a:ext>
            </a:extLst>
          </p:cNvPr>
          <p:cNvSpPr>
            <a:spLocks noChangeArrowheads="1" noTextEdit="1"/>
          </p:cNvSpPr>
          <p:nvPr>
            <p:ph type="sldImg"/>
          </p:nvPr>
        </p:nvSpPr>
        <p:spPr>
          <a:ln/>
        </p:spPr>
      </p:sp>
      <p:sp>
        <p:nvSpPr>
          <p:cNvPr id="66563" name="Rectangle 3">
            <a:extLst>
              <a:ext uri="{FF2B5EF4-FFF2-40B4-BE49-F238E27FC236}">
                <a16:creationId xmlns:a16="http://schemas.microsoft.com/office/drawing/2014/main" id="{BF50CD1A-213B-416A-B5CF-449348833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9A7E081-EE3B-4997-BF19-3D2C4E933AC7}"/>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A37EEE19-B03A-497F-B4E8-4C085C59EF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6EC5987-A4CD-4E5A-A891-5AAC8443732A}"/>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FA17BA7B-22B8-4D65-9D26-6980312AC4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CBC065A-8527-4E26-A107-BB6A3442C39E}"/>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31D893F9-0055-4B59-8795-7A185FD2DB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500C230-4314-4F7D-A957-1CF919510DFD}"/>
              </a:ext>
            </a:extLst>
          </p:cNvPr>
          <p:cNvSpPr>
            <a:spLocks noChangeArrowheads="1" noTextEdit="1"/>
          </p:cNvSpPr>
          <p:nvPr>
            <p:ph type="sldImg"/>
          </p:nvPr>
        </p:nvSpPr>
        <p:spPr>
          <a:ln/>
        </p:spPr>
      </p:sp>
      <p:sp>
        <p:nvSpPr>
          <p:cNvPr id="55299" name="Rectangle 3">
            <a:extLst>
              <a:ext uri="{FF2B5EF4-FFF2-40B4-BE49-F238E27FC236}">
                <a16:creationId xmlns:a16="http://schemas.microsoft.com/office/drawing/2014/main" id="{665FDEC7-7595-4ACD-9CAD-A8FFDCAAF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A9BC159-0B4B-43FF-B26A-2ECF02AA327A}"/>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E95E4A7E-8E18-41D2-80DE-1B38C6C8BE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D18C358-C669-4697-9776-C116EB33D6DC}"/>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D3877BC9-7394-4406-9365-E910F7226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38AEEE6-3BBC-4489-97AB-DC620CE3DCDE}"/>
              </a:ext>
            </a:extLst>
          </p:cNvPr>
          <p:cNvSpPr>
            <a:spLocks noChangeArrowheads="1" noTextEdit="1"/>
          </p:cNvSpPr>
          <p:nvPr>
            <p:ph type="sldImg"/>
          </p:nvPr>
        </p:nvSpPr>
        <p:spPr>
          <a:ln/>
        </p:spPr>
      </p:sp>
      <p:sp>
        <p:nvSpPr>
          <p:cNvPr id="58371" name="Rectangle 3">
            <a:extLst>
              <a:ext uri="{FF2B5EF4-FFF2-40B4-BE49-F238E27FC236}">
                <a16:creationId xmlns:a16="http://schemas.microsoft.com/office/drawing/2014/main" id="{B6641B67-29B2-4097-9C48-59B72B88CA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2C6A539-6227-4E0D-804B-9787EFF7D869}"/>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91FFB610-7E15-4839-AD17-1D8EC91ED0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F190AC3-9547-47B8-BD2E-F2AE7B62D156}"/>
              </a:ext>
            </a:extLst>
          </p:cNvPr>
          <p:cNvSpPr>
            <a:spLocks noChangeArrowheads="1" noTextEdit="1"/>
          </p:cNvSpPr>
          <p:nvPr>
            <p:ph type="sldImg"/>
          </p:nvPr>
        </p:nvSpPr>
        <p:spPr>
          <a:ln/>
        </p:spPr>
      </p:sp>
      <p:sp>
        <p:nvSpPr>
          <p:cNvPr id="60419" name="Rectangle 3">
            <a:extLst>
              <a:ext uri="{FF2B5EF4-FFF2-40B4-BE49-F238E27FC236}">
                <a16:creationId xmlns:a16="http://schemas.microsoft.com/office/drawing/2014/main" id="{E1D13958-514C-4DF5-B627-B267B2E5D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CD3AFF4-3C5B-432C-8AE9-F688FE3D5C2C}"/>
              </a:ext>
            </a:extLst>
          </p:cNvPr>
          <p:cNvSpPr>
            <a:spLocks noChangeArrowheads="1" noTextEdit="1"/>
          </p:cNvSpPr>
          <p:nvPr>
            <p:ph type="sldImg"/>
          </p:nvPr>
        </p:nvSpPr>
        <p:spPr>
          <a:ln/>
        </p:spPr>
      </p:sp>
      <p:sp>
        <p:nvSpPr>
          <p:cNvPr id="61443" name="Rectangle 3">
            <a:extLst>
              <a:ext uri="{FF2B5EF4-FFF2-40B4-BE49-F238E27FC236}">
                <a16:creationId xmlns:a16="http://schemas.microsoft.com/office/drawing/2014/main" id="{05DF0043-178B-435A-8ED5-245CBF9CE3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pitchFamily="-9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gradFill rotWithShape="0">
          <a:gsLst>
            <a:gs pos="0">
              <a:srgbClr val="002F5E"/>
            </a:gs>
            <a:gs pos="5000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B0444F3-4D11-406F-994A-669551D22388}"/>
              </a:ext>
            </a:extLst>
          </p:cNvPr>
          <p:cNvSpPr>
            <a:spLocks noChangeArrowheads="1"/>
          </p:cNvSpPr>
          <p:nvPr/>
        </p:nvSpPr>
        <p:spPr bwMode="auto">
          <a:xfrm>
            <a:off x="428625" y="0"/>
            <a:ext cx="1628775"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lang="ja-JP" sz="2400">
              <a:latin typeface="Times" charset="0"/>
              <a:ea typeface="Osaka" charset="-128"/>
            </a:endParaRPr>
          </a:p>
        </p:txBody>
      </p:sp>
      <p:sp>
        <p:nvSpPr>
          <p:cNvPr id="5" name="Rectangle 3">
            <a:extLst>
              <a:ext uri="{FF2B5EF4-FFF2-40B4-BE49-F238E27FC236}">
                <a16:creationId xmlns:a16="http://schemas.microsoft.com/office/drawing/2014/main" id="{034048AF-6CD2-49C7-B6C1-0326068DE379}"/>
              </a:ext>
            </a:extLst>
          </p:cNvPr>
          <p:cNvSpPr>
            <a:spLocks noChangeArrowheads="1"/>
          </p:cNvSpPr>
          <p:nvPr/>
        </p:nvSpPr>
        <p:spPr bwMode="auto">
          <a:xfrm>
            <a:off x="771525" y="2438400"/>
            <a:ext cx="9513888"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lang="ja-JP" sz="2400">
              <a:latin typeface="Times" charset="0"/>
              <a:ea typeface="Osaka" charset="-128"/>
            </a:endParaRPr>
          </a:p>
        </p:txBody>
      </p:sp>
      <p:sp>
        <p:nvSpPr>
          <p:cNvPr id="6" name="Rectangle 9">
            <a:extLst>
              <a:ext uri="{FF2B5EF4-FFF2-40B4-BE49-F238E27FC236}">
                <a16:creationId xmlns:a16="http://schemas.microsoft.com/office/drawing/2014/main" id="{25DE9F67-CF53-4008-9507-B14F7C880801}"/>
              </a:ext>
            </a:extLst>
          </p:cNvPr>
          <p:cNvSpPr>
            <a:spLocks noChangeArrowheads="1"/>
          </p:cNvSpPr>
          <p:nvPr/>
        </p:nvSpPr>
        <p:spPr bwMode="auto">
          <a:xfrm>
            <a:off x="0" y="3505200"/>
            <a:ext cx="5314950" cy="152400"/>
          </a:xfrm>
          <a:prstGeom prst="rect">
            <a:avLst/>
          </a:prstGeom>
          <a:solidFill>
            <a:schemeClr val="accent1">
              <a:alpha val="50195"/>
            </a:schemeClr>
          </a:solidFill>
          <a:ln>
            <a:noFill/>
          </a:ln>
          <a:extLst/>
        </p:spPr>
        <p:txBody>
          <a:bodyPr/>
          <a:lstStyle>
            <a:lvl1pPr>
              <a:defRPr kumimoji="1" sz="2000">
                <a:solidFill>
                  <a:schemeClr val="tx1"/>
                </a:solidFill>
                <a:latin typeface="Times" charset="0"/>
                <a:ea typeface="Osaka" charset="-128"/>
              </a:defRPr>
            </a:lvl1pPr>
            <a:lvl2pPr marL="742950" indent="-285750">
              <a:defRPr kumimoji="1" sz="2000">
                <a:solidFill>
                  <a:schemeClr val="tx1"/>
                </a:solidFill>
                <a:latin typeface="Times" charset="0"/>
                <a:ea typeface="Osaka" charset="-128"/>
              </a:defRPr>
            </a:lvl2pPr>
            <a:lvl3pPr marL="1143000" indent="-228600">
              <a:defRPr kumimoji="1" sz="2000">
                <a:solidFill>
                  <a:schemeClr val="tx1"/>
                </a:solidFill>
                <a:latin typeface="Times" charset="0"/>
                <a:ea typeface="Osaka" charset="-128"/>
              </a:defRPr>
            </a:lvl3pPr>
            <a:lvl4pPr marL="1600200" indent="-228600">
              <a:defRPr kumimoji="1" sz="2000">
                <a:solidFill>
                  <a:schemeClr val="tx1"/>
                </a:solidFill>
                <a:latin typeface="Times" charset="0"/>
                <a:ea typeface="Osaka" charset="-128"/>
              </a:defRPr>
            </a:lvl4pPr>
            <a:lvl5pPr marL="2057400" indent="-228600">
              <a:defRPr kumimoji="1" sz="2000">
                <a:solidFill>
                  <a:schemeClr val="tx1"/>
                </a:solidFill>
                <a:latin typeface="Times" charset="0"/>
                <a:ea typeface="Osaka" charset="-128"/>
              </a:defRPr>
            </a:lvl5pPr>
            <a:lvl6pPr marL="2514600" indent="-228600" eaLnBrk="0" fontAlgn="base" hangingPunct="0">
              <a:spcBef>
                <a:spcPct val="0"/>
              </a:spcBef>
              <a:spcAft>
                <a:spcPct val="0"/>
              </a:spcAft>
              <a:defRPr kumimoji="1" sz="2000">
                <a:solidFill>
                  <a:schemeClr val="tx1"/>
                </a:solidFill>
                <a:latin typeface="Times" charset="0"/>
                <a:ea typeface="Osaka" charset="-128"/>
              </a:defRPr>
            </a:lvl6pPr>
            <a:lvl7pPr marL="2971800" indent="-228600" eaLnBrk="0" fontAlgn="base" hangingPunct="0">
              <a:spcBef>
                <a:spcPct val="0"/>
              </a:spcBef>
              <a:spcAft>
                <a:spcPct val="0"/>
              </a:spcAft>
              <a:defRPr kumimoji="1" sz="2000">
                <a:solidFill>
                  <a:schemeClr val="tx1"/>
                </a:solidFill>
                <a:latin typeface="Times" charset="0"/>
                <a:ea typeface="Osaka" charset="-128"/>
              </a:defRPr>
            </a:lvl7pPr>
            <a:lvl8pPr marL="3429000" indent="-228600" eaLnBrk="0" fontAlgn="base" hangingPunct="0">
              <a:spcBef>
                <a:spcPct val="0"/>
              </a:spcBef>
              <a:spcAft>
                <a:spcPct val="0"/>
              </a:spcAft>
              <a:defRPr kumimoji="1" sz="2000">
                <a:solidFill>
                  <a:schemeClr val="tx1"/>
                </a:solidFill>
                <a:latin typeface="Times" charset="0"/>
                <a:ea typeface="Osaka" charset="-128"/>
              </a:defRPr>
            </a:lvl8pPr>
            <a:lvl9pPr marL="3886200" indent="-228600" eaLnBrk="0" fontAlgn="base" hangingPunct="0">
              <a:spcBef>
                <a:spcPct val="0"/>
              </a:spcBef>
              <a:spcAft>
                <a:spcPct val="0"/>
              </a:spcAft>
              <a:defRPr kumimoji="1" sz="2000">
                <a:solidFill>
                  <a:schemeClr val="tx1"/>
                </a:solidFill>
                <a:latin typeface="Times" charset="0"/>
                <a:ea typeface="Osaka" charset="-128"/>
              </a:defRPr>
            </a:lvl9pPr>
          </a:lstStyle>
          <a:p>
            <a:pPr eaLnBrk="1" hangingPunct="1">
              <a:defRPr/>
            </a:pPr>
            <a:endParaRPr lang="ja-JP" altLang="ja-JP" sz="2400"/>
          </a:p>
        </p:txBody>
      </p:sp>
      <p:sp>
        <p:nvSpPr>
          <p:cNvPr id="26628" name="Rectangle 4"/>
          <p:cNvSpPr>
            <a:spLocks noGrp="1" noChangeArrowheads="1"/>
          </p:cNvSpPr>
          <p:nvPr>
            <p:ph type="ctrTitle" sz="quarter"/>
          </p:nvPr>
        </p:nvSpPr>
        <p:spPr>
          <a:xfrm>
            <a:off x="771525" y="2286000"/>
            <a:ext cx="8743950" cy="1143000"/>
          </a:xfrm>
        </p:spPr>
        <p:txBody>
          <a:bodyPr/>
          <a:lstStyle>
            <a:lvl1pPr>
              <a:defRPr/>
            </a:lvl1pPr>
          </a:lstStyle>
          <a:p>
            <a:r>
              <a:rPr lang="ja-JP" altLang="en-US"/>
              <a:t>マスタ</a:t>
            </a:r>
            <a:r>
              <a:rPr lang="en-US" altLang="ja-JP"/>
              <a:t> </a:t>
            </a:r>
            <a:r>
              <a:rPr lang="ja-JP" altLang="en-US"/>
              <a:t>タイトルの書式設定</a:t>
            </a:r>
          </a:p>
        </p:txBody>
      </p:sp>
      <p:sp>
        <p:nvSpPr>
          <p:cNvPr id="26629" name="Rectangle 5"/>
          <p:cNvSpPr>
            <a:spLocks noGrp="1" noChangeArrowheads="1"/>
          </p:cNvSpPr>
          <p:nvPr>
            <p:ph type="subTitle" sz="quarter" idx="1"/>
          </p:nvPr>
        </p:nvSpPr>
        <p:spPr>
          <a:xfrm>
            <a:off x="2314575" y="4114800"/>
            <a:ext cx="7200900" cy="1752600"/>
          </a:xfrm>
        </p:spPr>
        <p:txBody>
          <a:bodyPr/>
          <a:lstStyle>
            <a:lvl1pPr marL="0" indent="0" algn="ctr">
              <a:buFont typeface="Wingdings" charset="2"/>
              <a:buNone/>
              <a:defRPr b="0"/>
            </a:lvl1pPr>
          </a:lstStyle>
          <a:p>
            <a:r>
              <a:rPr lang="ja-JP" altLang="en-US"/>
              <a:t>マスタ</a:t>
            </a:r>
            <a:r>
              <a:rPr lang="en-US" altLang="ja-JP"/>
              <a:t> </a:t>
            </a:r>
            <a:r>
              <a:rPr lang="ja-JP" altLang="en-US"/>
              <a:t>サブタイトルの書式設定</a:t>
            </a:r>
          </a:p>
        </p:txBody>
      </p:sp>
      <p:sp>
        <p:nvSpPr>
          <p:cNvPr id="7" name="Rectangle 6">
            <a:extLst>
              <a:ext uri="{FF2B5EF4-FFF2-40B4-BE49-F238E27FC236}">
                <a16:creationId xmlns:a16="http://schemas.microsoft.com/office/drawing/2014/main" id="{518857E7-2E06-4DE3-999F-DBEA8FDDCA84}"/>
              </a:ext>
            </a:extLst>
          </p:cNvPr>
          <p:cNvSpPr>
            <a:spLocks noGrp="1" noChangeArrowheads="1"/>
          </p:cNvSpPr>
          <p:nvPr>
            <p:ph type="dt" sz="quarter" idx="10"/>
          </p:nvPr>
        </p:nvSpPr>
        <p:spPr/>
        <p:txBody>
          <a:bodyPr/>
          <a:lstStyle>
            <a:lvl1pPr>
              <a:defRPr sz="1400" smtClean="0"/>
            </a:lvl1pPr>
          </a:lstStyle>
          <a:p>
            <a:pPr>
              <a:defRPr/>
            </a:pPr>
            <a:fld id="{3FC21646-60A4-4CE3-9F55-27E92E8CFEEF}" type="datetime1">
              <a:rPr lang="ja-JP" altLang="en-US"/>
              <a:pPr>
                <a:defRPr/>
              </a:pPr>
              <a:t>2017/9/27</a:t>
            </a:fld>
            <a:endParaRPr lang="en-US" altLang="ja-JP"/>
          </a:p>
        </p:txBody>
      </p:sp>
      <p:sp>
        <p:nvSpPr>
          <p:cNvPr id="8" name="Rectangle 7">
            <a:extLst>
              <a:ext uri="{FF2B5EF4-FFF2-40B4-BE49-F238E27FC236}">
                <a16:creationId xmlns:a16="http://schemas.microsoft.com/office/drawing/2014/main" id="{D705607D-E85E-4808-97A9-6153480CB142}"/>
              </a:ext>
            </a:extLst>
          </p:cNvPr>
          <p:cNvSpPr>
            <a:spLocks noGrp="1" noChangeArrowheads="1"/>
          </p:cNvSpPr>
          <p:nvPr>
            <p:ph type="ftr" sz="quarter" idx="11"/>
          </p:nvPr>
        </p:nvSpPr>
        <p:spPr/>
        <p:txBody>
          <a:bodyPr/>
          <a:lstStyle>
            <a:lvl1pPr>
              <a:defRPr sz="1400"/>
            </a:lvl1pPr>
          </a:lstStyle>
          <a:p>
            <a:pPr>
              <a:defRPr/>
            </a:pPr>
            <a:r>
              <a:rPr lang="en-US" altLang="ja-JP"/>
              <a:t>Tagawa Municipal Hospital</a:t>
            </a:r>
          </a:p>
        </p:txBody>
      </p:sp>
      <p:sp>
        <p:nvSpPr>
          <p:cNvPr id="9" name="Rectangle 8">
            <a:extLst>
              <a:ext uri="{FF2B5EF4-FFF2-40B4-BE49-F238E27FC236}">
                <a16:creationId xmlns:a16="http://schemas.microsoft.com/office/drawing/2014/main" id="{E2B19FB3-B135-4ADC-B372-5280EBF4A61E}"/>
              </a:ext>
            </a:extLst>
          </p:cNvPr>
          <p:cNvSpPr>
            <a:spLocks noGrp="1" noChangeArrowheads="1"/>
          </p:cNvSpPr>
          <p:nvPr>
            <p:ph type="sldNum" sz="quarter" idx="12"/>
          </p:nvPr>
        </p:nvSpPr>
        <p:spPr/>
        <p:txBody>
          <a:bodyPr/>
          <a:lstStyle>
            <a:lvl1pPr>
              <a:defRPr sz="1400"/>
            </a:lvl1pPr>
          </a:lstStyle>
          <a:p>
            <a:fld id="{BEAF2A9C-9D08-44BF-A7AB-5D47E6FBC5FA}" type="slidenum">
              <a:rPr lang="en-US" altLang="ja-JP"/>
              <a:pPr/>
              <a:t>‹#›</a:t>
            </a:fld>
            <a:endParaRPr lang="en-US" altLang="ja-JP"/>
          </a:p>
        </p:txBody>
      </p:sp>
    </p:spTree>
    <p:extLst>
      <p:ext uri="{BB962C8B-B14F-4D97-AF65-F5344CB8AC3E}">
        <p14:creationId xmlns:p14="http://schemas.microsoft.com/office/powerpoint/2010/main" val="278697267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a:extLst>
              <a:ext uri="{FF2B5EF4-FFF2-40B4-BE49-F238E27FC236}">
                <a16:creationId xmlns:a16="http://schemas.microsoft.com/office/drawing/2014/main" id="{C8C20A4A-FCE1-4A5F-9E7A-D804EB19F869}"/>
              </a:ext>
            </a:extLst>
          </p:cNvPr>
          <p:cNvSpPr>
            <a:spLocks noGrp="1" noChangeArrowheads="1"/>
          </p:cNvSpPr>
          <p:nvPr>
            <p:ph type="dt" sz="half" idx="10"/>
          </p:nvPr>
        </p:nvSpPr>
        <p:spPr/>
        <p:txBody>
          <a:bodyPr/>
          <a:lstStyle>
            <a:lvl1pPr>
              <a:defRPr smtClean="0"/>
            </a:lvl1pPr>
          </a:lstStyle>
          <a:p>
            <a:pPr>
              <a:defRPr/>
            </a:pPr>
            <a:fld id="{19309D92-82FD-421A-A3B4-F3C31A652908}" type="datetime1">
              <a:rPr lang="ja-JP" altLang="en-US"/>
              <a:pPr>
                <a:defRPr/>
              </a:pPr>
              <a:t>2017/9/27</a:t>
            </a:fld>
            <a:endParaRPr lang="en-US" altLang="ja-JP"/>
          </a:p>
        </p:txBody>
      </p:sp>
      <p:sp>
        <p:nvSpPr>
          <p:cNvPr id="5" name="Rectangle 9">
            <a:extLst>
              <a:ext uri="{FF2B5EF4-FFF2-40B4-BE49-F238E27FC236}">
                <a16:creationId xmlns:a16="http://schemas.microsoft.com/office/drawing/2014/main" id="{94589910-81FE-400A-A7E6-2F4E936ED971}"/>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6" name="Rectangle 10">
            <a:extLst>
              <a:ext uri="{FF2B5EF4-FFF2-40B4-BE49-F238E27FC236}">
                <a16:creationId xmlns:a16="http://schemas.microsoft.com/office/drawing/2014/main" id="{C6E005E3-DA8F-48C4-86B7-55FC5788595C}"/>
              </a:ext>
            </a:extLst>
          </p:cNvPr>
          <p:cNvSpPr>
            <a:spLocks noGrp="1" noChangeArrowheads="1"/>
          </p:cNvSpPr>
          <p:nvPr>
            <p:ph type="sldNum" sz="quarter" idx="12"/>
          </p:nvPr>
        </p:nvSpPr>
        <p:spPr/>
        <p:txBody>
          <a:bodyPr/>
          <a:lstStyle>
            <a:lvl1pPr>
              <a:defRPr/>
            </a:lvl1pPr>
          </a:lstStyle>
          <a:p>
            <a:fld id="{FBDB4079-706F-4777-9887-B739DA2CDD30}" type="slidenum">
              <a:rPr lang="en-US" altLang="ja-JP"/>
              <a:pPr/>
              <a:t>‹#›</a:t>
            </a:fld>
            <a:endParaRPr lang="en-US" altLang="ja-JP"/>
          </a:p>
        </p:txBody>
      </p:sp>
    </p:spTree>
    <p:extLst>
      <p:ext uri="{BB962C8B-B14F-4D97-AF65-F5344CB8AC3E}">
        <p14:creationId xmlns:p14="http://schemas.microsoft.com/office/powerpoint/2010/main" val="235551081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9488" y="609600"/>
            <a:ext cx="2185987"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71525" y="609600"/>
            <a:ext cx="6405563"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a:extLst>
              <a:ext uri="{FF2B5EF4-FFF2-40B4-BE49-F238E27FC236}">
                <a16:creationId xmlns:a16="http://schemas.microsoft.com/office/drawing/2014/main" id="{EB6D5896-3502-4B96-BA26-6D492F2F59F6}"/>
              </a:ext>
            </a:extLst>
          </p:cNvPr>
          <p:cNvSpPr>
            <a:spLocks noGrp="1" noChangeArrowheads="1"/>
          </p:cNvSpPr>
          <p:nvPr>
            <p:ph type="dt" sz="half" idx="10"/>
          </p:nvPr>
        </p:nvSpPr>
        <p:spPr/>
        <p:txBody>
          <a:bodyPr/>
          <a:lstStyle>
            <a:lvl1pPr>
              <a:defRPr smtClean="0"/>
            </a:lvl1pPr>
          </a:lstStyle>
          <a:p>
            <a:pPr>
              <a:defRPr/>
            </a:pPr>
            <a:fld id="{15770B90-30A9-45A7-BF3C-99FB88AE1A65}" type="datetime1">
              <a:rPr lang="ja-JP" altLang="en-US"/>
              <a:pPr>
                <a:defRPr/>
              </a:pPr>
              <a:t>2017/9/27</a:t>
            </a:fld>
            <a:endParaRPr lang="en-US" altLang="ja-JP"/>
          </a:p>
        </p:txBody>
      </p:sp>
      <p:sp>
        <p:nvSpPr>
          <p:cNvPr id="5" name="Rectangle 9">
            <a:extLst>
              <a:ext uri="{FF2B5EF4-FFF2-40B4-BE49-F238E27FC236}">
                <a16:creationId xmlns:a16="http://schemas.microsoft.com/office/drawing/2014/main" id="{B7568428-5DB4-4CE0-A85C-F8D8B307CBDD}"/>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6" name="Rectangle 10">
            <a:extLst>
              <a:ext uri="{FF2B5EF4-FFF2-40B4-BE49-F238E27FC236}">
                <a16:creationId xmlns:a16="http://schemas.microsoft.com/office/drawing/2014/main" id="{C73B8C79-F13D-4387-BAD0-84A807C4A14F}"/>
              </a:ext>
            </a:extLst>
          </p:cNvPr>
          <p:cNvSpPr>
            <a:spLocks noGrp="1" noChangeArrowheads="1"/>
          </p:cNvSpPr>
          <p:nvPr>
            <p:ph type="sldNum" sz="quarter" idx="12"/>
          </p:nvPr>
        </p:nvSpPr>
        <p:spPr/>
        <p:txBody>
          <a:bodyPr/>
          <a:lstStyle>
            <a:lvl1pPr>
              <a:defRPr/>
            </a:lvl1pPr>
          </a:lstStyle>
          <a:p>
            <a:fld id="{B7DDF09B-BDDE-4953-9D43-A40F8B789031}" type="slidenum">
              <a:rPr lang="en-US" altLang="ja-JP"/>
              <a:pPr/>
              <a:t>‹#›</a:t>
            </a:fld>
            <a:endParaRPr lang="en-US" altLang="ja-JP"/>
          </a:p>
        </p:txBody>
      </p:sp>
    </p:spTree>
    <p:extLst>
      <p:ext uri="{BB962C8B-B14F-4D97-AF65-F5344CB8AC3E}">
        <p14:creationId xmlns:p14="http://schemas.microsoft.com/office/powerpoint/2010/main" val="370111417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a:extLst>
              <a:ext uri="{FF2B5EF4-FFF2-40B4-BE49-F238E27FC236}">
                <a16:creationId xmlns:a16="http://schemas.microsoft.com/office/drawing/2014/main" id="{C96F47E7-6137-41F0-BE8F-A3981D835AE3}"/>
              </a:ext>
            </a:extLst>
          </p:cNvPr>
          <p:cNvSpPr>
            <a:spLocks noGrp="1" noChangeArrowheads="1"/>
          </p:cNvSpPr>
          <p:nvPr>
            <p:ph type="dt" sz="half" idx="10"/>
          </p:nvPr>
        </p:nvSpPr>
        <p:spPr/>
        <p:txBody>
          <a:bodyPr/>
          <a:lstStyle>
            <a:lvl1pPr>
              <a:defRPr smtClean="0"/>
            </a:lvl1pPr>
          </a:lstStyle>
          <a:p>
            <a:pPr>
              <a:defRPr/>
            </a:pPr>
            <a:fld id="{8C2380EB-9C87-4A6C-A333-3E47FA53C09B}" type="datetime1">
              <a:rPr lang="ja-JP" altLang="en-US"/>
              <a:pPr>
                <a:defRPr/>
              </a:pPr>
              <a:t>2017/9/27</a:t>
            </a:fld>
            <a:endParaRPr lang="en-US" altLang="ja-JP"/>
          </a:p>
        </p:txBody>
      </p:sp>
      <p:sp>
        <p:nvSpPr>
          <p:cNvPr id="5" name="Rectangle 9">
            <a:extLst>
              <a:ext uri="{FF2B5EF4-FFF2-40B4-BE49-F238E27FC236}">
                <a16:creationId xmlns:a16="http://schemas.microsoft.com/office/drawing/2014/main" id="{17BE8FB5-426F-474A-8780-A502625528B3}"/>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6" name="Rectangle 10">
            <a:extLst>
              <a:ext uri="{FF2B5EF4-FFF2-40B4-BE49-F238E27FC236}">
                <a16:creationId xmlns:a16="http://schemas.microsoft.com/office/drawing/2014/main" id="{0FADC0A5-E6C7-45D9-B1B2-B78E4B7AF6A0}"/>
              </a:ext>
            </a:extLst>
          </p:cNvPr>
          <p:cNvSpPr>
            <a:spLocks noGrp="1" noChangeArrowheads="1"/>
          </p:cNvSpPr>
          <p:nvPr>
            <p:ph type="sldNum" sz="quarter" idx="12"/>
          </p:nvPr>
        </p:nvSpPr>
        <p:spPr/>
        <p:txBody>
          <a:bodyPr/>
          <a:lstStyle>
            <a:lvl1pPr>
              <a:defRPr/>
            </a:lvl1pPr>
          </a:lstStyle>
          <a:p>
            <a:fld id="{E7EA4075-B360-4DCA-99D3-A6B4E05120BA}" type="slidenum">
              <a:rPr lang="en-US" altLang="ja-JP"/>
              <a:pPr/>
              <a:t>‹#›</a:t>
            </a:fld>
            <a:endParaRPr lang="en-US" altLang="ja-JP"/>
          </a:p>
        </p:txBody>
      </p:sp>
    </p:spTree>
    <p:extLst>
      <p:ext uri="{BB962C8B-B14F-4D97-AF65-F5344CB8AC3E}">
        <p14:creationId xmlns:p14="http://schemas.microsoft.com/office/powerpoint/2010/main" val="109276496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4406900"/>
            <a:ext cx="874395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8">
            <a:extLst>
              <a:ext uri="{FF2B5EF4-FFF2-40B4-BE49-F238E27FC236}">
                <a16:creationId xmlns:a16="http://schemas.microsoft.com/office/drawing/2014/main" id="{FE9E02BA-22CF-4545-BE18-F0F0CCCA96ED}"/>
              </a:ext>
            </a:extLst>
          </p:cNvPr>
          <p:cNvSpPr>
            <a:spLocks noGrp="1" noChangeArrowheads="1"/>
          </p:cNvSpPr>
          <p:nvPr>
            <p:ph type="dt" sz="half" idx="10"/>
          </p:nvPr>
        </p:nvSpPr>
        <p:spPr/>
        <p:txBody>
          <a:bodyPr/>
          <a:lstStyle>
            <a:lvl1pPr>
              <a:defRPr smtClean="0"/>
            </a:lvl1pPr>
          </a:lstStyle>
          <a:p>
            <a:pPr>
              <a:defRPr/>
            </a:pPr>
            <a:fld id="{1C395947-BE1D-4B21-9F9C-4F59DCF61F3A}" type="datetime1">
              <a:rPr lang="ja-JP" altLang="en-US"/>
              <a:pPr>
                <a:defRPr/>
              </a:pPr>
              <a:t>2017/9/27</a:t>
            </a:fld>
            <a:endParaRPr lang="en-US" altLang="ja-JP"/>
          </a:p>
        </p:txBody>
      </p:sp>
      <p:sp>
        <p:nvSpPr>
          <p:cNvPr id="5" name="Rectangle 9">
            <a:extLst>
              <a:ext uri="{FF2B5EF4-FFF2-40B4-BE49-F238E27FC236}">
                <a16:creationId xmlns:a16="http://schemas.microsoft.com/office/drawing/2014/main" id="{14CD6E7D-90AC-4A66-AB5F-01960ED7D40A}"/>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6" name="Rectangle 10">
            <a:extLst>
              <a:ext uri="{FF2B5EF4-FFF2-40B4-BE49-F238E27FC236}">
                <a16:creationId xmlns:a16="http://schemas.microsoft.com/office/drawing/2014/main" id="{864E0D8D-E72B-4C42-B1F2-A697B2ED584D}"/>
              </a:ext>
            </a:extLst>
          </p:cNvPr>
          <p:cNvSpPr>
            <a:spLocks noGrp="1" noChangeArrowheads="1"/>
          </p:cNvSpPr>
          <p:nvPr>
            <p:ph type="sldNum" sz="quarter" idx="12"/>
          </p:nvPr>
        </p:nvSpPr>
        <p:spPr/>
        <p:txBody>
          <a:bodyPr/>
          <a:lstStyle>
            <a:lvl1pPr>
              <a:defRPr/>
            </a:lvl1pPr>
          </a:lstStyle>
          <a:p>
            <a:fld id="{519D90AB-39B3-4095-BA1D-3618669232BF}" type="slidenum">
              <a:rPr lang="en-US" altLang="ja-JP"/>
              <a:pPr/>
              <a:t>‹#›</a:t>
            </a:fld>
            <a:endParaRPr lang="en-US" altLang="ja-JP"/>
          </a:p>
        </p:txBody>
      </p:sp>
    </p:spTree>
    <p:extLst>
      <p:ext uri="{BB962C8B-B14F-4D97-AF65-F5344CB8AC3E}">
        <p14:creationId xmlns:p14="http://schemas.microsoft.com/office/powerpoint/2010/main" val="155190889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8">
            <a:extLst>
              <a:ext uri="{FF2B5EF4-FFF2-40B4-BE49-F238E27FC236}">
                <a16:creationId xmlns:a16="http://schemas.microsoft.com/office/drawing/2014/main" id="{B943FCC5-C0E6-4FD5-8FF0-662F10B1A6D3}"/>
              </a:ext>
            </a:extLst>
          </p:cNvPr>
          <p:cNvSpPr>
            <a:spLocks noGrp="1" noChangeArrowheads="1"/>
          </p:cNvSpPr>
          <p:nvPr>
            <p:ph type="dt" sz="half" idx="10"/>
          </p:nvPr>
        </p:nvSpPr>
        <p:spPr/>
        <p:txBody>
          <a:bodyPr/>
          <a:lstStyle>
            <a:lvl1pPr>
              <a:defRPr smtClean="0"/>
            </a:lvl1pPr>
          </a:lstStyle>
          <a:p>
            <a:pPr>
              <a:defRPr/>
            </a:pPr>
            <a:fld id="{68D544DE-925B-438F-8E08-EAF4C3B6BF6D}" type="datetime1">
              <a:rPr lang="ja-JP" altLang="en-US"/>
              <a:pPr>
                <a:defRPr/>
              </a:pPr>
              <a:t>2017/9/27</a:t>
            </a:fld>
            <a:endParaRPr lang="en-US" altLang="ja-JP"/>
          </a:p>
        </p:txBody>
      </p:sp>
      <p:sp>
        <p:nvSpPr>
          <p:cNvPr id="6" name="Rectangle 9">
            <a:extLst>
              <a:ext uri="{FF2B5EF4-FFF2-40B4-BE49-F238E27FC236}">
                <a16:creationId xmlns:a16="http://schemas.microsoft.com/office/drawing/2014/main" id="{99F5DFA6-88F2-46AE-934E-F4C153438A60}"/>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7" name="Rectangle 10">
            <a:extLst>
              <a:ext uri="{FF2B5EF4-FFF2-40B4-BE49-F238E27FC236}">
                <a16:creationId xmlns:a16="http://schemas.microsoft.com/office/drawing/2014/main" id="{66469DB2-F37B-4DAE-B0A6-239382FCDBD1}"/>
              </a:ext>
            </a:extLst>
          </p:cNvPr>
          <p:cNvSpPr>
            <a:spLocks noGrp="1" noChangeArrowheads="1"/>
          </p:cNvSpPr>
          <p:nvPr>
            <p:ph type="sldNum" sz="quarter" idx="12"/>
          </p:nvPr>
        </p:nvSpPr>
        <p:spPr/>
        <p:txBody>
          <a:bodyPr/>
          <a:lstStyle>
            <a:lvl1pPr>
              <a:defRPr/>
            </a:lvl1pPr>
          </a:lstStyle>
          <a:p>
            <a:fld id="{BD558B0F-AC19-4E6F-832E-BAB8E4A272FB}" type="slidenum">
              <a:rPr lang="en-US" altLang="ja-JP"/>
              <a:pPr/>
              <a:t>‹#›</a:t>
            </a:fld>
            <a:endParaRPr lang="en-US" altLang="ja-JP"/>
          </a:p>
        </p:txBody>
      </p:sp>
    </p:spTree>
    <p:extLst>
      <p:ext uri="{BB962C8B-B14F-4D97-AF65-F5344CB8AC3E}">
        <p14:creationId xmlns:p14="http://schemas.microsoft.com/office/powerpoint/2010/main" val="202139591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8">
            <a:extLst>
              <a:ext uri="{FF2B5EF4-FFF2-40B4-BE49-F238E27FC236}">
                <a16:creationId xmlns:a16="http://schemas.microsoft.com/office/drawing/2014/main" id="{3021A436-0A99-4E3C-8777-4388665ADF4A}"/>
              </a:ext>
            </a:extLst>
          </p:cNvPr>
          <p:cNvSpPr>
            <a:spLocks noGrp="1" noChangeArrowheads="1"/>
          </p:cNvSpPr>
          <p:nvPr>
            <p:ph type="dt" sz="half" idx="10"/>
          </p:nvPr>
        </p:nvSpPr>
        <p:spPr/>
        <p:txBody>
          <a:bodyPr/>
          <a:lstStyle>
            <a:lvl1pPr>
              <a:defRPr smtClean="0"/>
            </a:lvl1pPr>
          </a:lstStyle>
          <a:p>
            <a:pPr>
              <a:defRPr/>
            </a:pPr>
            <a:fld id="{7B8E968F-0738-4F7C-AE33-EC7E60683385}" type="datetime1">
              <a:rPr lang="ja-JP" altLang="en-US"/>
              <a:pPr>
                <a:defRPr/>
              </a:pPr>
              <a:t>2017/9/27</a:t>
            </a:fld>
            <a:endParaRPr lang="en-US" altLang="ja-JP"/>
          </a:p>
        </p:txBody>
      </p:sp>
      <p:sp>
        <p:nvSpPr>
          <p:cNvPr id="8" name="Rectangle 9">
            <a:extLst>
              <a:ext uri="{FF2B5EF4-FFF2-40B4-BE49-F238E27FC236}">
                <a16:creationId xmlns:a16="http://schemas.microsoft.com/office/drawing/2014/main" id="{3E689E8A-98A9-4CF5-BD8E-DD8A3CA463CA}"/>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9" name="Rectangle 10">
            <a:extLst>
              <a:ext uri="{FF2B5EF4-FFF2-40B4-BE49-F238E27FC236}">
                <a16:creationId xmlns:a16="http://schemas.microsoft.com/office/drawing/2014/main" id="{D19BE749-92E6-4F18-ADDC-FE03CF79E25F}"/>
              </a:ext>
            </a:extLst>
          </p:cNvPr>
          <p:cNvSpPr>
            <a:spLocks noGrp="1" noChangeArrowheads="1"/>
          </p:cNvSpPr>
          <p:nvPr>
            <p:ph type="sldNum" sz="quarter" idx="12"/>
          </p:nvPr>
        </p:nvSpPr>
        <p:spPr/>
        <p:txBody>
          <a:bodyPr/>
          <a:lstStyle>
            <a:lvl1pPr>
              <a:defRPr/>
            </a:lvl1pPr>
          </a:lstStyle>
          <a:p>
            <a:fld id="{BE2D4040-8D6A-4538-89EB-672EEA214673}" type="slidenum">
              <a:rPr lang="en-US" altLang="ja-JP"/>
              <a:pPr/>
              <a:t>‹#›</a:t>
            </a:fld>
            <a:endParaRPr lang="en-US" altLang="ja-JP"/>
          </a:p>
        </p:txBody>
      </p:sp>
    </p:spTree>
    <p:extLst>
      <p:ext uri="{BB962C8B-B14F-4D97-AF65-F5344CB8AC3E}">
        <p14:creationId xmlns:p14="http://schemas.microsoft.com/office/powerpoint/2010/main" val="86410019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8">
            <a:extLst>
              <a:ext uri="{FF2B5EF4-FFF2-40B4-BE49-F238E27FC236}">
                <a16:creationId xmlns:a16="http://schemas.microsoft.com/office/drawing/2014/main" id="{BCB6BC04-86EE-42D1-9209-B8851BFD3BEE}"/>
              </a:ext>
            </a:extLst>
          </p:cNvPr>
          <p:cNvSpPr>
            <a:spLocks noGrp="1" noChangeArrowheads="1"/>
          </p:cNvSpPr>
          <p:nvPr>
            <p:ph type="dt" sz="half" idx="10"/>
          </p:nvPr>
        </p:nvSpPr>
        <p:spPr/>
        <p:txBody>
          <a:bodyPr/>
          <a:lstStyle>
            <a:lvl1pPr>
              <a:defRPr smtClean="0"/>
            </a:lvl1pPr>
          </a:lstStyle>
          <a:p>
            <a:pPr>
              <a:defRPr/>
            </a:pPr>
            <a:fld id="{EB7B87C9-4744-427E-B3CE-5E6B58C0A615}" type="datetime1">
              <a:rPr lang="ja-JP" altLang="en-US"/>
              <a:pPr>
                <a:defRPr/>
              </a:pPr>
              <a:t>2017/9/27</a:t>
            </a:fld>
            <a:endParaRPr lang="en-US" altLang="ja-JP"/>
          </a:p>
        </p:txBody>
      </p:sp>
      <p:sp>
        <p:nvSpPr>
          <p:cNvPr id="4" name="Rectangle 9">
            <a:extLst>
              <a:ext uri="{FF2B5EF4-FFF2-40B4-BE49-F238E27FC236}">
                <a16:creationId xmlns:a16="http://schemas.microsoft.com/office/drawing/2014/main" id="{A2862498-9C77-48DD-8578-3353E7F53E04}"/>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5" name="Rectangle 10">
            <a:extLst>
              <a:ext uri="{FF2B5EF4-FFF2-40B4-BE49-F238E27FC236}">
                <a16:creationId xmlns:a16="http://schemas.microsoft.com/office/drawing/2014/main" id="{17AD2AF1-3E1C-41B0-8D54-6234CF3D0181}"/>
              </a:ext>
            </a:extLst>
          </p:cNvPr>
          <p:cNvSpPr>
            <a:spLocks noGrp="1" noChangeArrowheads="1"/>
          </p:cNvSpPr>
          <p:nvPr>
            <p:ph type="sldNum" sz="quarter" idx="12"/>
          </p:nvPr>
        </p:nvSpPr>
        <p:spPr/>
        <p:txBody>
          <a:bodyPr/>
          <a:lstStyle>
            <a:lvl1pPr>
              <a:defRPr/>
            </a:lvl1pPr>
          </a:lstStyle>
          <a:p>
            <a:fld id="{14EB31E2-48BE-4851-8270-73CBF1917060}" type="slidenum">
              <a:rPr lang="en-US" altLang="ja-JP"/>
              <a:pPr/>
              <a:t>‹#›</a:t>
            </a:fld>
            <a:endParaRPr lang="en-US" altLang="ja-JP"/>
          </a:p>
        </p:txBody>
      </p:sp>
    </p:spTree>
    <p:extLst>
      <p:ext uri="{BB962C8B-B14F-4D97-AF65-F5344CB8AC3E}">
        <p14:creationId xmlns:p14="http://schemas.microsoft.com/office/powerpoint/2010/main" val="324351621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D5DF97E-5B73-4C71-BF93-29762F2FD971}"/>
              </a:ext>
            </a:extLst>
          </p:cNvPr>
          <p:cNvSpPr>
            <a:spLocks noGrp="1" noChangeArrowheads="1"/>
          </p:cNvSpPr>
          <p:nvPr>
            <p:ph type="dt" sz="half" idx="10"/>
          </p:nvPr>
        </p:nvSpPr>
        <p:spPr/>
        <p:txBody>
          <a:bodyPr/>
          <a:lstStyle>
            <a:lvl1pPr>
              <a:defRPr smtClean="0"/>
            </a:lvl1pPr>
          </a:lstStyle>
          <a:p>
            <a:pPr>
              <a:defRPr/>
            </a:pPr>
            <a:fld id="{C22E0290-1B9C-471E-A08C-114445535DEB}" type="datetime1">
              <a:rPr lang="ja-JP" altLang="en-US"/>
              <a:pPr>
                <a:defRPr/>
              </a:pPr>
              <a:t>2017/9/27</a:t>
            </a:fld>
            <a:endParaRPr lang="en-US" altLang="ja-JP"/>
          </a:p>
        </p:txBody>
      </p:sp>
      <p:sp>
        <p:nvSpPr>
          <p:cNvPr id="3" name="Rectangle 9">
            <a:extLst>
              <a:ext uri="{FF2B5EF4-FFF2-40B4-BE49-F238E27FC236}">
                <a16:creationId xmlns:a16="http://schemas.microsoft.com/office/drawing/2014/main" id="{69A7394D-4C1B-4DB0-AD6A-FC66EA97E4B9}"/>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4" name="Rectangle 10">
            <a:extLst>
              <a:ext uri="{FF2B5EF4-FFF2-40B4-BE49-F238E27FC236}">
                <a16:creationId xmlns:a16="http://schemas.microsoft.com/office/drawing/2014/main" id="{DEE82FAD-C709-4CA6-8A42-F5471574AB8E}"/>
              </a:ext>
            </a:extLst>
          </p:cNvPr>
          <p:cNvSpPr>
            <a:spLocks noGrp="1" noChangeArrowheads="1"/>
          </p:cNvSpPr>
          <p:nvPr>
            <p:ph type="sldNum" sz="quarter" idx="12"/>
          </p:nvPr>
        </p:nvSpPr>
        <p:spPr/>
        <p:txBody>
          <a:bodyPr/>
          <a:lstStyle>
            <a:lvl1pPr>
              <a:defRPr/>
            </a:lvl1pPr>
          </a:lstStyle>
          <a:p>
            <a:fld id="{9E2FC725-2874-4642-9FEA-0E62AB047B7E}" type="slidenum">
              <a:rPr lang="en-US" altLang="ja-JP"/>
              <a:pPr/>
              <a:t>‹#›</a:t>
            </a:fld>
            <a:endParaRPr lang="en-US" altLang="ja-JP"/>
          </a:p>
        </p:txBody>
      </p:sp>
    </p:spTree>
    <p:extLst>
      <p:ext uri="{BB962C8B-B14F-4D97-AF65-F5344CB8AC3E}">
        <p14:creationId xmlns:p14="http://schemas.microsoft.com/office/powerpoint/2010/main" val="370408569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3384550"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8">
            <a:extLst>
              <a:ext uri="{FF2B5EF4-FFF2-40B4-BE49-F238E27FC236}">
                <a16:creationId xmlns:a16="http://schemas.microsoft.com/office/drawing/2014/main" id="{B604C310-0D6C-4EA2-ACA9-90A7722AAB0D}"/>
              </a:ext>
            </a:extLst>
          </p:cNvPr>
          <p:cNvSpPr>
            <a:spLocks noGrp="1" noChangeArrowheads="1"/>
          </p:cNvSpPr>
          <p:nvPr>
            <p:ph type="dt" sz="half" idx="10"/>
          </p:nvPr>
        </p:nvSpPr>
        <p:spPr/>
        <p:txBody>
          <a:bodyPr/>
          <a:lstStyle>
            <a:lvl1pPr>
              <a:defRPr smtClean="0"/>
            </a:lvl1pPr>
          </a:lstStyle>
          <a:p>
            <a:pPr>
              <a:defRPr/>
            </a:pPr>
            <a:fld id="{8BED56B0-9874-46E7-A881-4A3CEAA23CEC}" type="datetime1">
              <a:rPr lang="ja-JP" altLang="en-US"/>
              <a:pPr>
                <a:defRPr/>
              </a:pPr>
              <a:t>2017/9/27</a:t>
            </a:fld>
            <a:endParaRPr lang="en-US" altLang="ja-JP"/>
          </a:p>
        </p:txBody>
      </p:sp>
      <p:sp>
        <p:nvSpPr>
          <p:cNvPr id="6" name="Rectangle 9">
            <a:extLst>
              <a:ext uri="{FF2B5EF4-FFF2-40B4-BE49-F238E27FC236}">
                <a16:creationId xmlns:a16="http://schemas.microsoft.com/office/drawing/2014/main" id="{F02A01E2-6A2E-40E1-865E-E083483E5028}"/>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7" name="Rectangle 10">
            <a:extLst>
              <a:ext uri="{FF2B5EF4-FFF2-40B4-BE49-F238E27FC236}">
                <a16:creationId xmlns:a16="http://schemas.microsoft.com/office/drawing/2014/main" id="{4D3CE0BA-BB9E-473D-9684-9121CBE2C75D}"/>
              </a:ext>
            </a:extLst>
          </p:cNvPr>
          <p:cNvSpPr>
            <a:spLocks noGrp="1" noChangeArrowheads="1"/>
          </p:cNvSpPr>
          <p:nvPr>
            <p:ph type="sldNum" sz="quarter" idx="12"/>
          </p:nvPr>
        </p:nvSpPr>
        <p:spPr/>
        <p:txBody>
          <a:bodyPr/>
          <a:lstStyle>
            <a:lvl1pPr>
              <a:defRPr/>
            </a:lvl1pPr>
          </a:lstStyle>
          <a:p>
            <a:fld id="{7CA10F0E-B8F7-4E58-95C2-81E27D56C63A}" type="slidenum">
              <a:rPr lang="en-US" altLang="ja-JP"/>
              <a:pPr/>
              <a:t>‹#›</a:t>
            </a:fld>
            <a:endParaRPr lang="en-US" altLang="ja-JP"/>
          </a:p>
        </p:txBody>
      </p:sp>
    </p:spTree>
    <p:extLst>
      <p:ext uri="{BB962C8B-B14F-4D97-AF65-F5344CB8AC3E}">
        <p14:creationId xmlns:p14="http://schemas.microsoft.com/office/powerpoint/2010/main" val="369236588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125" y="4800600"/>
            <a:ext cx="6172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8">
            <a:extLst>
              <a:ext uri="{FF2B5EF4-FFF2-40B4-BE49-F238E27FC236}">
                <a16:creationId xmlns:a16="http://schemas.microsoft.com/office/drawing/2014/main" id="{1C26D7D3-8B1E-4247-93EE-FB01159A3B52}"/>
              </a:ext>
            </a:extLst>
          </p:cNvPr>
          <p:cNvSpPr>
            <a:spLocks noGrp="1" noChangeArrowheads="1"/>
          </p:cNvSpPr>
          <p:nvPr>
            <p:ph type="dt" sz="half" idx="10"/>
          </p:nvPr>
        </p:nvSpPr>
        <p:spPr/>
        <p:txBody>
          <a:bodyPr/>
          <a:lstStyle>
            <a:lvl1pPr>
              <a:defRPr smtClean="0"/>
            </a:lvl1pPr>
          </a:lstStyle>
          <a:p>
            <a:pPr>
              <a:defRPr/>
            </a:pPr>
            <a:fld id="{B70340E3-DBBB-4CD8-A1AF-F3872A17C82F}" type="datetime1">
              <a:rPr lang="ja-JP" altLang="en-US"/>
              <a:pPr>
                <a:defRPr/>
              </a:pPr>
              <a:t>2017/9/27</a:t>
            </a:fld>
            <a:endParaRPr lang="en-US" altLang="ja-JP"/>
          </a:p>
        </p:txBody>
      </p:sp>
      <p:sp>
        <p:nvSpPr>
          <p:cNvPr id="6" name="Rectangle 9">
            <a:extLst>
              <a:ext uri="{FF2B5EF4-FFF2-40B4-BE49-F238E27FC236}">
                <a16:creationId xmlns:a16="http://schemas.microsoft.com/office/drawing/2014/main" id="{51F83572-FEA1-4201-88C1-5F321B7AE0D5}"/>
              </a:ext>
            </a:extLst>
          </p:cNvPr>
          <p:cNvSpPr>
            <a:spLocks noGrp="1" noChangeArrowheads="1"/>
          </p:cNvSpPr>
          <p:nvPr>
            <p:ph type="ftr" sz="quarter" idx="11"/>
          </p:nvPr>
        </p:nvSpPr>
        <p:spPr/>
        <p:txBody>
          <a:bodyPr/>
          <a:lstStyle>
            <a:lvl1pPr>
              <a:defRPr/>
            </a:lvl1pPr>
          </a:lstStyle>
          <a:p>
            <a:pPr>
              <a:defRPr/>
            </a:pPr>
            <a:r>
              <a:rPr lang="en-US" altLang="ja-JP"/>
              <a:t>Tagawa Municipal Hospital</a:t>
            </a:r>
          </a:p>
        </p:txBody>
      </p:sp>
      <p:sp>
        <p:nvSpPr>
          <p:cNvPr id="7" name="Rectangle 10">
            <a:extLst>
              <a:ext uri="{FF2B5EF4-FFF2-40B4-BE49-F238E27FC236}">
                <a16:creationId xmlns:a16="http://schemas.microsoft.com/office/drawing/2014/main" id="{817928E1-ACF9-4146-9BEE-77A44C39ED72}"/>
              </a:ext>
            </a:extLst>
          </p:cNvPr>
          <p:cNvSpPr>
            <a:spLocks noGrp="1" noChangeArrowheads="1"/>
          </p:cNvSpPr>
          <p:nvPr>
            <p:ph type="sldNum" sz="quarter" idx="12"/>
          </p:nvPr>
        </p:nvSpPr>
        <p:spPr/>
        <p:txBody>
          <a:bodyPr/>
          <a:lstStyle>
            <a:lvl1pPr>
              <a:defRPr/>
            </a:lvl1pPr>
          </a:lstStyle>
          <a:p>
            <a:fld id="{535D1497-8A5D-41A2-9238-FE3275F7096A}" type="slidenum">
              <a:rPr lang="en-US" altLang="ja-JP"/>
              <a:pPr/>
              <a:t>‹#›</a:t>
            </a:fld>
            <a:endParaRPr lang="en-US" altLang="ja-JP"/>
          </a:p>
        </p:txBody>
      </p:sp>
    </p:spTree>
    <p:extLst>
      <p:ext uri="{BB962C8B-B14F-4D97-AF65-F5344CB8AC3E}">
        <p14:creationId xmlns:p14="http://schemas.microsoft.com/office/powerpoint/2010/main" val="120392357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CFD08AF-6D58-4747-B2CA-7C15FF144C42}"/>
              </a:ext>
            </a:extLst>
          </p:cNvPr>
          <p:cNvSpPr>
            <a:spLocks noChangeArrowheads="1"/>
          </p:cNvSpPr>
          <p:nvPr/>
        </p:nvSpPr>
        <p:spPr bwMode="auto">
          <a:xfrm>
            <a:off x="428625" y="0"/>
            <a:ext cx="1628775"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lang="ja-JP">
              <a:latin typeface="Times" charset="0"/>
              <a:ea typeface="Osaka" charset="-128"/>
            </a:endParaRPr>
          </a:p>
        </p:txBody>
      </p:sp>
      <p:sp>
        <p:nvSpPr>
          <p:cNvPr id="1027" name="Rectangle 3">
            <a:extLst>
              <a:ext uri="{FF2B5EF4-FFF2-40B4-BE49-F238E27FC236}">
                <a16:creationId xmlns:a16="http://schemas.microsoft.com/office/drawing/2014/main" id="{D159971A-043B-4AB4-8A3B-02F94CBA91F5}"/>
              </a:ext>
            </a:extLst>
          </p:cNvPr>
          <p:cNvSpPr>
            <a:spLocks noChangeArrowheads="1"/>
          </p:cNvSpPr>
          <p:nvPr/>
        </p:nvSpPr>
        <p:spPr bwMode="auto">
          <a:xfrm>
            <a:off x="171450" y="1752600"/>
            <a:ext cx="5314950" cy="152400"/>
          </a:xfrm>
          <a:prstGeom prst="rect">
            <a:avLst/>
          </a:prstGeom>
          <a:solidFill>
            <a:schemeClr val="accent1">
              <a:alpha val="50195"/>
            </a:schemeClr>
          </a:solidFill>
          <a:ln>
            <a:noFill/>
          </a:ln>
          <a:extLst/>
        </p:spPr>
        <p:txBody>
          <a:bodyPr/>
          <a:lstStyle>
            <a:lvl1pPr>
              <a:defRPr kumimoji="1" sz="2000">
                <a:solidFill>
                  <a:schemeClr val="tx1"/>
                </a:solidFill>
                <a:latin typeface="Times" charset="0"/>
                <a:ea typeface="Osaka" charset="-128"/>
              </a:defRPr>
            </a:lvl1pPr>
            <a:lvl2pPr marL="742950" indent="-285750">
              <a:defRPr kumimoji="1" sz="2000">
                <a:solidFill>
                  <a:schemeClr val="tx1"/>
                </a:solidFill>
                <a:latin typeface="Times" charset="0"/>
                <a:ea typeface="Osaka" charset="-128"/>
              </a:defRPr>
            </a:lvl2pPr>
            <a:lvl3pPr marL="1143000" indent="-228600">
              <a:defRPr kumimoji="1" sz="2000">
                <a:solidFill>
                  <a:schemeClr val="tx1"/>
                </a:solidFill>
                <a:latin typeface="Times" charset="0"/>
                <a:ea typeface="Osaka" charset="-128"/>
              </a:defRPr>
            </a:lvl3pPr>
            <a:lvl4pPr marL="1600200" indent="-228600">
              <a:defRPr kumimoji="1" sz="2000">
                <a:solidFill>
                  <a:schemeClr val="tx1"/>
                </a:solidFill>
                <a:latin typeface="Times" charset="0"/>
                <a:ea typeface="Osaka" charset="-128"/>
              </a:defRPr>
            </a:lvl4pPr>
            <a:lvl5pPr marL="2057400" indent="-228600">
              <a:defRPr kumimoji="1" sz="2000">
                <a:solidFill>
                  <a:schemeClr val="tx1"/>
                </a:solidFill>
                <a:latin typeface="Times" charset="0"/>
                <a:ea typeface="Osaka" charset="-128"/>
              </a:defRPr>
            </a:lvl5pPr>
            <a:lvl6pPr marL="2514600" indent="-228600" eaLnBrk="0" fontAlgn="base" hangingPunct="0">
              <a:spcBef>
                <a:spcPct val="0"/>
              </a:spcBef>
              <a:spcAft>
                <a:spcPct val="0"/>
              </a:spcAft>
              <a:defRPr kumimoji="1" sz="2000">
                <a:solidFill>
                  <a:schemeClr val="tx1"/>
                </a:solidFill>
                <a:latin typeface="Times" charset="0"/>
                <a:ea typeface="Osaka" charset="-128"/>
              </a:defRPr>
            </a:lvl6pPr>
            <a:lvl7pPr marL="2971800" indent="-228600" eaLnBrk="0" fontAlgn="base" hangingPunct="0">
              <a:spcBef>
                <a:spcPct val="0"/>
              </a:spcBef>
              <a:spcAft>
                <a:spcPct val="0"/>
              </a:spcAft>
              <a:defRPr kumimoji="1" sz="2000">
                <a:solidFill>
                  <a:schemeClr val="tx1"/>
                </a:solidFill>
                <a:latin typeface="Times" charset="0"/>
                <a:ea typeface="Osaka" charset="-128"/>
              </a:defRPr>
            </a:lvl7pPr>
            <a:lvl8pPr marL="3429000" indent="-228600" eaLnBrk="0" fontAlgn="base" hangingPunct="0">
              <a:spcBef>
                <a:spcPct val="0"/>
              </a:spcBef>
              <a:spcAft>
                <a:spcPct val="0"/>
              </a:spcAft>
              <a:defRPr kumimoji="1" sz="2000">
                <a:solidFill>
                  <a:schemeClr val="tx1"/>
                </a:solidFill>
                <a:latin typeface="Times" charset="0"/>
                <a:ea typeface="Osaka" charset="-128"/>
              </a:defRPr>
            </a:lvl8pPr>
            <a:lvl9pPr marL="3886200" indent="-228600" eaLnBrk="0" fontAlgn="base" hangingPunct="0">
              <a:spcBef>
                <a:spcPct val="0"/>
              </a:spcBef>
              <a:spcAft>
                <a:spcPct val="0"/>
              </a:spcAft>
              <a:defRPr kumimoji="1" sz="2000">
                <a:solidFill>
                  <a:schemeClr val="tx1"/>
                </a:solidFill>
                <a:latin typeface="Times" charset="0"/>
                <a:ea typeface="Osaka" charset="-128"/>
              </a:defRPr>
            </a:lvl9pPr>
          </a:lstStyle>
          <a:p>
            <a:pPr eaLnBrk="1" hangingPunct="1">
              <a:defRPr/>
            </a:pPr>
            <a:endParaRPr lang="ja-JP" altLang="ja-JP"/>
          </a:p>
        </p:txBody>
      </p:sp>
      <p:sp>
        <p:nvSpPr>
          <p:cNvPr id="25604" name="Rectangle 4">
            <a:extLst>
              <a:ext uri="{FF2B5EF4-FFF2-40B4-BE49-F238E27FC236}">
                <a16:creationId xmlns:a16="http://schemas.microsoft.com/office/drawing/2014/main" id="{22F2C854-DABA-4DB9-BC5E-38457BBE58EA}"/>
              </a:ext>
            </a:extLst>
          </p:cNvPr>
          <p:cNvSpPr>
            <a:spLocks noChangeArrowheads="1"/>
          </p:cNvSpPr>
          <p:nvPr/>
        </p:nvSpPr>
        <p:spPr bwMode="auto">
          <a:xfrm>
            <a:off x="771525" y="6629400"/>
            <a:ext cx="394335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1" hangingPunct="1">
              <a:defRPr/>
            </a:pPr>
            <a:endParaRPr lang="ja-JP">
              <a:latin typeface="Times" charset="0"/>
              <a:ea typeface="Osaka" charset="-128"/>
            </a:endParaRPr>
          </a:p>
        </p:txBody>
      </p:sp>
      <p:sp>
        <p:nvSpPr>
          <p:cNvPr id="25605" name="Rectangle 5">
            <a:extLst>
              <a:ext uri="{FF2B5EF4-FFF2-40B4-BE49-F238E27FC236}">
                <a16:creationId xmlns:a16="http://schemas.microsoft.com/office/drawing/2014/main" id="{76378CAD-A078-4E02-B690-906934C37350}"/>
              </a:ext>
            </a:extLst>
          </p:cNvPr>
          <p:cNvSpPr>
            <a:spLocks noChangeArrowheads="1"/>
          </p:cNvSpPr>
          <p:nvPr/>
        </p:nvSpPr>
        <p:spPr bwMode="auto">
          <a:xfrm>
            <a:off x="857250" y="762000"/>
            <a:ext cx="942816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lang="ja-JP">
              <a:latin typeface="Times" charset="0"/>
              <a:ea typeface="Osaka" charset="-128"/>
            </a:endParaRPr>
          </a:p>
        </p:txBody>
      </p:sp>
      <p:sp>
        <p:nvSpPr>
          <p:cNvPr id="25606" name="Rectangle 6">
            <a:extLst>
              <a:ext uri="{FF2B5EF4-FFF2-40B4-BE49-F238E27FC236}">
                <a16:creationId xmlns:a16="http://schemas.microsoft.com/office/drawing/2014/main" id="{2A4B2852-EB60-455B-AAF2-8C1BC463FA98}"/>
              </a:ext>
            </a:extLst>
          </p:cNvPr>
          <p:cNvSpPr>
            <a:spLocks noGrp="1" noChangeArrowheads="1"/>
          </p:cNvSpPr>
          <p:nvPr>
            <p:ph type="title"/>
          </p:nvPr>
        </p:nvSpPr>
        <p:spPr bwMode="auto">
          <a:xfrm>
            <a:off x="771525" y="609600"/>
            <a:ext cx="874395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31" name="Rectangle 7">
            <a:extLst>
              <a:ext uri="{FF2B5EF4-FFF2-40B4-BE49-F238E27FC236}">
                <a16:creationId xmlns:a16="http://schemas.microsoft.com/office/drawing/2014/main" id="{F7E922AE-45DE-4EAD-A679-3EA442703D96}"/>
              </a:ext>
            </a:extLst>
          </p:cNvPr>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5608" name="Rectangle 8">
            <a:extLst>
              <a:ext uri="{FF2B5EF4-FFF2-40B4-BE49-F238E27FC236}">
                <a16:creationId xmlns:a16="http://schemas.microsoft.com/office/drawing/2014/main" id="{CE560B5A-98A1-4AEB-8A55-549E963CB5BF}"/>
              </a:ext>
            </a:extLst>
          </p:cNvPr>
          <p:cNvSpPr>
            <a:spLocks noGrp="1" noChangeArrowheads="1"/>
          </p:cNvSpPr>
          <p:nvPr>
            <p:ph type="dt" sz="half" idx="2"/>
          </p:nvPr>
        </p:nvSpPr>
        <p:spPr bwMode="auto">
          <a:xfrm>
            <a:off x="771525" y="6172200"/>
            <a:ext cx="2143125"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200" smtClean="0">
                <a:latin typeface="Osaka" pitchFamily="-94" charset="-128"/>
              </a:defRPr>
            </a:lvl1pPr>
          </a:lstStyle>
          <a:p>
            <a:pPr>
              <a:defRPr/>
            </a:pPr>
            <a:fld id="{C146E1CE-2300-41D7-BC8C-63B17961EC94}" type="datetime1">
              <a:rPr lang="ja-JP" altLang="en-US"/>
              <a:pPr>
                <a:defRPr/>
              </a:pPr>
              <a:t>2017/9/27</a:t>
            </a:fld>
            <a:endParaRPr lang="en-US" altLang="ja-JP"/>
          </a:p>
        </p:txBody>
      </p:sp>
      <p:sp>
        <p:nvSpPr>
          <p:cNvPr id="25609" name="Rectangle 9">
            <a:extLst>
              <a:ext uri="{FF2B5EF4-FFF2-40B4-BE49-F238E27FC236}">
                <a16:creationId xmlns:a16="http://schemas.microsoft.com/office/drawing/2014/main" id="{58177CCD-8809-45B4-96CB-D200A1072BE4}"/>
              </a:ext>
            </a:extLst>
          </p:cNvPr>
          <p:cNvSpPr>
            <a:spLocks noGrp="1" noChangeArrowheads="1"/>
          </p:cNvSpPr>
          <p:nvPr>
            <p:ph type="ftr" sz="quarter" idx="3"/>
          </p:nvPr>
        </p:nvSpPr>
        <p:spPr bwMode="auto">
          <a:xfrm>
            <a:off x="3514725" y="6172200"/>
            <a:ext cx="325755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200" dirty="0">
                <a:latin typeface="+mn-lt"/>
                <a:ea typeface="+mn-ea"/>
                <a:cs typeface="+mn-cs"/>
              </a:defRPr>
            </a:lvl1pPr>
          </a:lstStyle>
          <a:p>
            <a:pPr>
              <a:defRPr/>
            </a:pPr>
            <a:endParaRPr lang="en-US" altLang="ja-JP"/>
          </a:p>
        </p:txBody>
      </p:sp>
      <p:sp>
        <p:nvSpPr>
          <p:cNvPr id="25610" name="Rectangle 10">
            <a:extLst>
              <a:ext uri="{FF2B5EF4-FFF2-40B4-BE49-F238E27FC236}">
                <a16:creationId xmlns:a16="http://schemas.microsoft.com/office/drawing/2014/main" id="{38982EC2-61E8-42AB-89D6-3A1946D255CB}"/>
              </a:ext>
            </a:extLst>
          </p:cNvPr>
          <p:cNvSpPr>
            <a:spLocks noGrp="1" noChangeArrowheads="1"/>
          </p:cNvSpPr>
          <p:nvPr>
            <p:ph type="sldNum" sz="quarter" idx="4"/>
          </p:nvPr>
        </p:nvSpPr>
        <p:spPr bwMode="auto">
          <a:xfrm>
            <a:off x="7372350" y="6172200"/>
            <a:ext cx="2143125"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200">
                <a:latin typeface="Osaka" pitchFamily="-94" charset="-128"/>
              </a:defRPr>
            </a:lvl1pPr>
          </a:lstStyle>
          <a:p>
            <a:fld id="{05FA9233-075E-4617-A69B-CF3853402217}"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random/>
  </p:transition>
  <p:txStyles>
    <p:title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imes" charset="0"/>
          <a:ea typeface="Osaka" charset="-128"/>
          <a:cs typeface="Osaka" charset="-128"/>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imes" charset="0"/>
          <a:ea typeface="Osaka" charset="-128"/>
          <a:cs typeface="Osaka" charset="-128"/>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imes" charset="0"/>
          <a:ea typeface="Osaka" charset="-128"/>
          <a:cs typeface="Osaka" charset="-128"/>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imes" charset="0"/>
          <a:ea typeface="Osaka" charset="-128"/>
          <a:cs typeface="Osaka" charset="-128"/>
        </a:defRPr>
      </a:lvl5pPr>
      <a:lvl6pPr marL="457200" algn="l" rtl="0" fontAlgn="base">
        <a:spcBef>
          <a:spcPct val="0"/>
        </a:spcBef>
        <a:spcAft>
          <a:spcPct val="0"/>
        </a:spcAft>
        <a:defRPr kumimoji="1" sz="4000">
          <a:solidFill>
            <a:schemeClr val="tx2"/>
          </a:solidFill>
          <a:effectLst>
            <a:outerShdw blurRad="38100" dist="38100" dir="2700000" algn="tl">
              <a:srgbClr val="000000"/>
            </a:outerShdw>
          </a:effectLst>
          <a:latin typeface="Times" charset="0"/>
          <a:ea typeface="Osaka" charset="-128"/>
          <a:cs typeface="Osaka" charset="-128"/>
        </a:defRPr>
      </a:lvl6pPr>
      <a:lvl7pPr marL="914400" algn="l" rtl="0" fontAlgn="base">
        <a:spcBef>
          <a:spcPct val="0"/>
        </a:spcBef>
        <a:spcAft>
          <a:spcPct val="0"/>
        </a:spcAft>
        <a:defRPr kumimoji="1" sz="4000">
          <a:solidFill>
            <a:schemeClr val="tx2"/>
          </a:solidFill>
          <a:effectLst>
            <a:outerShdw blurRad="38100" dist="38100" dir="2700000" algn="tl">
              <a:srgbClr val="000000"/>
            </a:outerShdw>
          </a:effectLst>
          <a:latin typeface="Times" charset="0"/>
          <a:ea typeface="Osaka" charset="-128"/>
          <a:cs typeface="Osaka" charset="-128"/>
        </a:defRPr>
      </a:lvl7pPr>
      <a:lvl8pPr marL="1371600" algn="l" rtl="0" fontAlgn="base">
        <a:spcBef>
          <a:spcPct val="0"/>
        </a:spcBef>
        <a:spcAft>
          <a:spcPct val="0"/>
        </a:spcAft>
        <a:defRPr kumimoji="1" sz="4000">
          <a:solidFill>
            <a:schemeClr val="tx2"/>
          </a:solidFill>
          <a:effectLst>
            <a:outerShdw blurRad="38100" dist="38100" dir="2700000" algn="tl">
              <a:srgbClr val="000000"/>
            </a:outerShdw>
          </a:effectLst>
          <a:latin typeface="Times" charset="0"/>
          <a:ea typeface="Osaka" charset="-128"/>
          <a:cs typeface="Osaka" charset="-128"/>
        </a:defRPr>
      </a:lvl8pPr>
      <a:lvl9pPr marL="1828800" algn="l" rtl="0" fontAlgn="base">
        <a:spcBef>
          <a:spcPct val="0"/>
        </a:spcBef>
        <a:spcAft>
          <a:spcPct val="0"/>
        </a:spcAft>
        <a:defRPr kumimoji="1" sz="4000">
          <a:solidFill>
            <a:schemeClr val="tx2"/>
          </a:solidFill>
          <a:effectLst>
            <a:outerShdw blurRad="38100" dist="38100" dir="2700000" algn="tl">
              <a:srgbClr val="000000"/>
            </a:outerShdw>
          </a:effectLst>
          <a:latin typeface="Times" charset="0"/>
          <a:ea typeface="Osaka" charset="-128"/>
          <a:cs typeface="Osaka" charset="-128"/>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b="1">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Char char="•"/>
        <a:defRPr kumimoji="1" sz="20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b="1">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Char char="•"/>
        <a:defRPr kumimoji="1" b="1">
          <a:solidFill>
            <a:schemeClr val="tx1"/>
          </a:solidFill>
          <a:latin typeface="+mn-lt"/>
          <a:ea typeface="+mn-ea"/>
          <a:cs typeface="+mn-cs"/>
        </a:defRPr>
      </a:lvl5pPr>
      <a:lvl6pPr marL="2514600" indent="-228600" algn="l" rtl="0" fontAlgn="base">
        <a:spcBef>
          <a:spcPct val="20000"/>
        </a:spcBef>
        <a:spcAft>
          <a:spcPct val="0"/>
        </a:spcAft>
        <a:buClr>
          <a:schemeClr val="accent2"/>
        </a:buClr>
        <a:buChar char="•"/>
        <a:defRPr kumimoji="1" b="1">
          <a:solidFill>
            <a:schemeClr val="tx1"/>
          </a:solidFill>
          <a:latin typeface="+mn-lt"/>
          <a:ea typeface="+mn-ea"/>
          <a:cs typeface="+mn-cs"/>
        </a:defRPr>
      </a:lvl6pPr>
      <a:lvl7pPr marL="2971800" indent="-228600" algn="l" rtl="0" fontAlgn="base">
        <a:spcBef>
          <a:spcPct val="20000"/>
        </a:spcBef>
        <a:spcAft>
          <a:spcPct val="0"/>
        </a:spcAft>
        <a:buClr>
          <a:schemeClr val="accent2"/>
        </a:buClr>
        <a:buChar char="•"/>
        <a:defRPr kumimoji="1" b="1">
          <a:solidFill>
            <a:schemeClr val="tx1"/>
          </a:solidFill>
          <a:latin typeface="+mn-lt"/>
          <a:ea typeface="+mn-ea"/>
          <a:cs typeface="+mn-cs"/>
        </a:defRPr>
      </a:lvl7pPr>
      <a:lvl8pPr marL="3429000" indent="-228600" algn="l" rtl="0" fontAlgn="base">
        <a:spcBef>
          <a:spcPct val="20000"/>
        </a:spcBef>
        <a:spcAft>
          <a:spcPct val="0"/>
        </a:spcAft>
        <a:buClr>
          <a:schemeClr val="accent2"/>
        </a:buClr>
        <a:buChar char="•"/>
        <a:defRPr kumimoji="1" b="1">
          <a:solidFill>
            <a:schemeClr val="tx1"/>
          </a:solidFill>
          <a:latin typeface="+mn-lt"/>
          <a:ea typeface="+mn-ea"/>
          <a:cs typeface="+mn-cs"/>
        </a:defRPr>
      </a:lvl8pPr>
      <a:lvl9pPr marL="3886200" indent="-228600" algn="l" rtl="0" fontAlgn="base">
        <a:spcBef>
          <a:spcPct val="20000"/>
        </a:spcBef>
        <a:spcAft>
          <a:spcPct val="0"/>
        </a:spcAft>
        <a:buClr>
          <a:schemeClr val="accent2"/>
        </a:buClr>
        <a:buChar char="•"/>
        <a:defRPr kumimoji="1" b="1">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E"/><Relationship Id="rId1" Type="http://schemas.microsoft.com/office/2007/relationships/media" Target="../media/media1.WAVE"/><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Users\fujitake4\Desktop\&#20304;&#19990;&#20445;&#24066;&#31435;&#32207;&#21512;\&#22181;&#19979;&#38306;&#36899;\&#35611;&#32681;&#65288;&#33292;&#40635;&#30202;&#65289;\&#33292;shaking.AVI" TargetMode="Externa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Users\fujitake4\Desktop\&#20304;&#19990;&#20445;&#24066;&#31435;&#32207;&#21512;\&#22181;&#19979;&#38306;&#36899;\dyskinesia.AV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972D130-1C35-44AB-ADC2-1D6BCC324165}"/>
              </a:ext>
            </a:extLst>
          </p:cNvPr>
          <p:cNvSpPr>
            <a:spLocks noGrp="1" noChangeArrowheads="1"/>
          </p:cNvSpPr>
          <p:nvPr>
            <p:ph type="ctrTitle"/>
          </p:nvPr>
        </p:nvSpPr>
        <p:spPr/>
        <p:txBody>
          <a:bodyPr/>
          <a:lstStyle/>
          <a:p>
            <a:pPr eaLnBrk="1" hangingPunct="1">
              <a:defRPr/>
            </a:pPr>
            <a:r>
              <a:rPr lang="ja-JP" altLang="en-US">
                <a:latin typeface="ＭＳ Ｐゴシック" pitchFamily="-94" charset="-128"/>
                <a:ea typeface="ＭＳ Ｐゴシック" pitchFamily="-94" charset="-128"/>
              </a:rPr>
              <a:t>脳卒中と嚥下障害</a:t>
            </a:r>
          </a:p>
        </p:txBody>
      </p:sp>
      <p:sp>
        <p:nvSpPr>
          <p:cNvPr id="13315" name="Rectangle 3">
            <a:extLst>
              <a:ext uri="{FF2B5EF4-FFF2-40B4-BE49-F238E27FC236}">
                <a16:creationId xmlns:a16="http://schemas.microsoft.com/office/drawing/2014/main" id="{77938BBC-C36C-4A9E-8451-520276F7A03B}"/>
              </a:ext>
            </a:extLst>
          </p:cNvPr>
          <p:cNvSpPr>
            <a:spLocks noGrp="1" noChangeArrowheads="1"/>
          </p:cNvSpPr>
          <p:nvPr>
            <p:ph type="subTitle" idx="1"/>
          </p:nvPr>
        </p:nvSpPr>
        <p:spPr>
          <a:xfrm>
            <a:off x="1830388" y="4294188"/>
            <a:ext cx="7200900" cy="2266950"/>
          </a:xfrm>
        </p:spPr>
        <p:txBody>
          <a:bodyPr/>
          <a:lstStyle/>
          <a:p>
            <a:pPr eaLnBrk="1" hangingPunct="1">
              <a:buFont typeface="Wingdings" panose="05000000000000000000" pitchFamily="2" charset="2"/>
              <a:buNone/>
            </a:pPr>
            <a:r>
              <a:rPr lang="ja-JP" altLang="en-US" dirty="0">
                <a:latin typeface="ＭＳ Ｐゴシック" panose="020B0600070205080204" pitchFamily="50" charset="-128"/>
                <a:ea typeface="ＭＳ Ｐゴシック" panose="020B0600070205080204" pitchFamily="50" charset="-128"/>
              </a:rPr>
              <a:t>佐世保市総合医療センター　神経内科</a:t>
            </a:r>
            <a:endParaRPr lang="en-US" altLang="ja-JP" dirty="0">
              <a:latin typeface="ＭＳ Ｐゴシック" panose="020B0600070205080204" pitchFamily="50" charset="-128"/>
              <a:ea typeface="ＭＳ Ｐゴシック" panose="020B0600070205080204" pitchFamily="50" charset="-128"/>
            </a:endParaRPr>
          </a:p>
          <a:p>
            <a:pPr eaLnBrk="1" hangingPunct="1">
              <a:buFont typeface="Wingdings" panose="05000000000000000000" pitchFamily="2" charset="2"/>
              <a:buNone/>
            </a:pPr>
            <a:r>
              <a:rPr lang="ja-JP" altLang="en-US" dirty="0">
                <a:latin typeface="ＭＳ Ｐゴシック" panose="020B0600070205080204" pitchFamily="50" charset="-128"/>
                <a:ea typeface="ＭＳ Ｐゴシック" panose="020B0600070205080204" pitchFamily="50" charset="-128"/>
              </a:rPr>
              <a:t>藤本武士</a:t>
            </a:r>
            <a:endParaRPr lang="en-US" altLang="ja-JP" dirty="0">
              <a:latin typeface="ＭＳ Ｐゴシック" panose="020B0600070205080204" pitchFamily="50" charset="-128"/>
              <a:ea typeface="ＭＳ Ｐゴシック" panose="020B0600070205080204" pitchFamily="50" charset="-128"/>
            </a:endParaRPr>
          </a:p>
          <a:p>
            <a:pPr eaLnBrk="1" hangingPunct="1">
              <a:buFont typeface="Wingdings" panose="05000000000000000000" pitchFamily="2" charset="2"/>
              <a:buNone/>
            </a:pPr>
            <a:endParaRPr lang="en-US" altLang="ja-JP" dirty="0">
              <a:latin typeface="ＭＳ Ｐゴシック" panose="020B0600070205080204" pitchFamily="50" charset="-128"/>
              <a:ea typeface="ＭＳ Ｐゴシック" panose="020B0600070205080204" pitchFamily="50" charset="-128"/>
            </a:endParaRPr>
          </a:p>
          <a:p>
            <a:pPr eaLnBrk="1" hangingPunct="1">
              <a:buFont typeface="Wingdings" panose="05000000000000000000" pitchFamily="2" charset="2"/>
              <a:buNone/>
            </a:pPr>
            <a:r>
              <a:rPr lang="en-US" altLang="ja-JP" sz="2400" dirty="0">
                <a:latin typeface="ＭＳ Ｐゴシック" panose="020B0600070205080204" pitchFamily="50" charset="-128"/>
                <a:ea typeface="ＭＳ Ｐゴシック" panose="020B0600070205080204" pitchFamily="50" charset="-128"/>
              </a:rPr>
              <a:t>2019</a:t>
            </a:r>
            <a:r>
              <a:rPr lang="ja-JP" altLang="en-US" sz="2400" dirty="0">
                <a:latin typeface="ＭＳ Ｐゴシック" panose="020B0600070205080204" pitchFamily="50" charset="-128"/>
                <a:ea typeface="ＭＳ Ｐゴシック" panose="020B0600070205080204" pitchFamily="50" charset="-128"/>
              </a:rPr>
              <a:t>年</a:t>
            </a:r>
            <a:r>
              <a:rPr lang="en-US" altLang="ja-JP" sz="2400" dirty="0">
                <a:latin typeface="ＭＳ Ｐゴシック" panose="020B0600070205080204" pitchFamily="50" charset="-128"/>
                <a:ea typeface="ＭＳ Ｐゴシック" panose="020B0600070205080204" pitchFamily="50" charset="-128"/>
              </a:rPr>
              <a:t>9</a:t>
            </a:r>
            <a:r>
              <a:rPr lang="ja-JP" altLang="en-US" sz="2400" dirty="0">
                <a:latin typeface="ＭＳ Ｐゴシック" panose="020B0600070205080204" pitchFamily="50" charset="-128"/>
                <a:ea typeface="ＭＳ Ｐゴシック" panose="020B0600070205080204" pitchFamily="50" charset="-128"/>
              </a:rPr>
              <a:t>月</a:t>
            </a:r>
            <a:r>
              <a:rPr lang="en-US" altLang="ja-JP" sz="2400">
                <a:latin typeface="ＭＳ Ｐゴシック" panose="020B0600070205080204" pitchFamily="50" charset="-128"/>
                <a:ea typeface="ＭＳ Ｐゴシック" panose="020B0600070205080204" pitchFamily="50" charset="-128"/>
              </a:rPr>
              <a:t>30</a:t>
            </a:r>
            <a:r>
              <a:rPr lang="ja-JP" altLang="en-US" sz="2400">
                <a:latin typeface="ＭＳ Ｐゴシック" panose="020B0600070205080204" pitchFamily="50" charset="-128"/>
                <a:ea typeface="ＭＳ Ｐゴシック" panose="020B0600070205080204" pitchFamily="50" charset="-128"/>
              </a:rPr>
              <a:t>日</a:t>
            </a:r>
            <a:r>
              <a:rPr lang="ja-JP" altLang="en-US" sz="2400" dirty="0">
                <a:latin typeface="ＭＳ Ｐゴシック" panose="020B0600070205080204" pitchFamily="50" charset="-128"/>
                <a:ea typeface="ＭＳ Ｐゴシック" panose="020B0600070205080204" pitchFamily="50" charset="-128"/>
              </a:rPr>
              <a:t>　佐世保共済病院</a:t>
            </a:r>
            <a:r>
              <a:rPr lang="en-US" altLang="ja-JP" sz="2400" dirty="0">
                <a:latin typeface="ＭＳ Ｐゴシック" panose="020B0600070205080204" pitchFamily="50" charset="-128"/>
                <a:ea typeface="ＭＳ Ｐゴシック" panose="020B0600070205080204" pitchFamily="50" charset="-128"/>
              </a:rPr>
              <a:t>8F</a:t>
            </a:r>
            <a:endParaRPr lang="ja-JP" altLang="en-US" dirty="0">
              <a:latin typeface="ＭＳ Ｐゴシック" panose="020B0600070205080204" pitchFamily="50" charset="-128"/>
              <a:ea typeface="ＭＳ Ｐゴシック" panose="020B0600070205080204" pitchFamily="50" charset="-128"/>
            </a:endParaRPr>
          </a:p>
        </p:txBody>
      </p:sp>
      <p:sp>
        <p:nvSpPr>
          <p:cNvPr id="13316" name="Rectangle 11">
            <a:extLst>
              <a:ext uri="{FF2B5EF4-FFF2-40B4-BE49-F238E27FC236}">
                <a16:creationId xmlns:a16="http://schemas.microsoft.com/office/drawing/2014/main" id="{CC8411F2-3A59-4F4F-9810-27B0E9621A7F}"/>
              </a:ext>
            </a:extLst>
          </p:cNvPr>
          <p:cNvSpPr>
            <a:spLocks noChangeArrowheads="1"/>
          </p:cNvSpPr>
          <p:nvPr/>
        </p:nvSpPr>
        <p:spPr bwMode="auto">
          <a:xfrm>
            <a:off x="6726238" y="115888"/>
            <a:ext cx="35607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dirty="0">
                <a:solidFill>
                  <a:schemeClr val="tx2"/>
                </a:solidFill>
                <a:latin typeface="ＭＳ Ｐゴシック" panose="020B0600070205080204" pitchFamily="50" charset="-128"/>
                <a:ea typeface="ＭＳ Ｐゴシック" panose="020B0600070205080204" pitchFamily="50" charset="-128"/>
              </a:rPr>
              <a:t>平成</a:t>
            </a:r>
            <a:r>
              <a:rPr lang="en-US" altLang="ja-JP" dirty="0">
                <a:solidFill>
                  <a:schemeClr val="tx2"/>
                </a:solidFill>
                <a:latin typeface="ＭＳ Ｐゴシック" panose="020B0600070205080204" pitchFamily="50" charset="-128"/>
                <a:ea typeface="ＭＳ Ｐゴシック" panose="020B0600070205080204" pitchFamily="50" charset="-128"/>
              </a:rPr>
              <a:t>29</a:t>
            </a:r>
            <a:r>
              <a:rPr lang="ja-JP" altLang="en-US" dirty="0">
                <a:solidFill>
                  <a:schemeClr val="tx2"/>
                </a:solidFill>
                <a:latin typeface="ＭＳ Ｐゴシック" panose="020B0600070205080204" pitchFamily="50" charset="-128"/>
                <a:ea typeface="ＭＳ Ｐゴシック" panose="020B0600070205080204" pitchFamily="50" charset="-128"/>
              </a:rPr>
              <a:t>年度　第</a:t>
            </a:r>
            <a:r>
              <a:rPr lang="en-US" altLang="ja-JP" dirty="0">
                <a:solidFill>
                  <a:schemeClr val="tx2"/>
                </a:solidFill>
                <a:latin typeface="ＭＳ Ｐゴシック" panose="020B0600070205080204" pitchFamily="50" charset="-128"/>
                <a:ea typeface="ＭＳ Ｐゴシック" panose="020B0600070205080204" pitchFamily="50" charset="-128"/>
              </a:rPr>
              <a:t>3</a:t>
            </a:r>
            <a:r>
              <a:rPr lang="ja-JP" altLang="en-US" dirty="0">
                <a:solidFill>
                  <a:schemeClr val="tx2"/>
                </a:solidFill>
                <a:latin typeface="ＭＳ Ｐゴシック" panose="020B0600070205080204" pitchFamily="50" charset="-128"/>
                <a:ea typeface="ＭＳ Ｐゴシック" panose="020B0600070205080204" pitchFamily="50" charset="-128"/>
              </a:rPr>
              <a:t>回定例研修会</a:t>
            </a:r>
          </a:p>
        </p:txBody>
      </p:sp>
      <p:pic>
        <p:nvPicPr>
          <p:cNvPr id="13317" name="図 4">
            <a:extLst>
              <a:ext uri="{FF2B5EF4-FFF2-40B4-BE49-F238E27FC236}">
                <a16:creationId xmlns:a16="http://schemas.microsoft.com/office/drawing/2014/main" id="{058A809B-53C6-4106-810C-4D9E020242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988" y="4198938"/>
            <a:ext cx="1639887"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073490-4CFD-4814-AF94-1DA32A6E0BCA}"/>
              </a:ext>
            </a:extLst>
          </p:cNvPr>
          <p:cNvSpPr>
            <a:spLocks noGrp="1"/>
          </p:cNvSpPr>
          <p:nvPr>
            <p:ph type="title"/>
          </p:nvPr>
        </p:nvSpPr>
        <p:spPr>
          <a:xfrm>
            <a:off x="606425" y="549275"/>
            <a:ext cx="8743950" cy="1143000"/>
          </a:xfrm>
        </p:spPr>
        <p:txBody>
          <a:bodyPr/>
          <a:lstStyle/>
          <a:p>
            <a:pPr eaLnBrk="1" hangingPunct="1">
              <a:defRPr/>
            </a:pPr>
            <a:r>
              <a:rPr lang="ja-JP" altLang="en-US">
                <a:latin typeface="ＭＳ Ｐゴシック" pitchFamily="-94" charset="-128"/>
                <a:ea typeface="ＭＳ Ｐゴシック" pitchFamily="-94" charset="-128"/>
              </a:rPr>
              <a:t>脳卒中で嚥下障害を起こす３つの病態</a:t>
            </a:r>
          </a:p>
        </p:txBody>
      </p:sp>
      <p:sp>
        <p:nvSpPr>
          <p:cNvPr id="4" name="正方形/長方形 3">
            <a:extLst>
              <a:ext uri="{FF2B5EF4-FFF2-40B4-BE49-F238E27FC236}">
                <a16:creationId xmlns:a16="http://schemas.microsoft.com/office/drawing/2014/main" id="{1AB8201D-7BA1-4F1E-9054-FC6F7591FDC0}"/>
              </a:ext>
            </a:extLst>
          </p:cNvPr>
          <p:cNvSpPr/>
          <p:nvPr/>
        </p:nvSpPr>
        <p:spPr bwMode="auto">
          <a:xfrm>
            <a:off x="5431532" y="2432044"/>
            <a:ext cx="2520280" cy="648072"/>
          </a:xfrm>
          <a:prstGeom prst="rect">
            <a:avLst/>
          </a:prstGeom>
          <a:ln>
            <a:headEnd type="none" w="sm" len="sm"/>
            <a:tailEnd type="none" w="sm" len="sm"/>
          </a:ln>
        </p:spPr>
        <p:style>
          <a:lnRef idx="3">
            <a:schemeClr val="lt1"/>
          </a:lnRef>
          <a:fillRef idx="1003">
            <a:schemeClr val="dk2"/>
          </a:fillRef>
          <a:effectRef idx="1">
            <a:schemeClr val="accent1"/>
          </a:effectRef>
          <a:fontRef idx="minor">
            <a:schemeClr val="lt1"/>
          </a:fontRef>
        </p:style>
        <p:txBody>
          <a:bodyPr anchor="ct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algn="ctr" eaLnBrk="1" hangingPunct="1">
              <a:defRPr/>
            </a:pPr>
            <a:r>
              <a:rPr lang="ja-JP" altLang="en-US" sz="2800">
                <a:latin typeface="ＭＳ Ｐゴシック" pitchFamily="-94" charset="-128"/>
                <a:ea typeface="ＭＳ Ｐゴシック" pitchFamily="-94" charset="-128"/>
              </a:rPr>
              <a:t>仮性球麻痺</a:t>
            </a:r>
          </a:p>
        </p:txBody>
      </p:sp>
      <p:sp>
        <p:nvSpPr>
          <p:cNvPr id="18" name="正方形/長方形 17">
            <a:extLst>
              <a:ext uri="{FF2B5EF4-FFF2-40B4-BE49-F238E27FC236}">
                <a16:creationId xmlns:a16="http://schemas.microsoft.com/office/drawing/2014/main" id="{5B575E4C-9186-4147-A6F4-ABB33EA4A26A}"/>
              </a:ext>
            </a:extLst>
          </p:cNvPr>
          <p:cNvSpPr/>
          <p:nvPr/>
        </p:nvSpPr>
        <p:spPr bwMode="auto">
          <a:xfrm>
            <a:off x="5431532" y="3460440"/>
            <a:ext cx="2520280" cy="648072"/>
          </a:xfrm>
          <a:prstGeom prst="rect">
            <a:avLst/>
          </a:prstGeom>
          <a:ln>
            <a:headEnd type="none" w="sm" len="sm"/>
            <a:tailEnd type="none" w="sm" len="sm"/>
          </a:ln>
        </p:spPr>
        <p:style>
          <a:lnRef idx="3">
            <a:schemeClr val="lt1"/>
          </a:lnRef>
          <a:fillRef idx="1003">
            <a:schemeClr val="dk2"/>
          </a:fillRef>
          <a:effectRef idx="1">
            <a:schemeClr val="accent1"/>
          </a:effectRef>
          <a:fontRef idx="minor">
            <a:schemeClr val="lt1"/>
          </a:fontRef>
        </p:style>
        <p:txBody>
          <a:bodyPr anchor="ct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algn="ctr" eaLnBrk="1" hangingPunct="1">
              <a:defRPr/>
            </a:pPr>
            <a:r>
              <a:rPr lang="ja-JP" altLang="en-US" sz="2800">
                <a:latin typeface="ＭＳ Ｐゴシック" pitchFamily="-94" charset="-128"/>
                <a:ea typeface="ＭＳ Ｐゴシック" pitchFamily="-94" charset="-128"/>
              </a:rPr>
              <a:t>球麻痺</a:t>
            </a:r>
          </a:p>
        </p:txBody>
      </p:sp>
      <p:sp>
        <p:nvSpPr>
          <p:cNvPr id="19" name="正方形/長方形 18">
            <a:extLst>
              <a:ext uri="{FF2B5EF4-FFF2-40B4-BE49-F238E27FC236}">
                <a16:creationId xmlns:a16="http://schemas.microsoft.com/office/drawing/2014/main" id="{8FBBC337-C24F-47DF-8CDB-8CBEBCCF789D}"/>
              </a:ext>
            </a:extLst>
          </p:cNvPr>
          <p:cNvSpPr/>
          <p:nvPr/>
        </p:nvSpPr>
        <p:spPr bwMode="auto">
          <a:xfrm>
            <a:off x="5431532" y="4572000"/>
            <a:ext cx="3312368" cy="648072"/>
          </a:xfrm>
          <a:prstGeom prst="rect">
            <a:avLst/>
          </a:prstGeom>
          <a:ln>
            <a:headEnd type="none" w="sm" len="sm"/>
            <a:tailEnd type="none" w="sm" len="sm"/>
          </a:ln>
        </p:spPr>
        <p:style>
          <a:lnRef idx="3">
            <a:schemeClr val="lt1"/>
          </a:lnRef>
          <a:fillRef idx="1003">
            <a:schemeClr val="dk2"/>
          </a:fillRef>
          <a:effectRef idx="1">
            <a:schemeClr val="accent1"/>
          </a:effectRef>
          <a:fontRef idx="minor">
            <a:schemeClr val="lt1"/>
          </a:fontRef>
        </p:style>
        <p:txBody>
          <a:bodyPr anchor="ct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algn="ctr" eaLnBrk="1" hangingPunct="1">
              <a:defRPr/>
            </a:pPr>
            <a:r>
              <a:rPr lang="ja-JP" altLang="en-US" sz="2800">
                <a:solidFill>
                  <a:srgbClr val="FFFFFF"/>
                </a:solidFill>
                <a:latin typeface="ＭＳ Ｐゴシック" pitchFamily="-94" charset="-128"/>
                <a:ea typeface="ＭＳ Ｐゴシック" pitchFamily="-94" charset="-128"/>
              </a:rPr>
              <a:t>一側</a:t>
            </a:r>
            <a:r>
              <a:rPr lang="ja-JP" altLang="en-US" sz="2800">
                <a:latin typeface="ＭＳ Ｐゴシック" pitchFamily="-94" charset="-128"/>
                <a:ea typeface="ＭＳ Ｐゴシック" pitchFamily="-94" charset="-128"/>
              </a:rPr>
              <a:t>性の大脳病変</a:t>
            </a:r>
          </a:p>
        </p:txBody>
      </p:sp>
      <p:sp>
        <p:nvSpPr>
          <p:cNvPr id="5" name="円/楕円 4">
            <a:extLst>
              <a:ext uri="{FF2B5EF4-FFF2-40B4-BE49-F238E27FC236}">
                <a16:creationId xmlns:a16="http://schemas.microsoft.com/office/drawing/2014/main" id="{D39D62B3-618D-4A04-81C0-D5902F5F6555}"/>
              </a:ext>
            </a:extLst>
          </p:cNvPr>
          <p:cNvSpPr/>
          <p:nvPr/>
        </p:nvSpPr>
        <p:spPr bwMode="auto">
          <a:xfrm>
            <a:off x="895028" y="2432044"/>
            <a:ext cx="3168352" cy="3013180"/>
          </a:xfrm>
          <a:prstGeom prst="ellipse">
            <a:avLst/>
          </a:prstGeom>
          <a:ln>
            <a:headEnd type="none" w="sm" len="sm"/>
            <a:tailEnd type="none" w="sm" len="sm"/>
          </a:ln>
        </p:spPr>
        <p:style>
          <a:lnRef idx="3">
            <a:schemeClr val="lt1"/>
          </a:lnRef>
          <a:fillRef idx="1003">
            <a:schemeClr val="dk2"/>
          </a:fillRef>
          <a:effectRef idx="1">
            <a:schemeClr val="accent1"/>
          </a:effectRef>
          <a:fontRef idx="minor">
            <a:schemeClr val="lt1"/>
          </a:fontRef>
        </p:style>
        <p:txBody>
          <a:bodyPr anchor="ct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algn="ctr" eaLnBrk="1" hangingPunct="1">
              <a:defRPr/>
            </a:pPr>
            <a:r>
              <a:rPr lang="ja-JP" altLang="en-US" sz="3200" b="1">
                <a:solidFill>
                  <a:srgbClr val="FFFFFF"/>
                </a:solidFill>
                <a:latin typeface="ＭＳ Ｐゴシック" pitchFamily="-94" charset="-128"/>
                <a:ea typeface="ＭＳ Ｐゴシック" pitchFamily="-94" charset="-128"/>
              </a:rPr>
              <a:t>脳卒中の　嚥下障害</a:t>
            </a:r>
          </a:p>
        </p:txBody>
      </p:sp>
      <p:cxnSp>
        <p:nvCxnSpPr>
          <p:cNvPr id="22543" name="直線コネクタ 6">
            <a:extLst>
              <a:ext uri="{FF2B5EF4-FFF2-40B4-BE49-F238E27FC236}">
                <a16:creationId xmlns:a16="http://schemas.microsoft.com/office/drawing/2014/main" id="{B6303FC5-9D2F-4303-A6E2-278B50C5D410}"/>
              </a:ext>
            </a:extLst>
          </p:cNvPr>
          <p:cNvCxnSpPr>
            <a:cxnSpLocks noChangeShapeType="1"/>
          </p:cNvCxnSpPr>
          <p:nvPr/>
        </p:nvCxnSpPr>
        <p:spPr bwMode="auto">
          <a:xfrm>
            <a:off x="4495800" y="2708275"/>
            <a:ext cx="0" cy="230505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44" name="直線コネクタ 8">
            <a:extLst>
              <a:ext uri="{FF2B5EF4-FFF2-40B4-BE49-F238E27FC236}">
                <a16:creationId xmlns:a16="http://schemas.microsoft.com/office/drawing/2014/main" id="{B0762055-E8A0-4F12-ADA3-DF0817BE5855}"/>
              </a:ext>
            </a:extLst>
          </p:cNvPr>
          <p:cNvCxnSpPr>
            <a:cxnSpLocks noChangeShapeType="1"/>
          </p:cNvCxnSpPr>
          <p:nvPr/>
        </p:nvCxnSpPr>
        <p:spPr bwMode="auto">
          <a:xfrm>
            <a:off x="4495800" y="2708275"/>
            <a:ext cx="71913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45" name="直線コネクタ 24">
            <a:extLst>
              <a:ext uri="{FF2B5EF4-FFF2-40B4-BE49-F238E27FC236}">
                <a16:creationId xmlns:a16="http://schemas.microsoft.com/office/drawing/2014/main" id="{EE15292B-60A7-4CBC-9B69-4EF365EA2317}"/>
              </a:ext>
            </a:extLst>
          </p:cNvPr>
          <p:cNvCxnSpPr>
            <a:cxnSpLocks noChangeShapeType="1"/>
          </p:cNvCxnSpPr>
          <p:nvPr/>
        </p:nvCxnSpPr>
        <p:spPr bwMode="auto">
          <a:xfrm>
            <a:off x="4495800" y="4997450"/>
            <a:ext cx="719138"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46" name="直線コネクタ 25">
            <a:extLst>
              <a:ext uri="{FF2B5EF4-FFF2-40B4-BE49-F238E27FC236}">
                <a16:creationId xmlns:a16="http://schemas.microsoft.com/office/drawing/2014/main" id="{3EDE2373-30FD-41E0-8223-92E8454CD78B}"/>
              </a:ext>
            </a:extLst>
          </p:cNvPr>
          <p:cNvCxnSpPr>
            <a:cxnSpLocks noChangeShapeType="1"/>
          </p:cNvCxnSpPr>
          <p:nvPr/>
        </p:nvCxnSpPr>
        <p:spPr bwMode="auto">
          <a:xfrm>
            <a:off x="4135438" y="3789363"/>
            <a:ext cx="10795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嚥下の神経調節">
            <a:extLst>
              <a:ext uri="{FF2B5EF4-FFF2-40B4-BE49-F238E27FC236}">
                <a16:creationId xmlns:a16="http://schemas.microsoft.com/office/drawing/2014/main" id="{9D990EDB-9BE2-4200-BFA0-AEA44541D2BE}"/>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52400" y="2319338"/>
            <a:ext cx="6248400" cy="4227512"/>
          </a:xfrm>
        </p:spPr>
      </p:pic>
      <p:sp>
        <p:nvSpPr>
          <p:cNvPr id="17419" name="Rectangle 11">
            <a:extLst>
              <a:ext uri="{FF2B5EF4-FFF2-40B4-BE49-F238E27FC236}">
                <a16:creationId xmlns:a16="http://schemas.microsoft.com/office/drawing/2014/main" id="{6A77D5B1-30E0-493A-BF12-0BE52829504E}"/>
              </a:ext>
            </a:extLst>
          </p:cNvPr>
          <p:cNvSpPr>
            <a:spLocks noChangeArrowheads="1"/>
          </p:cNvSpPr>
          <p:nvPr/>
        </p:nvSpPr>
        <p:spPr bwMode="auto">
          <a:xfrm>
            <a:off x="381000" y="606425"/>
            <a:ext cx="4267200" cy="993775"/>
          </a:xfrm>
          <a:prstGeom prst="rect">
            <a:avLst/>
          </a:prstGeom>
          <a:noFill/>
          <a:ln w="9525">
            <a:noFill/>
            <a:miter lim="800000"/>
            <a:headEnd/>
            <a:tailEnd/>
          </a:ln>
          <a:effectLst/>
        </p:spPr>
        <p:txBody>
          <a:bodyPr anchor="ct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ja-JP" altLang="en-US" sz="4400">
                <a:solidFill>
                  <a:schemeClr val="tx2"/>
                </a:solidFill>
                <a:effectLst>
                  <a:outerShdw blurRad="38100" dist="38100" dir="2700000" algn="tl">
                    <a:srgbClr val="000000"/>
                  </a:outerShdw>
                </a:effectLst>
                <a:latin typeface="ＭＳ Ｐゴシック" pitchFamily="-94" charset="-128"/>
                <a:ea typeface="ＭＳ Ｐゴシック" pitchFamily="-94" charset="-128"/>
              </a:rPr>
              <a:t>嚥下の神経支配</a:t>
            </a:r>
          </a:p>
        </p:txBody>
      </p:sp>
      <p:sp>
        <p:nvSpPr>
          <p:cNvPr id="23556" name="Rectangle 29">
            <a:extLst>
              <a:ext uri="{FF2B5EF4-FFF2-40B4-BE49-F238E27FC236}">
                <a16:creationId xmlns:a16="http://schemas.microsoft.com/office/drawing/2014/main" id="{DEE6A995-7803-4B68-A83B-D35B6A3023A0}"/>
              </a:ext>
            </a:extLst>
          </p:cNvPr>
          <p:cNvSpPr>
            <a:spLocks noChangeArrowheads="1"/>
          </p:cNvSpPr>
          <p:nvPr/>
        </p:nvSpPr>
        <p:spPr bwMode="auto">
          <a:xfrm>
            <a:off x="7543800" y="5181600"/>
            <a:ext cx="2365375" cy="1323975"/>
          </a:xfrm>
          <a:prstGeom prst="rect">
            <a:avLst/>
          </a:prstGeom>
          <a:noFill/>
          <a:ln w="28575"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迷走神経・副神経</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舌咽神経</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三叉神経・顔面神経</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舌下神経</a:t>
            </a:r>
          </a:p>
        </p:txBody>
      </p:sp>
      <p:grpSp>
        <p:nvGrpSpPr>
          <p:cNvPr id="23557" name="Group 32">
            <a:extLst>
              <a:ext uri="{FF2B5EF4-FFF2-40B4-BE49-F238E27FC236}">
                <a16:creationId xmlns:a16="http://schemas.microsoft.com/office/drawing/2014/main" id="{68FD4BB8-4D16-482D-9F1E-04A444AD8B4E}"/>
              </a:ext>
            </a:extLst>
          </p:cNvPr>
          <p:cNvGrpSpPr>
            <a:grpSpLocks/>
          </p:cNvGrpSpPr>
          <p:nvPr/>
        </p:nvGrpSpPr>
        <p:grpSpPr bwMode="auto">
          <a:xfrm>
            <a:off x="7315200" y="1600200"/>
            <a:ext cx="2895600" cy="3429000"/>
            <a:chOff x="4656" y="1008"/>
            <a:chExt cx="1824" cy="2160"/>
          </a:xfrm>
        </p:grpSpPr>
        <p:sp>
          <p:nvSpPr>
            <p:cNvPr id="23561" name="Rectangle 12">
              <a:extLst>
                <a:ext uri="{FF2B5EF4-FFF2-40B4-BE49-F238E27FC236}">
                  <a16:creationId xmlns:a16="http://schemas.microsoft.com/office/drawing/2014/main" id="{B38D5FA3-7A17-4AB5-826C-CFEAA2A273E3}"/>
                </a:ext>
              </a:extLst>
            </p:cNvPr>
            <p:cNvSpPr>
              <a:spLocks noChangeArrowheads="1"/>
            </p:cNvSpPr>
            <p:nvPr/>
          </p:nvSpPr>
          <p:spPr bwMode="auto">
            <a:xfrm>
              <a:off x="4704" y="1104"/>
              <a:ext cx="816" cy="288"/>
            </a:xfrm>
            <a:prstGeom prst="rect">
              <a:avLst/>
            </a:prstGeom>
            <a:solidFill>
              <a:schemeClr val="tx2"/>
            </a:solidFill>
            <a:ln w="12700" cap="sq">
              <a:solidFill>
                <a:schemeClr val="tx1"/>
              </a:solidFill>
              <a:miter lim="800000"/>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solidFill>
                    <a:schemeClr val="bg2"/>
                  </a:solidFill>
                  <a:latin typeface="ＭＳ Ｐゴシック" panose="020B0600070205080204" pitchFamily="50" charset="-128"/>
                  <a:ea typeface="ＭＳ Ｐゴシック" panose="020B0600070205080204" pitchFamily="50" charset="-128"/>
                </a:rPr>
                <a:t>一次運動野</a:t>
              </a:r>
            </a:p>
          </p:txBody>
        </p:sp>
        <p:sp>
          <p:nvSpPr>
            <p:cNvPr id="23562" name="Rectangle 13">
              <a:extLst>
                <a:ext uri="{FF2B5EF4-FFF2-40B4-BE49-F238E27FC236}">
                  <a16:creationId xmlns:a16="http://schemas.microsoft.com/office/drawing/2014/main" id="{34BB3EDE-74DB-4DAE-9C13-E78948DF5E98}"/>
                </a:ext>
              </a:extLst>
            </p:cNvPr>
            <p:cNvSpPr>
              <a:spLocks noChangeArrowheads="1"/>
            </p:cNvSpPr>
            <p:nvPr/>
          </p:nvSpPr>
          <p:spPr bwMode="auto">
            <a:xfrm>
              <a:off x="5568" y="1104"/>
              <a:ext cx="816" cy="288"/>
            </a:xfrm>
            <a:prstGeom prst="rect">
              <a:avLst/>
            </a:prstGeom>
            <a:solidFill>
              <a:schemeClr val="tx2"/>
            </a:solidFill>
            <a:ln w="12700" cap="sq">
              <a:solidFill>
                <a:schemeClr val="tx1"/>
              </a:solidFill>
              <a:miter lim="800000"/>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solidFill>
                    <a:schemeClr val="bg2"/>
                  </a:solidFill>
                  <a:latin typeface="ＭＳ Ｐゴシック" panose="020B0600070205080204" pitchFamily="50" charset="-128"/>
                  <a:ea typeface="ＭＳ Ｐゴシック" panose="020B0600070205080204" pitchFamily="50" charset="-128"/>
                </a:rPr>
                <a:t>補足運動野</a:t>
              </a:r>
            </a:p>
          </p:txBody>
        </p:sp>
        <p:sp>
          <p:nvSpPr>
            <p:cNvPr id="23563" name="Rectangle 14">
              <a:extLst>
                <a:ext uri="{FF2B5EF4-FFF2-40B4-BE49-F238E27FC236}">
                  <a16:creationId xmlns:a16="http://schemas.microsoft.com/office/drawing/2014/main" id="{02144265-273D-4BE0-B6FB-FAD22ED7F7BA}"/>
                </a:ext>
              </a:extLst>
            </p:cNvPr>
            <p:cNvSpPr>
              <a:spLocks noChangeArrowheads="1"/>
            </p:cNvSpPr>
            <p:nvPr/>
          </p:nvSpPr>
          <p:spPr bwMode="auto">
            <a:xfrm>
              <a:off x="4848" y="1680"/>
              <a:ext cx="960" cy="288"/>
            </a:xfrm>
            <a:prstGeom prst="rect">
              <a:avLst/>
            </a:prstGeom>
            <a:solidFill>
              <a:schemeClr val="tx2"/>
            </a:solidFill>
            <a:ln w="12700" cap="sq">
              <a:solidFill>
                <a:schemeClr val="tx1"/>
              </a:solidFill>
              <a:miter lim="800000"/>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solidFill>
                    <a:schemeClr val="bg2"/>
                  </a:solidFill>
                  <a:latin typeface="ＭＳ Ｐゴシック" panose="020B0600070205080204" pitchFamily="50" charset="-128"/>
                  <a:ea typeface="ＭＳ Ｐゴシック" panose="020B0600070205080204" pitchFamily="50" charset="-128"/>
                </a:rPr>
                <a:t>前島回</a:t>
              </a:r>
            </a:p>
          </p:txBody>
        </p:sp>
        <p:sp>
          <p:nvSpPr>
            <p:cNvPr id="23564" name="Line 15">
              <a:extLst>
                <a:ext uri="{FF2B5EF4-FFF2-40B4-BE49-F238E27FC236}">
                  <a16:creationId xmlns:a16="http://schemas.microsoft.com/office/drawing/2014/main" id="{0BBFF3DA-8ABA-4B45-A47D-C1A88809C17A}"/>
                </a:ext>
              </a:extLst>
            </p:cNvPr>
            <p:cNvSpPr>
              <a:spLocks noChangeShapeType="1"/>
            </p:cNvSpPr>
            <p:nvPr/>
          </p:nvSpPr>
          <p:spPr bwMode="auto">
            <a:xfrm>
              <a:off x="4992" y="1440"/>
              <a:ext cx="0" cy="192"/>
            </a:xfrm>
            <a:prstGeom prst="line">
              <a:avLst/>
            </a:prstGeom>
            <a:noFill/>
            <a:ln w="28575" cap="sq">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65" name="Line 16">
              <a:extLst>
                <a:ext uri="{FF2B5EF4-FFF2-40B4-BE49-F238E27FC236}">
                  <a16:creationId xmlns:a16="http://schemas.microsoft.com/office/drawing/2014/main" id="{A4F23676-3804-44BC-86C8-4240DB239D0D}"/>
                </a:ext>
              </a:extLst>
            </p:cNvPr>
            <p:cNvSpPr>
              <a:spLocks noChangeShapeType="1"/>
            </p:cNvSpPr>
            <p:nvPr/>
          </p:nvSpPr>
          <p:spPr bwMode="auto">
            <a:xfrm>
              <a:off x="5712" y="1440"/>
              <a:ext cx="0" cy="192"/>
            </a:xfrm>
            <a:prstGeom prst="line">
              <a:avLst/>
            </a:prstGeom>
            <a:noFill/>
            <a:ln w="28575" cap="sq">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66" name="Rectangle 17">
              <a:extLst>
                <a:ext uri="{FF2B5EF4-FFF2-40B4-BE49-F238E27FC236}">
                  <a16:creationId xmlns:a16="http://schemas.microsoft.com/office/drawing/2014/main" id="{E86C9E2F-5DE9-4B74-B984-9828B43C6A0A}"/>
                </a:ext>
              </a:extLst>
            </p:cNvPr>
            <p:cNvSpPr>
              <a:spLocks noChangeArrowheads="1"/>
            </p:cNvSpPr>
            <p:nvPr/>
          </p:nvSpPr>
          <p:spPr bwMode="auto">
            <a:xfrm>
              <a:off x="4992" y="2208"/>
              <a:ext cx="816" cy="288"/>
            </a:xfrm>
            <a:prstGeom prst="rect">
              <a:avLst/>
            </a:prstGeom>
            <a:solidFill>
              <a:schemeClr val="tx1"/>
            </a:solidFill>
            <a:ln w="12700" cap="sq">
              <a:solidFill>
                <a:schemeClr val="tx1"/>
              </a:solidFill>
              <a:miter lim="800000"/>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solidFill>
                    <a:schemeClr val="bg2"/>
                  </a:solidFill>
                  <a:latin typeface="ＭＳ Ｐゴシック" panose="020B0600070205080204" pitchFamily="50" charset="-128"/>
                  <a:ea typeface="ＭＳ Ｐゴシック" panose="020B0600070205080204" pitchFamily="50" charset="-128"/>
                </a:rPr>
                <a:t>視床</a:t>
              </a:r>
            </a:p>
          </p:txBody>
        </p:sp>
        <p:sp>
          <p:nvSpPr>
            <p:cNvPr id="23567" name="Line 18">
              <a:extLst>
                <a:ext uri="{FF2B5EF4-FFF2-40B4-BE49-F238E27FC236}">
                  <a16:creationId xmlns:a16="http://schemas.microsoft.com/office/drawing/2014/main" id="{88358A9A-8063-4996-936C-D6FB12AC1493}"/>
                </a:ext>
              </a:extLst>
            </p:cNvPr>
            <p:cNvSpPr>
              <a:spLocks noChangeShapeType="1"/>
            </p:cNvSpPr>
            <p:nvPr/>
          </p:nvSpPr>
          <p:spPr bwMode="auto">
            <a:xfrm>
              <a:off x="5136" y="2016"/>
              <a:ext cx="0" cy="144"/>
            </a:xfrm>
            <a:prstGeom prst="line">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68" name="Line 20">
              <a:extLst>
                <a:ext uri="{FF2B5EF4-FFF2-40B4-BE49-F238E27FC236}">
                  <a16:creationId xmlns:a16="http://schemas.microsoft.com/office/drawing/2014/main" id="{21DC0482-62A4-4DC0-9599-46A458C14465}"/>
                </a:ext>
              </a:extLst>
            </p:cNvPr>
            <p:cNvSpPr>
              <a:spLocks noChangeShapeType="1"/>
            </p:cNvSpPr>
            <p:nvPr/>
          </p:nvSpPr>
          <p:spPr bwMode="auto">
            <a:xfrm flipV="1">
              <a:off x="5568" y="2016"/>
              <a:ext cx="0" cy="144"/>
            </a:xfrm>
            <a:prstGeom prst="line">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69" name="Rectangle 21">
              <a:extLst>
                <a:ext uri="{FF2B5EF4-FFF2-40B4-BE49-F238E27FC236}">
                  <a16:creationId xmlns:a16="http://schemas.microsoft.com/office/drawing/2014/main" id="{7AD627AF-FBE8-4F9E-BE9C-55CF9703A085}"/>
                </a:ext>
              </a:extLst>
            </p:cNvPr>
            <p:cNvSpPr>
              <a:spLocks noChangeArrowheads="1"/>
            </p:cNvSpPr>
            <p:nvPr/>
          </p:nvSpPr>
          <p:spPr bwMode="auto">
            <a:xfrm>
              <a:off x="5088" y="2736"/>
              <a:ext cx="720" cy="288"/>
            </a:xfrm>
            <a:prstGeom prst="rect">
              <a:avLst/>
            </a:prstGeom>
            <a:solidFill>
              <a:schemeClr val="tx1"/>
            </a:solidFill>
            <a:ln w="12700" cap="sq">
              <a:solidFill>
                <a:schemeClr val="tx1"/>
              </a:solidFill>
              <a:miter lim="800000"/>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solidFill>
                    <a:schemeClr val="bg2"/>
                  </a:solidFill>
                  <a:latin typeface="ＭＳ Ｐゴシック" panose="020B0600070205080204" pitchFamily="50" charset="-128"/>
                  <a:ea typeface="ＭＳ Ｐゴシック" panose="020B0600070205080204" pitchFamily="50" charset="-128"/>
                </a:rPr>
                <a:t>孤束核</a:t>
              </a:r>
            </a:p>
          </p:txBody>
        </p:sp>
        <p:sp>
          <p:nvSpPr>
            <p:cNvPr id="23570" name="Line 22">
              <a:extLst>
                <a:ext uri="{FF2B5EF4-FFF2-40B4-BE49-F238E27FC236}">
                  <a16:creationId xmlns:a16="http://schemas.microsoft.com/office/drawing/2014/main" id="{4F3A78C8-DD7F-4D46-B1F0-7B455B48AABD}"/>
                </a:ext>
              </a:extLst>
            </p:cNvPr>
            <p:cNvSpPr>
              <a:spLocks noChangeShapeType="1"/>
            </p:cNvSpPr>
            <p:nvPr/>
          </p:nvSpPr>
          <p:spPr bwMode="auto">
            <a:xfrm>
              <a:off x="5136" y="2544"/>
              <a:ext cx="0" cy="144"/>
            </a:xfrm>
            <a:prstGeom prst="line">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71" name="Line 23">
              <a:extLst>
                <a:ext uri="{FF2B5EF4-FFF2-40B4-BE49-F238E27FC236}">
                  <a16:creationId xmlns:a16="http://schemas.microsoft.com/office/drawing/2014/main" id="{13EF3046-2F28-4CBD-8474-5EE2944D6F7E}"/>
                </a:ext>
              </a:extLst>
            </p:cNvPr>
            <p:cNvSpPr>
              <a:spLocks noChangeShapeType="1"/>
            </p:cNvSpPr>
            <p:nvPr/>
          </p:nvSpPr>
          <p:spPr bwMode="auto">
            <a:xfrm flipV="1">
              <a:off x="5568" y="2544"/>
              <a:ext cx="0" cy="144"/>
            </a:xfrm>
            <a:prstGeom prst="line">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ja-JP" altLang="en-US"/>
            </a:p>
          </p:txBody>
        </p:sp>
        <p:cxnSp>
          <p:nvCxnSpPr>
            <p:cNvPr id="23572" name="AutoShape 24">
              <a:extLst>
                <a:ext uri="{FF2B5EF4-FFF2-40B4-BE49-F238E27FC236}">
                  <a16:creationId xmlns:a16="http://schemas.microsoft.com/office/drawing/2014/main" id="{10B094D2-45F8-4274-9979-8210FB955365}"/>
                </a:ext>
              </a:extLst>
            </p:cNvPr>
            <p:cNvCxnSpPr>
              <a:cxnSpLocks noChangeShapeType="1"/>
            </p:cNvCxnSpPr>
            <p:nvPr/>
          </p:nvCxnSpPr>
          <p:spPr bwMode="auto">
            <a:xfrm rot="16200000" flipH="1">
              <a:off x="4536" y="2376"/>
              <a:ext cx="864" cy="144"/>
            </a:xfrm>
            <a:prstGeom prst="bentConnector3">
              <a:avLst>
                <a:gd name="adj1" fmla="val 99764"/>
              </a:avLst>
            </a:prstGeom>
            <a:noFill/>
            <a:ln w="28575" cap="sq">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3573" name="Oval 25">
              <a:extLst>
                <a:ext uri="{FF2B5EF4-FFF2-40B4-BE49-F238E27FC236}">
                  <a16:creationId xmlns:a16="http://schemas.microsoft.com/office/drawing/2014/main" id="{6452D420-FCB4-4BEE-9F17-961E9D2E8C66}"/>
                </a:ext>
              </a:extLst>
            </p:cNvPr>
            <p:cNvSpPr>
              <a:spLocks noChangeArrowheads="1"/>
            </p:cNvSpPr>
            <p:nvPr/>
          </p:nvSpPr>
          <p:spPr bwMode="auto">
            <a:xfrm>
              <a:off x="5904" y="1488"/>
              <a:ext cx="432" cy="432"/>
            </a:xfrm>
            <a:prstGeom prst="ellipse">
              <a:avLst/>
            </a:prstGeom>
            <a:solidFill>
              <a:schemeClr val="accent1"/>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latin typeface="ＭＳ Ｐゴシック" panose="020B0600070205080204" pitchFamily="50" charset="-128"/>
                  <a:ea typeface="ＭＳ Ｐゴシック" panose="020B0600070205080204" pitchFamily="50" charset="-128"/>
                </a:rPr>
                <a:t>皮質</a:t>
              </a:r>
            </a:p>
          </p:txBody>
        </p:sp>
        <p:sp>
          <p:nvSpPr>
            <p:cNvPr id="23574" name="Oval 26">
              <a:extLst>
                <a:ext uri="{FF2B5EF4-FFF2-40B4-BE49-F238E27FC236}">
                  <a16:creationId xmlns:a16="http://schemas.microsoft.com/office/drawing/2014/main" id="{1341B064-4F3C-4269-826E-6F7133D58585}"/>
                </a:ext>
              </a:extLst>
            </p:cNvPr>
            <p:cNvSpPr>
              <a:spLocks noChangeArrowheads="1"/>
            </p:cNvSpPr>
            <p:nvPr/>
          </p:nvSpPr>
          <p:spPr bwMode="auto">
            <a:xfrm>
              <a:off x="5856" y="2112"/>
              <a:ext cx="576" cy="432"/>
            </a:xfrm>
            <a:prstGeom prst="ellipse">
              <a:avLst/>
            </a:prstGeom>
            <a:solidFill>
              <a:schemeClr val="accent1"/>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latin typeface="ＭＳ Ｐゴシック" panose="020B0600070205080204" pitchFamily="50" charset="-128"/>
                  <a:ea typeface="ＭＳ Ｐゴシック" panose="020B0600070205080204" pitchFamily="50" charset="-128"/>
                </a:rPr>
                <a:t>皮質下</a:t>
              </a:r>
            </a:p>
          </p:txBody>
        </p:sp>
        <p:sp>
          <p:nvSpPr>
            <p:cNvPr id="23575" name="Oval 27">
              <a:extLst>
                <a:ext uri="{FF2B5EF4-FFF2-40B4-BE49-F238E27FC236}">
                  <a16:creationId xmlns:a16="http://schemas.microsoft.com/office/drawing/2014/main" id="{D6CECA05-5B2F-49D5-BAA9-CBAE8A85FF74}"/>
                </a:ext>
              </a:extLst>
            </p:cNvPr>
            <p:cNvSpPr>
              <a:spLocks noChangeArrowheads="1"/>
            </p:cNvSpPr>
            <p:nvPr/>
          </p:nvSpPr>
          <p:spPr bwMode="auto">
            <a:xfrm>
              <a:off x="5904" y="2688"/>
              <a:ext cx="480" cy="384"/>
            </a:xfrm>
            <a:prstGeom prst="ellipse">
              <a:avLst/>
            </a:prstGeom>
            <a:solidFill>
              <a:schemeClr val="accent1"/>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latin typeface="ＭＳ Ｐゴシック" panose="020B0600070205080204" pitchFamily="50" charset="-128"/>
                  <a:ea typeface="ＭＳ Ｐゴシック" panose="020B0600070205080204" pitchFamily="50" charset="-128"/>
                </a:rPr>
                <a:t>延髄</a:t>
              </a:r>
            </a:p>
          </p:txBody>
        </p:sp>
        <p:sp>
          <p:nvSpPr>
            <p:cNvPr id="23576" name="Rectangle 31">
              <a:extLst>
                <a:ext uri="{FF2B5EF4-FFF2-40B4-BE49-F238E27FC236}">
                  <a16:creationId xmlns:a16="http://schemas.microsoft.com/office/drawing/2014/main" id="{C39139D7-6F55-4CEA-AD42-03565E882039}"/>
                </a:ext>
              </a:extLst>
            </p:cNvPr>
            <p:cNvSpPr>
              <a:spLocks noChangeArrowheads="1"/>
            </p:cNvSpPr>
            <p:nvPr/>
          </p:nvSpPr>
          <p:spPr bwMode="auto">
            <a:xfrm>
              <a:off x="4656" y="1008"/>
              <a:ext cx="1824" cy="2160"/>
            </a:xfrm>
            <a:prstGeom prst="rect">
              <a:avLst/>
            </a:prstGeom>
            <a:noFill/>
            <a:ln w="28575" cap="sq">
              <a:solidFill>
                <a:srgbClr val="FBFF07"/>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endParaRPr lang="ja-JP" altLang="en-US">
                <a:latin typeface="ＭＳ Ｐゴシック" panose="020B0600070205080204" pitchFamily="50" charset="-128"/>
                <a:ea typeface="ＭＳ Ｐゴシック" panose="020B0600070205080204" pitchFamily="50" charset="-128"/>
              </a:endParaRPr>
            </a:p>
          </p:txBody>
        </p:sp>
      </p:grpSp>
      <p:pic>
        <p:nvPicPr>
          <p:cNvPr id="23558" name="Picture 33">
            <a:extLst>
              <a:ext uri="{FF2B5EF4-FFF2-40B4-BE49-F238E27FC236}">
                <a16:creationId xmlns:a16="http://schemas.microsoft.com/office/drawing/2014/main" id="{1F564A47-F823-4039-AFE9-5AF7C6524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4313"/>
            <a:ext cx="25908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AutoShape 37">
            <a:extLst>
              <a:ext uri="{FF2B5EF4-FFF2-40B4-BE49-F238E27FC236}">
                <a16:creationId xmlns:a16="http://schemas.microsoft.com/office/drawing/2014/main" id="{09D91AFC-0F44-4676-91BD-2EA7954B39F3}"/>
              </a:ext>
            </a:extLst>
          </p:cNvPr>
          <p:cNvSpPr>
            <a:spLocks noChangeArrowheads="1"/>
          </p:cNvSpPr>
          <p:nvPr/>
        </p:nvSpPr>
        <p:spPr bwMode="auto">
          <a:xfrm>
            <a:off x="5638800" y="1295400"/>
            <a:ext cx="381000" cy="228600"/>
          </a:xfrm>
          <a:prstGeom prst="irregularSeal2">
            <a:avLst/>
          </a:pr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endParaRPr lang="ja-JP" altLang="en-US">
              <a:latin typeface="ＭＳ Ｐゴシック" panose="020B0600070205080204" pitchFamily="50" charset="-128"/>
              <a:ea typeface="ＭＳ Ｐゴシック" panose="020B0600070205080204" pitchFamily="50" charset="-128"/>
            </a:endParaRPr>
          </a:p>
        </p:txBody>
      </p:sp>
      <p:sp>
        <p:nvSpPr>
          <p:cNvPr id="17446" name="AutoShape 38">
            <a:extLst>
              <a:ext uri="{FF2B5EF4-FFF2-40B4-BE49-F238E27FC236}">
                <a16:creationId xmlns:a16="http://schemas.microsoft.com/office/drawing/2014/main" id="{23FEBD43-008E-48C2-B3AF-2A33FC100B99}"/>
              </a:ext>
            </a:extLst>
          </p:cNvPr>
          <p:cNvSpPr>
            <a:spLocks/>
          </p:cNvSpPr>
          <p:nvPr/>
        </p:nvSpPr>
        <p:spPr bwMode="auto">
          <a:xfrm>
            <a:off x="7861300" y="396875"/>
            <a:ext cx="1892300" cy="730250"/>
          </a:xfrm>
          <a:prstGeom prst="borderCallout1">
            <a:avLst>
              <a:gd name="adj1" fmla="val 16000"/>
              <a:gd name="adj2" fmla="val -4028"/>
              <a:gd name="adj3" fmla="val 130667"/>
              <a:gd name="adj4" fmla="val -101343"/>
            </a:avLst>
          </a:prstGeom>
          <a:solidFill>
            <a:schemeClr val="hlink"/>
          </a:solidFill>
          <a:ln w="28575" cap="sq">
            <a:solidFill>
              <a:schemeClr val="tx1"/>
            </a:solidFill>
            <a:miter lim="800000"/>
            <a:headEnd type="none" w="sm" len="sm"/>
            <a:tailEnd type="none" w="sm" len="sm"/>
          </a:ln>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latin typeface="ＭＳ Ｐゴシック" panose="020B0600070205080204" pitchFamily="50" charset="-128"/>
                <a:ea typeface="ＭＳ Ｐゴシック" panose="020B0600070205080204" pitchFamily="50" charset="-128"/>
              </a:rPr>
              <a:t>嚥下に関する</a:t>
            </a:r>
            <a:endParaRPr lang="en-US" altLang="ja-JP">
              <a:latin typeface="ＭＳ Ｐゴシック" panose="020B0600070205080204" pitchFamily="50" charset="-128"/>
              <a:ea typeface="ＭＳ Ｐゴシック" panose="020B0600070205080204" pitchFamily="50" charset="-128"/>
            </a:endParaRPr>
          </a:p>
          <a:p>
            <a:pPr algn="ctr" eaLnBrk="1" hangingPunct="1"/>
            <a:r>
              <a:rPr lang="ja-JP" altLang="en-US">
                <a:latin typeface="ＭＳ Ｐゴシック" panose="020B0600070205080204" pitchFamily="50" charset="-128"/>
                <a:ea typeface="ＭＳ Ｐゴシック" panose="020B0600070205080204" pitchFamily="50" charset="-128"/>
              </a:rPr>
              <a:t>皮質中枢</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445"/>
                                        </p:tgtEl>
                                        <p:attrNameLst>
                                          <p:attrName>style.visibility</p:attrName>
                                        </p:attrNameLst>
                                      </p:cBhvr>
                                      <p:to>
                                        <p:strVal val="visible"/>
                                      </p:to>
                                    </p:set>
                                    <p:anim calcmode="lin" valueType="num">
                                      <p:cBhvr>
                                        <p:cTn id="7" dur="1000" fill="hold"/>
                                        <p:tgtEl>
                                          <p:spTgt spid="17445"/>
                                        </p:tgtEl>
                                        <p:attrNameLst>
                                          <p:attrName>ppt_w</p:attrName>
                                        </p:attrNameLst>
                                      </p:cBhvr>
                                      <p:tavLst>
                                        <p:tav tm="0">
                                          <p:val>
                                            <p:fltVal val="0"/>
                                          </p:val>
                                        </p:tav>
                                        <p:tav tm="100000">
                                          <p:val>
                                            <p:strVal val="#ppt_w"/>
                                          </p:val>
                                        </p:tav>
                                      </p:tavLst>
                                    </p:anim>
                                    <p:anim calcmode="lin" valueType="num">
                                      <p:cBhvr>
                                        <p:cTn id="8" dur="1000" fill="hold"/>
                                        <p:tgtEl>
                                          <p:spTgt spid="17445"/>
                                        </p:tgtEl>
                                        <p:attrNameLst>
                                          <p:attrName>ppt_h</p:attrName>
                                        </p:attrNameLst>
                                      </p:cBhvr>
                                      <p:tavLst>
                                        <p:tav tm="0">
                                          <p:val>
                                            <p:fltVal val="0"/>
                                          </p:val>
                                        </p:tav>
                                        <p:tav tm="100000">
                                          <p:val>
                                            <p:strVal val="#ppt_h"/>
                                          </p:val>
                                        </p:tav>
                                      </p:tavLst>
                                    </p:anim>
                                    <p:anim calcmode="lin" valueType="num">
                                      <p:cBhvr>
                                        <p:cTn id="9" dur="1000" fill="hold"/>
                                        <p:tgtEl>
                                          <p:spTgt spid="174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446"/>
                                        </p:tgtEl>
                                        <p:attrNameLst>
                                          <p:attrName>style.visibility</p:attrName>
                                        </p:attrNameLst>
                                      </p:cBhvr>
                                      <p:to>
                                        <p:strVal val="visible"/>
                                      </p:to>
                                    </p:set>
                                    <p:animEffect transition="in" filter="dissolve">
                                      <p:cBhvr>
                                        <p:cTn id="15" dur="500"/>
                                        <p:tgtEl>
                                          <p:spTgt spid="17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5" grpId="0" animBg="1"/>
      <p:bldP spid="1744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Rectangle 11">
            <a:extLst>
              <a:ext uri="{FF2B5EF4-FFF2-40B4-BE49-F238E27FC236}">
                <a16:creationId xmlns:a16="http://schemas.microsoft.com/office/drawing/2014/main" id="{ECEEAC2A-B357-4404-8482-203B29571BD2}"/>
              </a:ext>
            </a:extLst>
          </p:cNvPr>
          <p:cNvSpPr>
            <a:spLocks noChangeArrowheads="1"/>
          </p:cNvSpPr>
          <p:nvPr/>
        </p:nvSpPr>
        <p:spPr bwMode="auto">
          <a:xfrm>
            <a:off x="174625" y="333375"/>
            <a:ext cx="6891338" cy="1450975"/>
          </a:xfrm>
          <a:prstGeom prst="rect">
            <a:avLst/>
          </a:prstGeom>
          <a:noFill/>
          <a:ln w="9525">
            <a:noFill/>
            <a:miter lim="800000"/>
            <a:headEnd/>
            <a:tailEnd/>
          </a:ln>
          <a:effectLst/>
        </p:spPr>
        <p:txBody>
          <a:bodyPr anchor="ct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algn="ctr" eaLnBrk="1" hangingPunct="1">
              <a:defRPr/>
            </a:pPr>
            <a:r>
              <a:rPr lang="ja-JP" altLang="en-US" sz="4000">
                <a:solidFill>
                  <a:schemeClr val="tx2"/>
                </a:solidFill>
                <a:effectLst>
                  <a:outerShdw blurRad="38100" dist="38100" dir="2700000" algn="tl">
                    <a:srgbClr val="000000"/>
                  </a:outerShdw>
                </a:effectLst>
                <a:latin typeface="ＭＳ Ｐゴシック" pitchFamily="-94" charset="-128"/>
                <a:ea typeface="ＭＳ Ｐゴシック" pitchFamily="-94" charset="-128"/>
              </a:rPr>
              <a:t>嚥下の神経支配と仮性球麻痺</a:t>
            </a:r>
          </a:p>
        </p:txBody>
      </p:sp>
      <p:pic>
        <p:nvPicPr>
          <p:cNvPr id="24579" name="図 2">
            <a:extLst>
              <a:ext uri="{FF2B5EF4-FFF2-40B4-BE49-F238E27FC236}">
                <a16:creationId xmlns:a16="http://schemas.microsoft.com/office/drawing/2014/main" id="{FF1287DC-2ED0-4F05-9136-37EA18E814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1484313"/>
            <a:ext cx="3744913"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図 3">
            <a:extLst>
              <a:ext uri="{FF2B5EF4-FFF2-40B4-BE49-F238E27FC236}">
                <a16:creationId xmlns:a16="http://schemas.microsoft.com/office/drawing/2014/main" id="{352B2D8E-AFA3-4DE7-938E-6E647E74D2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2000250"/>
            <a:ext cx="41576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ドーナツ 4">
            <a:extLst>
              <a:ext uri="{FF2B5EF4-FFF2-40B4-BE49-F238E27FC236}">
                <a16:creationId xmlns:a16="http://schemas.microsoft.com/office/drawing/2014/main" id="{1776AF23-BB5A-4B3E-81CF-E0DF6427065C}"/>
              </a:ext>
            </a:extLst>
          </p:cNvPr>
          <p:cNvSpPr/>
          <p:nvPr/>
        </p:nvSpPr>
        <p:spPr bwMode="auto">
          <a:xfrm>
            <a:off x="8096250" y="3429000"/>
            <a:ext cx="503238" cy="608013"/>
          </a:xfrm>
          <a:prstGeom prst="donut">
            <a:avLst>
              <a:gd name="adj" fmla="val 13802"/>
            </a:avLst>
          </a:prstGeom>
          <a:solidFill>
            <a:schemeClr val="accent6">
              <a:lumMod val="50000"/>
            </a:schemeClr>
          </a:solidFill>
          <a:ln w="12700" cap="sq" cmpd="sng" algn="ctr">
            <a:solidFill>
              <a:schemeClr val="accent6">
                <a:lumMod val="50000"/>
              </a:schemeClr>
            </a:solidFill>
            <a:prstDash val="solid"/>
            <a:round/>
            <a:headEnd type="none" w="sm" len="sm"/>
            <a:tailEnd type="none" w="sm" len="sm"/>
          </a:ln>
          <a:effectLst/>
        </p:spPr>
        <p:txBody>
          <a:bodyPr/>
          <a:lstStyle/>
          <a:p>
            <a:pPr eaLnBrk="1" hangingPunct="1">
              <a:defRPr/>
            </a:pPr>
            <a:endParaRPr lang="ja-JP" altLang="en-US">
              <a:latin typeface="Times" charset="0"/>
              <a:ea typeface="ＤＦＰ太丸ゴシック体" charset="-128"/>
              <a:cs typeface="ＤＦＰ太丸ゴシック体" charset="-128"/>
            </a:endParaRPr>
          </a:p>
        </p:txBody>
      </p:sp>
      <p:sp>
        <p:nvSpPr>
          <p:cNvPr id="6" name="下矢印 5">
            <a:extLst>
              <a:ext uri="{FF2B5EF4-FFF2-40B4-BE49-F238E27FC236}">
                <a16:creationId xmlns:a16="http://schemas.microsoft.com/office/drawing/2014/main" id="{7FBABD50-C808-4CCC-A969-18AFCD178A34}"/>
              </a:ext>
            </a:extLst>
          </p:cNvPr>
          <p:cNvSpPr/>
          <p:nvPr/>
        </p:nvSpPr>
        <p:spPr bwMode="auto">
          <a:xfrm rot="932689">
            <a:off x="7988300" y="4157663"/>
            <a:ext cx="287338" cy="1168400"/>
          </a:xfrm>
          <a:prstGeom prst="downArrow">
            <a:avLst/>
          </a:prstGeom>
          <a:solidFill>
            <a:schemeClr val="accent6">
              <a:lumMod val="50000"/>
            </a:schemeClr>
          </a:solidFill>
          <a:ln w="12700" cap="sq" cmpd="sng" algn="ctr">
            <a:solidFill>
              <a:schemeClr val="accent6">
                <a:lumMod val="50000"/>
              </a:schemeClr>
            </a:solidFill>
            <a:prstDash val="solid"/>
            <a:round/>
            <a:headEnd type="none" w="sm" len="sm"/>
            <a:tailEnd type="none" w="sm" len="sm"/>
          </a:ln>
          <a:effectLst/>
        </p:spPr>
        <p:txBody>
          <a:bodyPr/>
          <a:lstStyle/>
          <a:p>
            <a:pPr eaLnBrk="1" hangingPunct="1">
              <a:defRPr/>
            </a:pPr>
            <a:endParaRPr lang="ja-JP" altLang="en-US">
              <a:latin typeface="Times" charset="0"/>
              <a:ea typeface="ＤＦＰ太丸ゴシック体" charset="-128"/>
              <a:cs typeface="ＤＦＰ太丸ゴシック体"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Rectangle 11">
            <a:extLst>
              <a:ext uri="{FF2B5EF4-FFF2-40B4-BE49-F238E27FC236}">
                <a16:creationId xmlns:a16="http://schemas.microsoft.com/office/drawing/2014/main" id="{9595250F-7325-49B7-BC9D-1A1A97A0E07D}"/>
              </a:ext>
            </a:extLst>
          </p:cNvPr>
          <p:cNvSpPr>
            <a:spLocks noChangeArrowheads="1"/>
          </p:cNvSpPr>
          <p:nvPr/>
        </p:nvSpPr>
        <p:spPr bwMode="auto">
          <a:xfrm>
            <a:off x="174625" y="333375"/>
            <a:ext cx="6891338" cy="1450975"/>
          </a:xfrm>
          <a:prstGeom prst="rect">
            <a:avLst/>
          </a:prstGeom>
          <a:noFill/>
          <a:ln w="9525">
            <a:noFill/>
            <a:miter lim="800000"/>
            <a:headEnd/>
            <a:tailEnd/>
          </a:ln>
          <a:effectLst/>
        </p:spPr>
        <p:txBody>
          <a:bodyPr anchor="ct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algn="ctr" eaLnBrk="1" hangingPunct="1">
              <a:defRPr/>
            </a:pPr>
            <a:r>
              <a:rPr lang="ja-JP" altLang="en-US" sz="4000">
                <a:solidFill>
                  <a:schemeClr val="tx2"/>
                </a:solidFill>
                <a:effectLst>
                  <a:outerShdw blurRad="38100" dist="38100" dir="2700000" algn="tl">
                    <a:srgbClr val="000000"/>
                  </a:outerShdw>
                </a:effectLst>
                <a:latin typeface="ＭＳ Ｐゴシック" pitchFamily="-94" charset="-128"/>
                <a:ea typeface="ＭＳ Ｐゴシック" pitchFamily="-94" charset="-128"/>
              </a:rPr>
              <a:t>嚥下の神経支配と仮性球麻痺</a:t>
            </a:r>
          </a:p>
        </p:txBody>
      </p:sp>
      <p:pic>
        <p:nvPicPr>
          <p:cNvPr id="25603" name="図 3">
            <a:extLst>
              <a:ext uri="{FF2B5EF4-FFF2-40B4-BE49-F238E27FC236}">
                <a16:creationId xmlns:a16="http://schemas.microsoft.com/office/drawing/2014/main" id="{7F8855F8-C5CA-41B3-8C1D-4691138ED0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2000250"/>
            <a:ext cx="41576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テキスト ボックス 1">
            <a:extLst>
              <a:ext uri="{FF2B5EF4-FFF2-40B4-BE49-F238E27FC236}">
                <a16:creationId xmlns:a16="http://schemas.microsoft.com/office/drawing/2014/main" id="{BC319534-1EB2-4335-BFFC-CE6341CCE1AB}"/>
              </a:ext>
            </a:extLst>
          </p:cNvPr>
          <p:cNvSpPr txBox="1">
            <a:spLocks noChangeArrowheads="1"/>
          </p:cNvSpPr>
          <p:nvPr/>
        </p:nvSpPr>
        <p:spPr bwMode="auto">
          <a:xfrm>
            <a:off x="4864100" y="19161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①</a:t>
            </a:r>
          </a:p>
        </p:txBody>
      </p:sp>
      <p:sp>
        <p:nvSpPr>
          <p:cNvPr id="25605" name="テキスト ボックス 6">
            <a:extLst>
              <a:ext uri="{FF2B5EF4-FFF2-40B4-BE49-F238E27FC236}">
                <a16:creationId xmlns:a16="http://schemas.microsoft.com/office/drawing/2014/main" id="{1E6D4422-DCF9-40FA-897F-640E2AD9BB82}"/>
              </a:ext>
            </a:extLst>
          </p:cNvPr>
          <p:cNvSpPr txBox="1">
            <a:spLocks noChangeArrowheads="1"/>
          </p:cNvSpPr>
          <p:nvPr/>
        </p:nvSpPr>
        <p:spPr bwMode="auto">
          <a:xfrm>
            <a:off x="5214938" y="1916113"/>
            <a:ext cx="185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皮質・皮質下型</a:t>
            </a:r>
          </a:p>
        </p:txBody>
      </p:sp>
      <p:sp>
        <p:nvSpPr>
          <p:cNvPr id="25606" name="テキスト ボックス 7">
            <a:extLst>
              <a:ext uri="{FF2B5EF4-FFF2-40B4-BE49-F238E27FC236}">
                <a16:creationId xmlns:a16="http://schemas.microsoft.com/office/drawing/2014/main" id="{78D73433-2971-448C-92DA-1A3A07A5A7F6}"/>
              </a:ext>
            </a:extLst>
          </p:cNvPr>
          <p:cNvSpPr txBox="1">
            <a:spLocks noChangeArrowheads="1"/>
          </p:cNvSpPr>
          <p:nvPr/>
        </p:nvSpPr>
        <p:spPr bwMode="auto">
          <a:xfrm>
            <a:off x="5214938" y="2316163"/>
            <a:ext cx="4371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失語症や構音失行、失認、前頭葉徴候</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感情の脱抑制（強制泣き・笑い）などが</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見られ、注意散漫、学習効果に乏しい</a:t>
            </a:r>
          </a:p>
        </p:txBody>
      </p:sp>
      <p:sp>
        <p:nvSpPr>
          <p:cNvPr id="25607" name="テキスト ボックス 8">
            <a:extLst>
              <a:ext uri="{FF2B5EF4-FFF2-40B4-BE49-F238E27FC236}">
                <a16:creationId xmlns:a16="http://schemas.microsoft.com/office/drawing/2014/main" id="{7D7DD33C-C3C0-404A-BF25-89804F139CCD}"/>
              </a:ext>
            </a:extLst>
          </p:cNvPr>
          <p:cNvSpPr txBox="1">
            <a:spLocks noChangeArrowheads="1"/>
          </p:cNvSpPr>
          <p:nvPr/>
        </p:nvSpPr>
        <p:spPr bwMode="auto">
          <a:xfrm>
            <a:off x="4873625" y="3532188"/>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②</a:t>
            </a:r>
          </a:p>
        </p:txBody>
      </p:sp>
      <p:sp>
        <p:nvSpPr>
          <p:cNvPr id="25608" name="テキスト ボックス 9">
            <a:extLst>
              <a:ext uri="{FF2B5EF4-FFF2-40B4-BE49-F238E27FC236}">
                <a16:creationId xmlns:a16="http://schemas.microsoft.com/office/drawing/2014/main" id="{3CBF6286-E5D2-4751-A1FD-011A700352A1}"/>
              </a:ext>
            </a:extLst>
          </p:cNvPr>
          <p:cNvSpPr txBox="1">
            <a:spLocks noChangeArrowheads="1"/>
          </p:cNvSpPr>
          <p:nvPr/>
        </p:nvSpPr>
        <p:spPr bwMode="auto">
          <a:xfrm>
            <a:off x="5245100" y="3532188"/>
            <a:ext cx="4202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内包型（大脳基底核病変型、中心型）</a:t>
            </a:r>
          </a:p>
        </p:txBody>
      </p:sp>
      <p:sp>
        <p:nvSpPr>
          <p:cNvPr id="25609" name="テキスト ボックス 10">
            <a:extLst>
              <a:ext uri="{FF2B5EF4-FFF2-40B4-BE49-F238E27FC236}">
                <a16:creationId xmlns:a16="http://schemas.microsoft.com/office/drawing/2014/main" id="{4DC1BBB8-4C12-42CF-896A-66BBD818E4DE}"/>
              </a:ext>
            </a:extLst>
          </p:cNvPr>
          <p:cNvSpPr txBox="1">
            <a:spLocks noChangeArrowheads="1"/>
          </p:cNvSpPr>
          <p:nvPr/>
        </p:nvSpPr>
        <p:spPr bwMode="auto">
          <a:xfrm>
            <a:off x="5245100" y="3932238"/>
            <a:ext cx="4516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仮面様顔貌、無動などパーキンソニズム</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咀嚼や舌運動速度の低下が見られる</a:t>
            </a:r>
          </a:p>
        </p:txBody>
      </p:sp>
      <p:sp>
        <p:nvSpPr>
          <p:cNvPr id="25610" name="テキスト ボックス 11">
            <a:extLst>
              <a:ext uri="{FF2B5EF4-FFF2-40B4-BE49-F238E27FC236}">
                <a16:creationId xmlns:a16="http://schemas.microsoft.com/office/drawing/2014/main" id="{24D1ED7C-28B0-4A57-835A-6BF669FBB63C}"/>
              </a:ext>
            </a:extLst>
          </p:cNvPr>
          <p:cNvSpPr txBox="1">
            <a:spLocks noChangeArrowheads="1"/>
          </p:cNvSpPr>
          <p:nvPr/>
        </p:nvSpPr>
        <p:spPr bwMode="auto">
          <a:xfrm>
            <a:off x="4873625" y="4789488"/>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③</a:t>
            </a:r>
          </a:p>
        </p:txBody>
      </p:sp>
      <p:sp>
        <p:nvSpPr>
          <p:cNvPr id="25611" name="テキスト ボックス 12">
            <a:extLst>
              <a:ext uri="{FF2B5EF4-FFF2-40B4-BE49-F238E27FC236}">
                <a16:creationId xmlns:a16="http://schemas.microsoft.com/office/drawing/2014/main" id="{12AD1322-E2EA-49CB-9F07-A35356E9D8FD}"/>
              </a:ext>
            </a:extLst>
          </p:cNvPr>
          <p:cNvSpPr txBox="1">
            <a:spLocks noChangeArrowheads="1"/>
          </p:cNvSpPr>
          <p:nvPr/>
        </p:nvSpPr>
        <p:spPr bwMode="auto">
          <a:xfrm>
            <a:off x="5270500" y="4791075"/>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脳幹型</a:t>
            </a:r>
          </a:p>
        </p:txBody>
      </p:sp>
      <p:sp>
        <p:nvSpPr>
          <p:cNvPr id="25612" name="テキスト ボックス 13">
            <a:extLst>
              <a:ext uri="{FF2B5EF4-FFF2-40B4-BE49-F238E27FC236}">
                <a16:creationId xmlns:a16="http://schemas.microsoft.com/office/drawing/2014/main" id="{C81F778D-02B5-4D75-91F6-EAB76423B7C2}"/>
              </a:ext>
            </a:extLst>
          </p:cNvPr>
          <p:cNvSpPr txBox="1">
            <a:spLocks noChangeArrowheads="1"/>
          </p:cNvSpPr>
          <p:nvPr/>
        </p:nvSpPr>
        <p:spPr bwMode="auto">
          <a:xfrm>
            <a:off x="5270500" y="5240338"/>
            <a:ext cx="4829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小さな病変でも仮性球麻痺が起こりうる</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眼球運動障害、失調、四肢の運動麻痺など</a:t>
            </a:r>
            <a:endParaRPr lang="en-US" altLang="ja-JP">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1A751AC4-BBB6-46A1-BDD7-61FA21EF1404}"/>
              </a:ext>
            </a:extLst>
          </p:cNvPr>
          <p:cNvSpPr>
            <a:spLocks noGrp="1" noChangeArrowheads="1"/>
          </p:cNvSpPr>
          <p:nvPr>
            <p:ph type="body" idx="1"/>
          </p:nvPr>
        </p:nvSpPr>
        <p:spPr>
          <a:xfrm>
            <a:off x="771525" y="2743200"/>
            <a:ext cx="8743950" cy="457200"/>
          </a:xfrm>
        </p:spPr>
        <p:txBody>
          <a:bodyPr/>
          <a:lstStyle/>
          <a:p>
            <a:pPr eaLnBrk="1" hangingPunct="1">
              <a:lnSpc>
                <a:spcPct val="90000"/>
              </a:lnSpc>
              <a:buFont typeface="Wingdings" panose="05000000000000000000" pitchFamily="2" charset="2"/>
              <a:buNone/>
            </a:pP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球麻痺　</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　仮性球麻痺</a:t>
            </a:r>
            <a:endParaRPr lang="en-US" altLang="ja-JP" sz="2400">
              <a:latin typeface="ＭＳ Ｐゴシック" panose="020B0600070205080204" pitchFamily="50" charset="-128"/>
              <a:ea typeface="ＭＳ Ｐゴシック" panose="020B0600070205080204" pitchFamily="50" charset="-128"/>
            </a:endParaRPr>
          </a:p>
          <a:p>
            <a:pPr eaLnBrk="1" hangingPunct="1">
              <a:lnSpc>
                <a:spcPct val="90000"/>
              </a:lnSpc>
              <a:buFont typeface="Wingdings" panose="05000000000000000000" pitchFamily="2" charset="2"/>
              <a:buNone/>
            </a:pPr>
            <a:endParaRPr lang="ja-JP" altLang="en-US" sz="2400">
              <a:latin typeface="ＭＳ Ｐゴシック" panose="020B0600070205080204" pitchFamily="50" charset="-128"/>
              <a:ea typeface="ＭＳ Ｐゴシック" panose="020B0600070205080204" pitchFamily="50" charset="-128"/>
            </a:endParaRPr>
          </a:p>
        </p:txBody>
      </p:sp>
      <p:sp>
        <p:nvSpPr>
          <p:cNvPr id="21509" name="Rectangle 5">
            <a:extLst>
              <a:ext uri="{FF2B5EF4-FFF2-40B4-BE49-F238E27FC236}">
                <a16:creationId xmlns:a16="http://schemas.microsoft.com/office/drawing/2014/main" id="{7C4C155D-7D6A-4134-93D5-C7C54CBD36CB}"/>
              </a:ext>
            </a:extLst>
          </p:cNvPr>
          <p:cNvSpPr>
            <a:spLocks noGrp="1" noChangeArrowheads="1"/>
          </p:cNvSpPr>
          <p:nvPr>
            <p:ph type="title"/>
          </p:nvPr>
        </p:nvSpPr>
        <p:spPr>
          <a:xfrm>
            <a:off x="771525" y="533400"/>
            <a:ext cx="8743950" cy="1143000"/>
          </a:xfrm>
        </p:spPr>
        <p:txBody>
          <a:bodyPr/>
          <a:lstStyle/>
          <a:p>
            <a:pPr eaLnBrk="1" hangingPunct="1">
              <a:defRPr/>
            </a:pPr>
            <a:r>
              <a:rPr lang="ja-JP" altLang="en-US">
                <a:latin typeface="ＭＳ Ｐゴシック" pitchFamily="-94" charset="-128"/>
                <a:ea typeface="ＭＳ Ｐゴシック" pitchFamily="-94" charset="-128"/>
              </a:rPr>
              <a:t>球麻痺と仮性球麻痺</a:t>
            </a:r>
            <a:endParaRPr lang="en-US" altLang="ja-JP">
              <a:latin typeface="ＭＳ Ｐゴシック" pitchFamily="-94" charset="-128"/>
              <a:ea typeface="ＭＳ Ｐゴシック" pitchFamily="-94" charset="-128"/>
            </a:endParaRPr>
          </a:p>
        </p:txBody>
      </p:sp>
      <p:sp>
        <p:nvSpPr>
          <p:cNvPr id="26628" name="Rectangle 6">
            <a:extLst>
              <a:ext uri="{FF2B5EF4-FFF2-40B4-BE49-F238E27FC236}">
                <a16:creationId xmlns:a16="http://schemas.microsoft.com/office/drawing/2014/main" id="{0EB94EE1-7093-4AD8-A32F-703D45D4E9DE}"/>
              </a:ext>
            </a:extLst>
          </p:cNvPr>
          <p:cNvSpPr>
            <a:spLocks noChangeArrowheads="1"/>
          </p:cNvSpPr>
          <p:nvPr/>
        </p:nvSpPr>
        <p:spPr bwMode="auto">
          <a:xfrm>
            <a:off x="781050" y="3276600"/>
            <a:ext cx="89709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lnSpc>
                <a:spcPct val="90000"/>
              </a:lnSpc>
              <a:spcBef>
                <a:spcPct val="20000"/>
              </a:spcBef>
              <a:buClr>
                <a:schemeClr val="accent2"/>
              </a:buClr>
              <a:buSzPct val="80000"/>
              <a:buFont typeface="Wingdings" panose="05000000000000000000" pitchFamily="2" charset="2"/>
              <a:buNone/>
            </a:pPr>
            <a:r>
              <a:rPr lang="ja-JP" altLang="en-US" sz="2400" b="1">
                <a:latin typeface="ＭＳ Ｐゴシック" panose="020B0600070205080204" pitchFamily="50" charset="-128"/>
                <a:ea typeface="ＭＳ Ｐゴシック" panose="020B0600070205080204" pitchFamily="50" charset="-128"/>
              </a:rPr>
              <a:t>構音障害</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鼻声、嗄声</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　絞扼努力性</a:t>
            </a:r>
            <a:endParaRPr lang="en-US" altLang="ja-JP" sz="2400" b="1">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ja-JP" altLang="en-US" sz="2400" b="1">
                <a:latin typeface="ＭＳ Ｐゴシック" panose="020B0600070205080204" pitchFamily="50" charset="-128"/>
                <a:ea typeface="ＭＳ Ｐゴシック" panose="020B0600070205080204" pitchFamily="50" charset="-128"/>
              </a:rPr>
              <a:t>嚥下反射</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ないが極めて弱い　　</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あり</a:t>
            </a:r>
            <a:endParaRPr lang="en-US" altLang="ja-JP" sz="2400" b="1">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ja-JP" altLang="en-US" sz="2400" b="1">
                <a:latin typeface="ＭＳ Ｐゴシック" panose="020B0600070205080204" pitchFamily="50" charset="-128"/>
                <a:ea typeface="ＭＳ Ｐゴシック" panose="020B0600070205080204" pitchFamily="50" charset="-128"/>
              </a:rPr>
              <a:t>喉頭挙上</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不十分</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十分</a:t>
            </a:r>
            <a:endParaRPr lang="en-US" altLang="ja-JP" sz="2400" b="1">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ja-JP" altLang="en-US" sz="2400" b="1">
                <a:latin typeface="ＭＳ Ｐゴシック" panose="020B0600070205080204" pitchFamily="50" charset="-128"/>
                <a:ea typeface="ＭＳ Ｐゴシック" panose="020B0600070205080204" pitchFamily="50" charset="-128"/>
              </a:rPr>
              <a:t>高次脳機能</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問題なし</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　認知機能低下など多彩</a:t>
            </a:r>
            <a:endParaRPr lang="en-US" altLang="ja-JP" sz="2400" b="1">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ja-JP" altLang="en-US" sz="2400" b="1">
                <a:latin typeface="ＭＳ Ｐゴシック" panose="020B0600070205080204" pitchFamily="50" charset="-128"/>
                <a:ea typeface="ＭＳ Ｐゴシック" panose="020B0600070205080204" pitchFamily="50" charset="-128"/>
              </a:rPr>
              <a:t>強制笑い、泣き</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なし</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　あり</a:t>
            </a:r>
            <a:endParaRPr lang="en-US" altLang="ja-JP" sz="2400" b="1">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ja-JP" altLang="en-US" sz="2400" b="1">
                <a:latin typeface="ＭＳ Ｐゴシック" panose="020B0600070205080204" pitchFamily="50" charset="-128"/>
                <a:ea typeface="ＭＳ Ｐゴシック" panose="020B0600070205080204" pitchFamily="50" charset="-128"/>
              </a:rPr>
              <a:t>下顎反射</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低下</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　亢進</a:t>
            </a:r>
            <a:endParaRPr lang="en-US" altLang="ja-JP" sz="2400" b="1">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en-US" altLang="ja-JP" sz="2400" b="1">
                <a:latin typeface="ＭＳ Ｐゴシック" panose="020B0600070205080204" pitchFamily="50" charset="-128"/>
                <a:ea typeface="ＭＳ Ｐゴシック" panose="020B0600070205080204" pitchFamily="50" charset="-128"/>
              </a:rPr>
              <a:t>Snout</a:t>
            </a:r>
            <a:r>
              <a:rPr lang="ja-JP" altLang="en-US" sz="2400" b="1">
                <a:latin typeface="ＭＳ Ｐゴシック" panose="020B0600070205080204" pitchFamily="50" charset="-128"/>
                <a:ea typeface="ＭＳ Ｐゴシック" panose="020B0600070205080204" pitchFamily="50" charset="-128"/>
              </a:rPr>
              <a:t>反射</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なし</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　あり</a:t>
            </a:r>
            <a:endParaRPr lang="en-US" altLang="ja-JP" sz="2400" b="1">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endParaRPr lang="ja-JP" altLang="en-US" sz="2400" b="1">
              <a:latin typeface="ＭＳ Ｐゴシック" panose="020B0600070205080204" pitchFamily="50" charset="-128"/>
              <a:ea typeface="ＭＳ Ｐゴシック" panose="020B0600070205080204" pitchFamily="50" charset="-128"/>
            </a:endParaRPr>
          </a:p>
        </p:txBody>
      </p:sp>
      <p:sp>
        <p:nvSpPr>
          <p:cNvPr id="26629" name="Line 7">
            <a:extLst>
              <a:ext uri="{FF2B5EF4-FFF2-40B4-BE49-F238E27FC236}">
                <a16:creationId xmlns:a16="http://schemas.microsoft.com/office/drawing/2014/main" id="{E5D31943-A7B0-4870-A183-2E201C604629}"/>
              </a:ext>
            </a:extLst>
          </p:cNvPr>
          <p:cNvSpPr>
            <a:spLocks noChangeShapeType="1"/>
          </p:cNvSpPr>
          <p:nvPr/>
        </p:nvSpPr>
        <p:spPr bwMode="auto">
          <a:xfrm>
            <a:off x="762000" y="3200400"/>
            <a:ext cx="8534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6630" name="Line 8">
            <a:extLst>
              <a:ext uri="{FF2B5EF4-FFF2-40B4-BE49-F238E27FC236}">
                <a16:creationId xmlns:a16="http://schemas.microsoft.com/office/drawing/2014/main" id="{32580EC2-35A0-43DD-A994-908BDD45EC95}"/>
              </a:ext>
            </a:extLst>
          </p:cNvPr>
          <p:cNvSpPr>
            <a:spLocks noChangeShapeType="1"/>
          </p:cNvSpPr>
          <p:nvPr/>
        </p:nvSpPr>
        <p:spPr bwMode="auto">
          <a:xfrm>
            <a:off x="762000" y="6237288"/>
            <a:ext cx="8534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6631" name="Rectangle 9">
            <a:extLst>
              <a:ext uri="{FF2B5EF4-FFF2-40B4-BE49-F238E27FC236}">
                <a16:creationId xmlns:a16="http://schemas.microsoft.com/office/drawing/2014/main" id="{95C9B0B7-D216-4715-937E-DF33CDCF2425}"/>
              </a:ext>
            </a:extLst>
          </p:cNvPr>
          <p:cNvSpPr>
            <a:spLocks noChangeArrowheads="1"/>
          </p:cNvSpPr>
          <p:nvPr/>
        </p:nvSpPr>
        <p:spPr bwMode="auto">
          <a:xfrm>
            <a:off x="762000" y="1844675"/>
            <a:ext cx="8418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b="1">
                <a:solidFill>
                  <a:srgbClr val="37FF14"/>
                </a:solidFill>
                <a:latin typeface="ＭＳ Ｐゴシック" panose="020B0600070205080204" pitchFamily="50" charset="-128"/>
                <a:ea typeface="ＭＳ Ｐゴシック" panose="020B0600070205080204" pitchFamily="50" charset="-128"/>
              </a:rPr>
              <a:t>　　</a:t>
            </a:r>
            <a:r>
              <a:rPr lang="en-US" altLang="ja-JP" sz="2400" b="1">
                <a:solidFill>
                  <a:srgbClr val="37FF14"/>
                </a:solidFill>
                <a:latin typeface="ＭＳ Ｐゴシック" panose="020B0600070205080204" pitchFamily="50" charset="-128"/>
                <a:ea typeface="ＭＳ Ｐゴシック" panose="020B0600070205080204" pitchFamily="50" charset="-128"/>
              </a:rPr>
              <a:t>  </a:t>
            </a:r>
            <a:r>
              <a:rPr lang="ja-JP" altLang="en-US" sz="2400" b="1">
                <a:solidFill>
                  <a:srgbClr val="37FF14"/>
                </a:solidFill>
                <a:latin typeface="ＭＳ Ｐゴシック" panose="020B0600070205080204" pitchFamily="50" charset="-128"/>
                <a:ea typeface="ＭＳ Ｐゴシック" panose="020B0600070205080204" pitchFamily="50" charset="-128"/>
              </a:rPr>
              <a:t>球麻痺：延髄から出る運動神経及び支配筋麻痺による症状</a:t>
            </a:r>
            <a:endParaRPr lang="en-US" altLang="ja-JP" sz="2400" b="1">
              <a:solidFill>
                <a:srgbClr val="37FF14"/>
              </a:solidFill>
              <a:latin typeface="ＭＳ Ｐゴシック" panose="020B0600070205080204" pitchFamily="50" charset="-128"/>
              <a:ea typeface="ＭＳ Ｐゴシック" panose="020B0600070205080204" pitchFamily="50" charset="-128"/>
            </a:endParaRPr>
          </a:p>
          <a:p>
            <a:pPr eaLnBrk="1" hangingPunct="1"/>
            <a:r>
              <a:rPr lang="ja-JP" altLang="en-US" sz="2400" b="1">
                <a:solidFill>
                  <a:srgbClr val="37FF14"/>
                </a:solidFill>
                <a:latin typeface="ＭＳ Ｐゴシック" panose="020B0600070205080204" pitchFamily="50" charset="-128"/>
                <a:ea typeface="ＭＳ Ｐゴシック" panose="020B0600070205080204" pitchFamily="50" charset="-128"/>
              </a:rPr>
              <a:t>仮性球麻痺：これら運動神経に対する上位での障害</a:t>
            </a:r>
          </a:p>
        </p:txBody>
      </p:sp>
      <p:pic>
        <p:nvPicPr>
          <p:cNvPr id="21514" name="9EC22786.wav">
            <a:hlinkClick r:id="" action="ppaction://media"/>
            <a:extLst>
              <a:ext uri="{FF2B5EF4-FFF2-40B4-BE49-F238E27FC236}">
                <a16:creationId xmlns:a16="http://schemas.microsoft.com/office/drawing/2014/main" id="{56E6945D-320C-4675-8BCE-3E570A234915}"/>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167688" y="3276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215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680" fill="hold"/>
                                        <p:tgtEl>
                                          <p:spTgt spid="21514"/>
                                        </p:tgtEl>
                                      </p:cBhvr>
                                    </p:cmd>
                                  </p:childTnLst>
                                </p:cTn>
                              </p:par>
                            </p:childTnLst>
                          </p:cTn>
                        </p:par>
                      </p:childTnLst>
                    </p:cTn>
                  </p:par>
                </p:childTnLst>
              </p:cTn>
              <p:nextCondLst>
                <p:cond evt="onClick" delay="0">
                  <p:tgtEl>
                    <p:spTgt spid="21514"/>
                  </p:tgtEl>
                </p:cond>
              </p:nextCondLst>
            </p:seq>
            <p:audio>
              <p:cMediaNode vol="80000">
                <p:cTn id="7" fill="hold" display="0">
                  <p:stCondLst>
                    <p:cond delay="indefinite"/>
                  </p:stCondLst>
                  <p:endCondLst>
                    <p:cond evt="onStopAudio" delay="0">
                      <p:tgtEl>
                        <p:sldTgt/>
                      </p:tgtEl>
                    </p:cond>
                  </p:endCondLst>
                </p:cTn>
                <p:tgtEl>
                  <p:spTgt spid="2151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83" name="Rectangle 27">
            <a:extLst>
              <a:ext uri="{FF2B5EF4-FFF2-40B4-BE49-F238E27FC236}">
                <a16:creationId xmlns:a16="http://schemas.microsoft.com/office/drawing/2014/main" id="{EE2FF899-0D52-4C74-A770-C04EA4D59FAA}"/>
              </a:ext>
            </a:extLst>
          </p:cNvPr>
          <p:cNvSpPr>
            <a:spLocks noGrp="1" noChangeArrowheads="1"/>
          </p:cNvSpPr>
          <p:nvPr>
            <p:ph type="title"/>
          </p:nvPr>
        </p:nvSpPr>
        <p:spPr>
          <a:xfrm>
            <a:off x="679450" y="549275"/>
            <a:ext cx="8743950" cy="1143000"/>
          </a:xfrm>
        </p:spPr>
        <p:txBody>
          <a:bodyPr/>
          <a:lstStyle/>
          <a:p>
            <a:pPr eaLnBrk="1" hangingPunct="1">
              <a:defRPr/>
            </a:pPr>
            <a:r>
              <a:rPr lang="ja-JP" altLang="en-US">
                <a:latin typeface="ＭＳ Ｐゴシック" pitchFamily="-94" charset="-128"/>
                <a:ea typeface="ＭＳ Ｐゴシック" pitchFamily="-94" charset="-128"/>
              </a:rPr>
              <a:t>脳卒中の障害部位から見た嚥下障害</a:t>
            </a:r>
            <a:endParaRPr lang="en-US" altLang="ja-JP">
              <a:latin typeface="ＭＳ Ｐゴシック" pitchFamily="-94" charset="-128"/>
              <a:ea typeface="ＭＳ Ｐゴシック" pitchFamily="-94" charset="-128"/>
            </a:endParaRPr>
          </a:p>
        </p:txBody>
      </p:sp>
      <p:sp>
        <p:nvSpPr>
          <p:cNvPr id="19484" name="Rectangle 28">
            <a:extLst>
              <a:ext uri="{FF2B5EF4-FFF2-40B4-BE49-F238E27FC236}">
                <a16:creationId xmlns:a16="http://schemas.microsoft.com/office/drawing/2014/main" id="{9454992D-4010-4387-B4CC-9F8EF768317C}"/>
              </a:ext>
            </a:extLst>
          </p:cNvPr>
          <p:cNvSpPr>
            <a:spLocks noGrp="1" noChangeArrowheads="1"/>
          </p:cNvSpPr>
          <p:nvPr>
            <p:ph type="body" idx="1"/>
          </p:nvPr>
        </p:nvSpPr>
        <p:spPr>
          <a:xfrm>
            <a:off x="457200" y="2057400"/>
            <a:ext cx="9448800" cy="4114800"/>
          </a:xfrm>
          <a:noFill/>
        </p:spPr>
        <p:txBody>
          <a:bodyPr/>
          <a:lstStyle/>
          <a:p>
            <a:pPr eaLnBrk="1" hangingPunct="1"/>
            <a:r>
              <a:rPr lang="ja-JP" altLang="en-US">
                <a:latin typeface="ＭＳ Ｐゴシック" panose="020B0600070205080204" pitchFamily="50" charset="-128"/>
                <a:ea typeface="ＭＳ Ｐゴシック" panose="020B0600070205080204" pitchFamily="50" charset="-128"/>
              </a:rPr>
              <a:t>脳幹に病変を有す脳血管障害症例の</a:t>
            </a:r>
            <a:r>
              <a:rPr lang="en-US" altLang="ja-JP">
                <a:latin typeface="ＭＳ Ｐゴシック" panose="020B0600070205080204" pitchFamily="50" charset="-128"/>
                <a:ea typeface="ＭＳ Ｐゴシック" panose="020B0600070205080204" pitchFamily="50" charset="-128"/>
              </a:rPr>
              <a:t>70%</a:t>
            </a:r>
            <a:r>
              <a:rPr lang="ja-JP" altLang="en-US">
                <a:latin typeface="ＭＳ Ｐゴシック" panose="020B0600070205080204" pitchFamily="50" charset="-128"/>
                <a:ea typeface="ＭＳ Ｐゴシック" panose="020B0600070205080204" pitchFamily="50" charset="-128"/>
              </a:rPr>
              <a:t>が誤嚥を来す</a:t>
            </a:r>
            <a:r>
              <a:rPr lang="en-US" altLang="ja-JP" baseline="30000">
                <a:latin typeface="ＭＳ Ｐゴシック" panose="020B0600070205080204" pitchFamily="50" charset="-128"/>
                <a:ea typeface="ＭＳ Ｐゴシック" panose="020B0600070205080204" pitchFamily="50" charset="-128"/>
              </a:rPr>
              <a:t>				</a:t>
            </a:r>
            <a:r>
              <a:rPr lang="ja-JP" altLang="en-US" baseline="30000">
                <a:latin typeface="ＭＳ Ｐゴシック" panose="020B0600070205080204" pitchFamily="50" charset="-128"/>
                <a:ea typeface="ＭＳ Ｐゴシック" panose="020B0600070205080204" pitchFamily="50" charset="-128"/>
              </a:rPr>
              <a:t>　　　　　　</a:t>
            </a:r>
            <a:r>
              <a:rPr lang="en-US" altLang="ja-JP">
                <a:latin typeface="ＭＳ Ｐゴシック" panose="020B0600070205080204" pitchFamily="50" charset="-128"/>
                <a:ea typeface="ＭＳ Ｐゴシック" panose="020B0600070205080204" pitchFamily="50" charset="-128"/>
              </a:rPr>
              <a:t>             </a:t>
            </a:r>
            <a:r>
              <a:rPr lang="en-US" altLang="ja-JP" sz="1800" i="1">
                <a:latin typeface="ＭＳ Ｐゴシック" panose="020B0600070205080204" pitchFamily="50" charset="-128"/>
                <a:ea typeface="ＭＳ Ｐゴシック" panose="020B0600070205080204" pitchFamily="50" charset="-128"/>
              </a:rPr>
              <a:t>Horner J et al. Arc Neur. 1991</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両側の大脳半球に障害を有する脳血管障害患者の約</a:t>
            </a:r>
            <a:r>
              <a:rPr lang="en-US" altLang="ja-JP">
                <a:latin typeface="ＭＳ Ｐゴシック" panose="020B0600070205080204" pitchFamily="50" charset="-128"/>
                <a:ea typeface="ＭＳ Ｐゴシック" panose="020B0600070205080204" pitchFamily="50" charset="-128"/>
              </a:rPr>
              <a:t>50</a:t>
            </a:r>
            <a:r>
              <a:rPr lang="ja-JP" altLang="en-US">
                <a:latin typeface="ＭＳ Ｐゴシック" panose="020B0600070205080204" pitchFamily="50" charset="-128"/>
                <a:ea typeface="ＭＳ Ｐゴシック" panose="020B0600070205080204" pitchFamily="50" charset="-128"/>
              </a:rPr>
              <a:t>％に誤嚥を合併する　</a:t>
            </a:r>
            <a:r>
              <a:rPr lang="en-US" altLang="ja-JP">
                <a:latin typeface="ＭＳ Ｐゴシック" panose="020B0600070205080204" pitchFamily="50" charset="-128"/>
                <a:ea typeface="ＭＳ Ｐゴシック" panose="020B0600070205080204" pitchFamily="50" charset="-128"/>
              </a:rPr>
              <a:t>                         </a:t>
            </a:r>
            <a:r>
              <a:rPr lang="en-US" altLang="ja-JP" sz="1800" i="1">
                <a:latin typeface="ＭＳ Ｐゴシック" panose="020B0600070205080204" pitchFamily="50" charset="-128"/>
                <a:ea typeface="ＭＳ Ｐゴシック" panose="020B0600070205080204" pitchFamily="50" charset="-128"/>
              </a:rPr>
              <a:t>Horner J et al. Neurology 1993</a:t>
            </a:r>
          </a:p>
          <a:p>
            <a:pPr eaLnBrk="1" hangingPunct="1"/>
            <a:endParaRPr lang="en-US" altLang="ja-JP" sz="1000">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一側性の脳血管障害患者の約</a:t>
            </a:r>
            <a:r>
              <a:rPr lang="en-US" altLang="ja-JP">
                <a:latin typeface="ＭＳ Ｐゴシック" panose="020B0600070205080204" pitchFamily="50" charset="-128"/>
                <a:ea typeface="ＭＳ Ｐゴシック" panose="020B0600070205080204" pitchFamily="50" charset="-128"/>
              </a:rPr>
              <a:t>30</a:t>
            </a:r>
            <a:r>
              <a:rPr lang="ja-JP" altLang="en-US">
                <a:latin typeface="ＭＳ Ｐゴシック" panose="020B0600070205080204" pitchFamily="50" charset="-128"/>
                <a:ea typeface="ＭＳ Ｐゴシック" panose="020B0600070205080204" pitchFamily="50" charset="-128"/>
              </a:rPr>
              <a:t>％に嚥下障害がみられる</a:t>
            </a:r>
            <a:r>
              <a:rPr lang="en-US" altLang="ja-JP">
                <a:latin typeface="ＭＳ Ｐゴシック" panose="020B0600070205080204" pitchFamily="50" charset="-128"/>
                <a:ea typeface="ＭＳ Ｐゴシック" panose="020B0600070205080204" pitchFamily="50" charset="-128"/>
              </a:rPr>
              <a:t>				</a:t>
            </a:r>
            <a:r>
              <a:rPr lang="ja-JP" altLang="en-US">
                <a:latin typeface="ＭＳ Ｐゴシック" panose="020B0600070205080204" pitchFamily="50" charset="-128"/>
                <a:ea typeface="ＭＳ Ｐゴシック" panose="020B0600070205080204" pitchFamily="50" charset="-128"/>
              </a:rPr>
              <a:t>　　　</a:t>
            </a:r>
            <a:r>
              <a:rPr lang="en-US" altLang="ja-JP">
                <a:latin typeface="ＭＳ Ｐゴシック" panose="020B0600070205080204" pitchFamily="50" charset="-128"/>
                <a:ea typeface="ＭＳ Ｐゴシック" panose="020B0600070205080204" pitchFamily="50" charset="-128"/>
              </a:rPr>
              <a:t>                       </a:t>
            </a:r>
            <a:r>
              <a:rPr lang="en-US" altLang="ja-JP" sz="1800" i="1">
                <a:latin typeface="ＭＳ Ｐゴシック" panose="020B0600070205080204" pitchFamily="50" charset="-128"/>
                <a:ea typeface="ＭＳ Ｐゴシック" panose="020B0600070205080204" pitchFamily="50" charset="-128"/>
              </a:rPr>
              <a:t>Barner DH.  JNNP 1989</a:t>
            </a:r>
          </a:p>
          <a:p>
            <a:pPr eaLnBrk="1" hangingPunct="1"/>
            <a:endParaRPr lang="en-US" altLang="ja-JP" sz="1000">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深部白質障害例では舌の協調運動障害によって嚥下障害を来す　　　　　　　　</a:t>
            </a:r>
            <a:r>
              <a:rPr lang="en-US" altLang="ja-JP" i="1">
                <a:latin typeface="ＭＳ Ｐゴシック" panose="020B0600070205080204" pitchFamily="50" charset="-128"/>
                <a:ea typeface="ＭＳ Ｐゴシック" panose="020B0600070205080204" pitchFamily="50" charset="-128"/>
              </a:rPr>
              <a:t>                         </a:t>
            </a:r>
            <a:r>
              <a:rPr lang="en-US" altLang="ja-JP" sz="1800" i="1">
                <a:latin typeface="ＭＳ Ｐゴシック" panose="020B0600070205080204" pitchFamily="50" charset="-128"/>
                <a:ea typeface="ＭＳ Ｐゴシック" panose="020B0600070205080204" pitchFamily="50" charset="-128"/>
              </a:rPr>
              <a:t>Daniels SK et al. Dysphagia 1999</a:t>
            </a:r>
            <a:endParaRPr lang="en-US" altLang="ja-JP" i="1">
              <a:latin typeface="ＭＳ Ｐゴシック" panose="020B0600070205080204" pitchFamily="50" charset="-128"/>
              <a:ea typeface="ＭＳ Ｐゴシック" panose="020B0600070205080204" pitchFamily="50" charset="-128"/>
            </a:endParaRPr>
          </a:p>
          <a:p>
            <a:pPr eaLnBrk="1" hangingPunct="1"/>
            <a:endParaRPr lang="ja-JP" altLang="en-US" baseline="30000">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84">
                                            <p:txEl>
                                              <p:pRg st="0" end="0"/>
                                            </p:txEl>
                                          </p:spTgt>
                                        </p:tgtEl>
                                        <p:attrNameLst>
                                          <p:attrName>style.visibility</p:attrName>
                                        </p:attrNameLst>
                                      </p:cBhvr>
                                      <p:to>
                                        <p:strVal val="visible"/>
                                      </p:to>
                                    </p:set>
                                    <p:anim calcmode="lin" valueType="num">
                                      <p:cBhvr additive="base">
                                        <p:cTn id="7" dur="500" fill="hold"/>
                                        <p:tgtEl>
                                          <p:spTgt spid="19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84">
                                            <p:txEl>
                                              <p:pRg st="1" end="1"/>
                                            </p:txEl>
                                          </p:spTgt>
                                        </p:tgtEl>
                                        <p:attrNameLst>
                                          <p:attrName>style.visibility</p:attrName>
                                        </p:attrNameLst>
                                      </p:cBhvr>
                                      <p:to>
                                        <p:strVal val="visible"/>
                                      </p:to>
                                    </p:set>
                                    <p:anim calcmode="lin" valueType="num">
                                      <p:cBhvr additive="base">
                                        <p:cTn id="13" dur="500" fill="hold"/>
                                        <p:tgtEl>
                                          <p:spTgt spid="194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84">
                                            <p:txEl>
                                              <p:pRg st="3" end="3"/>
                                            </p:txEl>
                                          </p:spTgt>
                                        </p:tgtEl>
                                        <p:attrNameLst>
                                          <p:attrName>style.visibility</p:attrName>
                                        </p:attrNameLst>
                                      </p:cBhvr>
                                      <p:to>
                                        <p:strVal val="visible"/>
                                      </p:to>
                                    </p:set>
                                    <p:anim calcmode="lin" valueType="num">
                                      <p:cBhvr additive="base">
                                        <p:cTn id="19" dur="500" fill="hold"/>
                                        <p:tgtEl>
                                          <p:spTgt spid="194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84">
                                            <p:txEl>
                                              <p:pRg st="5" end="5"/>
                                            </p:txEl>
                                          </p:spTgt>
                                        </p:tgtEl>
                                        <p:attrNameLst>
                                          <p:attrName>style.visibility</p:attrName>
                                        </p:attrNameLst>
                                      </p:cBhvr>
                                      <p:to>
                                        <p:strVal val="visible"/>
                                      </p:to>
                                    </p:set>
                                    <p:anim calcmode="lin" valueType="num">
                                      <p:cBhvr additive="base">
                                        <p:cTn id="25" dur="500" fill="hold"/>
                                        <p:tgtEl>
                                          <p:spTgt spid="1948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8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8" name="Rectangle 6">
            <a:extLst>
              <a:ext uri="{FF2B5EF4-FFF2-40B4-BE49-F238E27FC236}">
                <a16:creationId xmlns:a16="http://schemas.microsoft.com/office/drawing/2014/main" id="{7EF6BF25-4E38-43E8-9790-C0B991869187}"/>
              </a:ext>
            </a:extLst>
          </p:cNvPr>
          <p:cNvSpPr>
            <a:spLocks noGrp="1" noChangeArrowheads="1"/>
          </p:cNvSpPr>
          <p:nvPr>
            <p:ph type="title"/>
          </p:nvPr>
        </p:nvSpPr>
        <p:spPr>
          <a:xfrm>
            <a:off x="228600" y="609600"/>
            <a:ext cx="9067800" cy="1143000"/>
          </a:xfrm>
        </p:spPr>
        <p:txBody>
          <a:bodyPr/>
          <a:lstStyle/>
          <a:p>
            <a:pPr eaLnBrk="1" hangingPunct="1">
              <a:defRPr/>
            </a:pPr>
            <a:r>
              <a:rPr lang="ja-JP" altLang="en-US">
                <a:latin typeface="ＭＳ Ｐゴシック" pitchFamily="-94" charset="-128"/>
                <a:ea typeface="ＭＳ Ｐゴシック" pitchFamily="-94" charset="-128"/>
              </a:rPr>
              <a:t>大脳皮質型　</a:t>
            </a:r>
          </a:p>
        </p:txBody>
      </p:sp>
      <p:sp>
        <p:nvSpPr>
          <p:cNvPr id="23564" name="Rectangle 12">
            <a:extLst>
              <a:ext uri="{FF2B5EF4-FFF2-40B4-BE49-F238E27FC236}">
                <a16:creationId xmlns:a16="http://schemas.microsoft.com/office/drawing/2014/main" id="{3C0BB8BA-F430-443E-BAE8-B9B804AD364A}"/>
              </a:ext>
            </a:extLst>
          </p:cNvPr>
          <p:cNvSpPr>
            <a:spLocks noGrp="1" noChangeArrowheads="1"/>
          </p:cNvSpPr>
          <p:nvPr>
            <p:ph type="body" idx="1"/>
          </p:nvPr>
        </p:nvSpPr>
        <p:spPr>
          <a:xfrm>
            <a:off x="533400" y="5638800"/>
            <a:ext cx="1676400" cy="533400"/>
          </a:xfrm>
        </p:spPr>
        <p:txBody>
          <a:bodyPr/>
          <a:lstStyle/>
          <a:p>
            <a:pPr eaLnBrk="1" hangingPunct="1">
              <a:buFont typeface="Wingdings" panose="05000000000000000000" pitchFamily="2" charset="2"/>
              <a:buNone/>
            </a:pPr>
            <a:r>
              <a:rPr lang="ja-JP" altLang="en-US">
                <a:latin typeface="ＭＳ Ｐゴシック" panose="020B0600070205080204" pitchFamily="50" charset="-128"/>
                <a:ea typeface="ＭＳ Ｐゴシック" panose="020B0600070205080204" pitchFamily="50" charset="-128"/>
              </a:rPr>
              <a:t>強制泣き</a:t>
            </a:r>
          </a:p>
        </p:txBody>
      </p:sp>
      <p:pic>
        <p:nvPicPr>
          <p:cNvPr id="28676" name="Picture 13">
            <a:extLst>
              <a:ext uri="{FF2B5EF4-FFF2-40B4-BE49-F238E27FC236}">
                <a16:creationId xmlns:a16="http://schemas.microsoft.com/office/drawing/2014/main" id="{E7FF5E0F-C911-4D94-B7E8-7A6AEC41D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2022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4">
            <a:extLst>
              <a:ext uri="{FF2B5EF4-FFF2-40B4-BE49-F238E27FC236}">
                <a16:creationId xmlns:a16="http://schemas.microsoft.com/office/drawing/2014/main" id="{A5A36A6E-3AD1-4ACB-AA84-1991116BB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81200"/>
            <a:ext cx="26797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16">
            <a:extLst>
              <a:ext uri="{FF2B5EF4-FFF2-40B4-BE49-F238E27FC236}">
                <a16:creationId xmlns:a16="http://schemas.microsoft.com/office/drawing/2014/main" id="{D8FDBE38-E9F3-4E28-96B6-90787A868BC7}"/>
              </a:ext>
            </a:extLst>
          </p:cNvPr>
          <p:cNvSpPr>
            <a:spLocks noChangeArrowheads="1"/>
          </p:cNvSpPr>
          <p:nvPr/>
        </p:nvSpPr>
        <p:spPr bwMode="auto">
          <a:xfrm>
            <a:off x="5105400" y="2819400"/>
            <a:ext cx="2020888" cy="304800"/>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endParaRPr lang="ja-JP" altLang="en-US">
              <a:latin typeface="ＭＳ Ｐゴシック" panose="020B0600070205080204" pitchFamily="50" charset="-128"/>
              <a:ea typeface="ＭＳ Ｐゴシック" panose="020B0600070205080204" pitchFamily="50" charset="-128"/>
            </a:endParaRPr>
          </a:p>
        </p:txBody>
      </p:sp>
      <p:sp>
        <p:nvSpPr>
          <p:cNvPr id="23570" name="Rectangle 18">
            <a:extLst>
              <a:ext uri="{FF2B5EF4-FFF2-40B4-BE49-F238E27FC236}">
                <a16:creationId xmlns:a16="http://schemas.microsoft.com/office/drawing/2014/main" id="{520C5AD0-6CEF-4193-B2AC-45A65FEE12D1}"/>
              </a:ext>
            </a:extLst>
          </p:cNvPr>
          <p:cNvSpPr>
            <a:spLocks noChangeArrowheads="1"/>
          </p:cNvSpPr>
          <p:nvPr/>
        </p:nvSpPr>
        <p:spPr bwMode="auto">
          <a:xfrm>
            <a:off x="4911725" y="5562600"/>
            <a:ext cx="2327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2800" b="1">
                <a:latin typeface="ＭＳ Ｐゴシック" panose="020B0600070205080204" pitchFamily="50" charset="-128"/>
                <a:ea typeface="ＭＳ Ｐゴシック" panose="020B0600070205080204" pitchFamily="50" charset="-128"/>
              </a:rPr>
              <a:t>中枢性</a:t>
            </a:r>
            <a:endParaRPr lang="en-US" altLang="ja-JP" sz="2800" b="1">
              <a:latin typeface="ＭＳ Ｐゴシック" panose="020B0600070205080204" pitchFamily="50" charset="-128"/>
              <a:ea typeface="ＭＳ Ｐゴシック" panose="020B0600070205080204" pitchFamily="50" charset="-128"/>
            </a:endParaRPr>
          </a:p>
          <a:p>
            <a:pPr algn="ctr" eaLnBrk="1" hangingPunct="1"/>
            <a:r>
              <a:rPr lang="ja-JP" altLang="en-US" sz="2800" b="1">
                <a:latin typeface="ＭＳ Ｐゴシック" panose="020B0600070205080204" pitchFamily="50" charset="-128"/>
                <a:ea typeface="ＭＳ Ｐゴシック" panose="020B0600070205080204" pitchFamily="50" charset="-128"/>
              </a:rPr>
              <a:t>顔面神経麻痺</a:t>
            </a:r>
          </a:p>
        </p:txBody>
      </p:sp>
      <p:pic>
        <p:nvPicPr>
          <p:cNvPr id="28680" name="Picture 22">
            <a:extLst>
              <a:ext uri="{FF2B5EF4-FFF2-40B4-BE49-F238E27FC236}">
                <a16:creationId xmlns:a16="http://schemas.microsoft.com/office/drawing/2014/main" id="{6F1890AD-7DEE-4E9F-A8F6-8F88E78A1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779463"/>
            <a:ext cx="21018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3">
            <a:extLst>
              <a:ext uri="{FF2B5EF4-FFF2-40B4-BE49-F238E27FC236}">
                <a16:creationId xmlns:a16="http://schemas.microsoft.com/office/drawing/2014/main" id="{226BAB34-97B9-4BC3-94AA-E941801D2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657600"/>
            <a:ext cx="2114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24">
            <a:extLst>
              <a:ext uri="{FF2B5EF4-FFF2-40B4-BE49-F238E27FC236}">
                <a16:creationId xmlns:a16="http://schemas.microsoft.com/office/drawing/2014/main" id="{1F37B607-AB16-4DAA-AB61-95BC14810182}"/>
              </a:ext>
            </a:extLst>
          </p:cNvPr>
          <p:cNvSpPr>
            <a:spLocks noChangeArrowheads="1"/>
          </p:cNvSpPr>
          <p:nvPr/>
        </p:nvSpPr>
        <p:spPr bwMode="auto">
          <a:xfrm>
            <a:off x="8096250" y="1447800"/>
            <a:ext cx="1600200" cy="228600"/>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endParaRPr lang="ja-JP" altLang="en-US">
              <a:latin typeface="ＭＳ Ｐゴシック" panose="020B0600070205080204" pitchFamily="50" charset="-128"/>
              <a:ea typeface="ＭＳ Ｐゴシック" panose="020B0600070205080204" pitchFamily="50" charset="-128"/>
            </a:endParaRPr>
          </a:p>
        </p:txBody>
      </p:sp>
      <p:sp>
        <p:nvSpPr>
          <p:cNvPr id="28683" name="Rectangle 25">
            <a:extLst>
              <a:ext uri="{FF2B5EF4-FFF2-40B4-BE49-F238E27FC236}">
                <a16:creationId xmlns:a16="http://schemas.microsoft.com/office/drawing/2014/main" id="{23FED92F-48DF-4A26-BCB1-6791CA51BB99}"/>
              </a:ext>
            </a:extLst>
          </p:cNvPr>
          <p:cNvSpPr>
            <a:spLocks noChangeArrowheads="1"/>
          </p:cNvSpPr>
          <p:nvPr/>
        </p:nvSpPr>
        <p:spPr bwMode="auto">
          <a:xfrm>
            <a:off x="8172450" y="4267200"/>
            <a:ext cx="1600200" cy="228600"/>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endParaRPr lang="ja-JP" altLang="en-US">
              <a:latin typeface="ＭＳ Ｐゴシック" panose="020B0600070205080204" pitchFamily="50" charset="-128"/>
              <a:ea typeface="ＭＳ Ｐゴシック" panose="020B0600070205080204" pitchFamily="50" charset="-128"/>
            </a:endParaRPr>
          </a:p>
        </p:txBody>
      </p:sp>
      <p:sp>
        <p:nvSpPr>
          <p:cNvPr id="23578" name="Rectangle 26">
            <a:extLst>
              <a:ext uri="{FF2B5EF4-FFF2-40B4-BE49-F238E27FC236}">
                <a16:creationId xmlns:a16="http://schemas.microsoft.com/office/drawing/2014/main" id="{32C24341-7344-489E-9B76-18E9F6762236}"/>
              </a:ext>
            </a:extLst>
          </p:cNvPr>
          <p:cNvSpPr>
            <a:spLocks noChangeArrowheads="1"/>
          </p:cNvSpPr>
          <p:nvPr/>
        </p:nvSpPr>
        <p:spPr bwMode="auto">
          <a:xfrm>
            <a:off x="7810500" y="6400800"/>
            <a:ext cx="202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b="1">
                <a:latin typeface="ＭＳ Ｐゴシック" panose="020B0600070205080204" pitchFamily="50" charset="-128"/>
                <a:ea typeface="ＭＳ Ｐゴシック" panose="020B0600070205080204" pitchFamily="50" charset="-128"/>
              </a:rPr>
              <a:t>舌下神経麻痺</a:t>
            </a:r>
          </a:p>
        </p:txBody>
      </p:sp>
      <p:pic>
        <p:nvPicPr>
          <p:cNvPr id="28685" name="Picture 27" descr=" 秋吉繁雄1                                                      00000010Macintosh HD                   B191BFFC:">
            <a:extLst>
              <a:ext uri="{FF2B5EF4-FFF2-40B4-BE49-F238E27FC236}">
                <a16:creationId xmlns:a16="http://schemas.microsoft.com/office/drawing/2014/main" id="{73F549D2-3962-4114-85FB-D63F2358D9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981200"/>
            <a:ext cx="21336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28" descr=" 秋吉繁雄2                                                      00000010Macintosh HD                   B191BFFC:">
            <a:extLst>
              <a:ext uri="{FF2B5EF4-FFF2-40B4-BE49-F238E27FC236}">
                <a16:creationId xmlns:a16="http://schemas.microsoft.com/office/drawing/2014/main" id="{8B819BB9-E582-4ED4-9B2C-9DF8A0284D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597275"/>
            <a:ext cx="2133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1" name="Rectangle 29">
            <a:extLst>
              <a:ext uri="{FF2B5EF4-FFF2-40B4-BE49-F238E27FC236}">
                <a16:creationId xmlns:a16="http://schemas.microsoft.com/office/drawing/2014/main" id="{B3007A54-1A70-46DE-A4BE-E58BE5A0D0B0}"/>
              </a:ext>
            </a:extLst>
          </p:cNvPr>
          <p:cNvSpPr>
            <a:spLocks noChangeArrowheads="1"/>
          </p:cNvSpPr>
          <p:nvPr/>
        </p:nvSpPr>
        <p:spPr bwMode="auto">
          <a:xfrm>
            <a:off x="2667000" y="5638800"/>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spcBef>
                <a:spcPct val="20000"/>
              </a:spcBef>
              <a:buClr>
                <a:schemeClr val="accent2"/>
              </a:buClr>
              <a:buSzPct val="80000"/>
              <a:buFont typeface="Wingdings" panose="05000000000000000000" pitchFamily="2" charset="2"/>
              <a:buNone/>
            </a:pPr>
            <a:r>
              <a:rPr lang="ja-JP" altLang="en-US" sz="2800" b="1">
                <a:latin typeface="ＭＳ Ｐゴシック" panose="020B0600070205080204" pitchFamily="50" charset="-128"/>
                <a:ea typeface="ＭＳ Ｐゴシック" panose="020B0600070205080204" pitchFamily="50" charset="-128"/>
              </a:rPr>
              <a:t>強制笑い</a:t>
            </a:r>
          </a:p>
        </p:txBody>
      </p:sp>
      <p:sp>
        <p:nvSpPr>
          <p:cNvPr id="23582" name="Rectangle 30">
            <a:extLst>
              <a:ext uri="{FF2B5EF4-FFF2-40B4-BE49-F238E27FC236}">
                <a16:creationId xmlns:a16="http://schemas.microsoft.com/office/drawing/2014/main" id="{9B65DE12-17ED-4D8C-8D12-C8CE7D08941F}"/>
              </a:ext>
            </a:extLst>
          </p:cNvPr>
          <p:cNvSpPr>
            <a:spLocks noChangeArrowheads="1"/>
          </p:cNvSpPr>
          <p:nvPr/>
        </p:nvSpPr>
        <p:spPr bwMode="auto">
          <a:xfrm>
            <a:off x="3810000" y="701675"/>
            <a:ext cx="3811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a:solidFill>
                  <a:srgbClr val="F3EF18"/>
                </a:solidFill>
                <a:latin typeface="ＭＳ Ｐゴシック" panose="020B0600070205080204" pitchFamily="50" charset="-128"/>
                <a:ea typeface="ＭＳ Ｐゴシック" panose="020B0600070205080204" pitchFamily="50" charset="-128"/>
              </a:rPr>
              <a:t>運動麻痺や脳神経麻痺など</a:t>
            </a:r>
            <a:endParaRPr lang="en-US" altLang="ja-JP" sz="2400">
              <a:solidFill>
                <a:srgbClr val="F3EF18"/>
              </a:solidFill>
              <a:latin typeface="ＭＳ Ｐゴシック" panose="020B0600070205080204" pitchFamily="50" charset="-128"/>
              <a:ea typeface="ＭＳ Ｐゴシック" panose="020B0600070205080204" pitchFamily="50" charset="-128"/>
            </a:endParaRPr>
          </a:p>
          <a:p>
            <a:pPr eaLnBrk="1" hangingPunct="1"/>
            <a:r>
              <a:rPr lang="ja-JP" altLang="en-US" sz="2400">
                <a:solidFill>
                  <a:srgbClr val="F3EF18"/>
                </a:solidFill>
                <a:latin typeface="ＭＳ Ｐゴシック" panose="020B0600070205080204" pitchFamily="50" charset="-128"/>
                <a:ea typeface="ＭＳ Ｐゴシック" panose="020B0600070205080204" pitchFamily="50" charset="-128"/>
              </a:rPr>
              <a:t>を合併している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82"/>
                                        </p:tgtEl>
                                        <p:attrNameLst>
                                          <p:attrName>style.visibility</p:attrName>
                                        </p:attrNameLst>
                                      </p:cBhvr>
                                      <p:to>
                                        <p:strVal val="visible"/>
                                      </p:to>
                                    </p:set>
                                    <p:anim calcmode="lin" valueType="num">
                                      <p:cBhvr additive="base">
                                        <p:cTn id="7" dur="500" fill="hold"/>
                                        <p:tgtEl>
                                          <p:spTgt spid="23582"/>
                                        </p:tgtEl>
                                        <p:attrNameLst>
                                          <p:attrName>ppt_x</p:attrName>
                                        </p:attrNameLst>
                                      </p:cBhvr>
                                      <p:tavLst>
                                        <p:tav tm="0">
                                          <p:val>
                                            <p:strVal val="#ppt_x"/>
                                          </p:val>
                                        </p:tav>
                                        <p:tav tm="100000">
                                          <p:val>
                                            <p:strVal val="#ppt_x"/>
                                          </p:val>
                                        </p:tav>
                                      </p:tavLst>
                                    </p:anim>
                                    <p:anim calcmode="lin" valueType="num">
                                      <p:cBhvr additive="base">
                                        <p:cTn id="8" dur="500" fill="hold"/>
                                        <p:tgtEl>
                                          <p:spTgt spid="235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64">
                                            <p:txEl>
                                              <p:pRg st="0" end="0"/>
                                            </p:txEl>
                                          </p:spTgt>
                                        </p:tgtEl>
                                        <p:attrNameLst>
                                          <p:attrName>style.visibility</p:attrName>
                                        </p:attrNameLst>
                                      </p:cBhvr>
                                      <p:to>
                                        <p:strVal val="visible"/>
                                      </p:to>
                                    </p:set>
                                    <p:anim calcmode="lin" valueType="num">
                                      <p:cBhvr additive="base">
                                        <p:cTn id="13" dur="500" fill="hold"/>
                                        <p:tgtEl>
                                          <p:spTgt spid="235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81">
                                            <p:txEl>
                                              <p:pRg st="0" end="0"/>
                                            </p:txEl>
                                          </p:spTgt>
                                        </p:tgtEl>
                                        <p:attrNameLst>
                                          <p:attrName>style.visibility</p:attrName>
                                        </p:attrNameLst>
                                      </p:cBhvr>
                                      <p:to>
                                        <p:strVal val="visible"/>
                                      </p:to>
                                    </p:set>
                                    <p:anim calcmode="lin" valueType="num">
                                      <p:cBhvr additive="base">
                                        <p:cTn id="19" dur="500" fill="hold"/>
                                        <p:tgtEl>
                                          <p:spTgt spid="2358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70"/>
                                        </p:tgtEl>
                                        <p:attrNameLst>
                                          <p:attrName>style.visibility</p:attrName>
                                        </p:attrNameLst>
                                      </p:cBhvr>
                                      <p:to>
                                        <p:strVal val="visible"/>
                                      </p:to>
                                    </p:set>
                                    <p:anim calcmode="lin" valueType="num">
                                      <p:cBhvr additive="base">
                                        <p:cTn id="25" dur="500" fill="hold"/>
                                        <p:tgtEl>
                                          <p:spTgt spid="23570"/>
                                        </p:tgtEl>
                                        <p:attrNameLst>
                                          <p:attrName>ppt_x</p:attrName>
                                        </p:attrNameLst>
                                      </p:cBhvr>
                                      <p:tavLst>
                                        <p:tav tm="0">
                                          <p:val>
                                            <p:strVal val="#ppt_x"/>
                                          </p:val>
                                        </p:tav>
                                        <p:tav tm="100000">
                                          <p:val>
                                            <p:strVal val="#ppt_x"/>
                                          </p:val>
                                        </p:tav>
                                      </p:tavLst>
                                    </p:anim>
                                    <p:anim calcmode="lin" valueType="num">
                                      <p:cBhvr additive="base">
                                        <p:cTn id="26" dur="500" fill="hold"/>
                                        <p:tgtEl>
                                          <p:spTgt spid="235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78"/>
                                        </p:tgtEl>
                                        <p:attrNameLst>
                                          <p:attrName>style.visibility</p:attrName>
                                        </p:attrNameLst>
                                      </p:cBhvr>
                                      <p:to>
                                        <p:strVal val="visible"/>
                                      </p:to>
                                    </p:set>
                                    <p:anim calcmode="lin" valueType="num">
                                      <p:cBhvr additive="base">
                                        <p:cTn id="31" dur="500" fill="hold"/>
                                        <p:tgtEl>
                                          <p:spTgt spid="23578"/>
                                        </p:tgtEl>
                                        <p:attrNameLst>
                                          <p:attrName>ppt_x</p:attrName>
                                        </p:attrNameLst>
                                      </p:cBhvr>
                                      <p:tavLst>
                                        <p:tav tm="0">
                                          <p:val>
                                            <p:strVal val="#ppt_x"/>
                                          </p:val>
                                        </p:tav>
                                        <p:tav tm="100000">
                                          <p:val>
                                            <p:strVal val="#ppt_x"/>
                                          </p:val>
                                        </p:tav>
                                      </p:tavLst>
                                    </p:anim>
                                    <p:anim calcmode="lin" valueType="num">
                                      <p:cBhvr additive="base">
                                        <p:cTn id="32" dur="500" fill="hold"/>
                                        <p:tgtEl>
                                          <p:spTgt spid="23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build="p" autoUpdateAnimBg="0"/>
      <p:bldP spid="23570" grpId="0" autoUpdateAnimBg="0"/>
      <p:bldP spid="23578" grpId="0" autoUpdateAnimBg="0"/>
      <p:bldP spid="23581" grpId="0" build="p" autoUpdateAnimBg="0"/>
      <p:bldP spid="2358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28242D3B-E9FF-48E4-B0F2-9A557321A975}"/>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大脳皮質下型</a:t>
            </a:r>
            <a:endParaRPr lang="en-US" altLang="ja-JP">
              <a:latin typeface="ＭＳ Ｐゴシック" pitchFamily="-94" charset="-128"/>
              <a:ea typeface="ＭＳ Ｐゴシック" pitchFamily="-94" charset="-128"/>
            </a:endParaRPr>
          </a:p>
        </p:txBody>
      </p:sp>
      <p:sp>
        <p:nvSpPr>
          <p:cNvPr id="48134" name="Rectangle 6">
            <a:extLst>
              <a:ext uri="{FF2B5EF4-FFF2-40B4-BE49-F238E27FC236}">
                <a16:creationId xmlns:a16="http://schemas.microsoft.com/office/drawing/2014/main" id="{17759BE7-5D3D-4425-9E3C-FCF2015C12DA}"/>
              </a:ext>
            </a:extLst>
          </p:cNvPr>
          <p:cNvSpPr>
            <a:spLocks noChangeArrowheads="1"/>
          </p:cNvSpPr>
          <p:nvPr/>
        </p:nvSpPr>
        <p:spPr bwMode="auto">
          <a:xfrm>
            <a:off x="949325" y="5805488"/>
            <a:ext cx="2327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2800" b="1">
                <a:latin typeface="ＭＳ Ｐゴシック" panose="020B0600070205080204" pitchFamily="50" charset="-128"/>
                <a:ea typeface="ＭＳ Ｐゴシック" panose="020B0600070205080204" pitchFamily="50" charset="-128"/>
              </a:rPr>
              <a:t>舌下神経麻痺</a:t>
            </a:r>
          </a:p>
        </p:txBody>
      </p:sp>
      <p:sp>
        <p:nvSpPr>
          <p:cNvPr id="48135" name="Rectangle 7">
            <a:extLst>
              <a:ext uri="{FF2B5EF4-FFF2-40B4-BE49-F238E27FC236}">
                <a16:creationId xmlns:a16="http://schemas.microsoft.com/office/drawing/2014/main" id="{141C4231-584F-4495-9F77-82419A8C44E6}"/>
              </a:ext>
            </a:extLst>
          </p:cNvPr>
          <p:cNvSpPr>
            <a:spLocks noChangeArrowheads="1"/>
          </p:cNvSpPr>
          <p:nvPr/>
        </p:nvSpPr>
        <p:spPr bwMode="auto">
          <a:xfrm>
            <a:off x="6324600" y="5334000"/>
            <a:ext cx="35956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800" b="1">
                <a:latin typeface="ＭＳ Ｐゴシック" panose="020B0600070205080204" pitchFamily="50" charset="-128"/>
                <a:ea typeface="ＭＳ Ｐゴシック" panose="020B0600070205080204" pitchFamily="50" charset="-128"/>
              </a:rPr>
              <a:t>軟口蓋・口蓋垂の偏位</a:t>
            </a:r>
            <a:endParaRPr lang="en-US" altLang="ja-JP" sz="2800" b="1">
              <a:latin typeface="ＭＳ Ｐゴシック" panose="020B0600070205080204" pitchFamily="50" charset="-128"/>
              <a:ea typeface="ＭＳ Ｐゴシック" panose="020B0600070205080204" pitchFamily="50" charset="-128"/>
            </a:endParaRPr>
          </a:p>
          <a:p>
            <a:pPr eaLnBrk="1" hangingPunct="1"/>
            <a:r>
              <a:rPr lang="ja-JP" altLang="en-US" sz="2800" b="1">
                <a:latin typeface="ＭＳ Ｐゴシック" panose="020B0600070205080204" pitchFamily="50" charset="-128"/>
                <a:ea typeface="ＭＳ Ｐゴシック" panose="020B0600070205080204" pitchFamily="50" charset="-128"/>
              </a:rPr>
              <a:t>（迷走・舌咽神経）</a:t>
            </a:r>
          </a:p>
        </p:txBody>
      </p:sp>
      <p:pic>
        <p:nvPicPr>
          <p:cNvPr id="29701" name="Picture 8">
            <a:extLst>
              <a:ext uri="{FF2B5EF4-FFF2-40B4-BE49-F238E27FC236}">
                <a16:creationId xmlns:a16="http://schemas.microsoft.com/office/drawing/2014/main" id="{2143757C-A6A7-4F33-B501-0575B23E4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3048000"/>
            <a:ext cx="3289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9">
            <a:extLst>
              <a:ext uri="{FF2B5EF4-FFF2-40B4-BE49-F238E27FC236}">
                <a16:creationId xmlns:a16="http://schemas.microsoft.com/office/drawing/2014/main" id="{247D8EB5-7EBB-46B8-858D-B449B9A2D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85800"/>
            <a:ext cx="539273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descr="右片麻痺(上半身)                                               00000010Macintosh HD                   B191BFFC:">
            <a:extLst>
              <a:ext uri="{FF2B5EF4-FFF2-40B4-BE49-F238E27FC236}">
                <a16:creationId xmlns:a16="http://schemas.microsoft.com/office/drawing/2014/main" id="{2291329D-F980-482E-8A34-4B663DFA4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763" y="2514600"/>
            <a:ext cx="22256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舌shaking.AVI" descr="/Users/fujitake4/Desktop/佐世保市立総合/嚥下関連/講義（舌麻痺）/舌shaking.AVI">
            <a:hlinkClick r:id="" action="ppaction://media"/>
            <a:extLst>
              <a:ext uri="{FF2B5EF4-FFF2-40B4-BE49-F238E27FC236}">
                <a16:creationId xmlns:a16="http://schemas.microsoft.com/office/drawing/2014/main" id="{AA899D38-6C4A-4853-94B4-E89E49354A9F}"/>
              </a:ext>
            </a:extLst>
          </p:cNvPr>
          <p:cNvPicPr>
            <a:picLocks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266700" y="30480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2">
            <a:extLst>
              <a:ext uri="{FF2B5EF4-FFF2-40B4-BE49-F238E27FC236}">
                <a16:creationId xmlns:a16="http://schemas.microsoft.com/office/drawing/2014/main" id="{116CC53F-3F79-4A74-AC4E-2506940F4234}"/>
              </a:ext>
            </a:extLst>
          </p:cNvPr>
          <p:cNvGrpSpPr>
            <a:grpSpLocks/>
          </p:cNvGrpSpPr>
          <p:nvPr/>
        </p:nvGrpSpPr>
        <p:grpSpPr bwMode="auto">
          <a:xfrm>
            <a:off x="876300" y="1676400"/>
            <a:ext cx="3581400" cy="2057400"/>
            <a:chOff x="528" y="2160"/>
            <a:chExt cx="2256" cy="1296"/>
          </a:xfrm>
        </p:grpSpPr>
        <p:sp>
          <p:nvSpPr>
            <p:cNvPr id="29707" name="AutoShape 18">
              <a:extLst>
                <a:ext uri="{FF2B5EF4-FFF2-40B4-BE49-F238E27FC236}">
                  <a16:creationId xmlns:a16="http://schemas.microsoft.com/office/drawing/2014/main" id="{DF54331A-9266-4EFD-96C3-600AE7E63D61}"/>
                </a:ext>
              </a:extLst>
            </p:cNvPr>
            <p:cNvSpPr>
              <a:spLocks noChangeArrowheads="1"/>
            </p:cNvSpPr>
            <p:nvPr/>
          </p:nvSpPr>
          <p:spPr bwMode="auto">
            <a:xfrm>
              <a:off x="528" y="2160"/>
              <a:ext cx="2256" cy="1296"/>
            </a:xfrm>
            <a:prstGeom prst="foldedCorner">
              <a:avLst>
                <a:gd name="adj" fmla="val 12500"/>
              </a:avLst>
            </a:prstGeom>
            <a:solidFill>
              <a:schemeClr val="bg2"/>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r" eaLnBrk="1" hangingPunct="1"/>
              <a:r>
                <a:rPr lang="ja-JP" altLang="en-US">
                  <a:latin typeface="ＭＳ Ｐゴシック" panose="020B0600070205080204" pitchFamily="50" charset="-128"/>
                  <a:ea typeface="ＭＳ Ｐゴシック" panose="020B0600070205080204" pitchFamily="50" charset="-128"/>
                </a:rPr>
                <a:t>顔面筋を含む</a:t>
              </a:r>
              <a:endParaRPr lang="en-US" altLang="ja-JP">
                <a:latin typeface="ＭＳ Ｐゴシック" panose="020B0600070205080204" pitchFamily="50" charset="-128"/>
                <a:ea typeface="ＭＳ Ｐゴシック" panose="020B0600070205080204" pitchFamily="50" charset="-128"/>
              </a:endParaRPr>
            </a:p>
            <a:p>
              <a:pPr algn="r" eaLnBrk="1" hangingPunct="1"/>
              <a:r>
                <a:rPr lang="ja-JP" altLang="en-US">
                  <a:latin typeface="ＭＳ Ｐゴシック" panose="020B0600070205080204" pitchFamily="50" charset="-128"/>
                  <a:ea typeface="ＭＳ Ｐゴシック" panose="020B0600070205080204" pitchFamily="50" charset="-128"/>
                </a:rPr>
                <a:t>右片麻痺　</a:t>
              </a:r>
              <a:endParaRPr lang="en-US" altLang="ja-JP">
                <a:latin typeface="ＭＳ Ｐゴシック" panose="020B0600070205080204" pitchFamily="50" charset="-128"/>
                <a:ea typeface="ＭＳ Ｐゴシック" panose="020B0600070205080204" pitchFamily="50" charset="-128"/>
              </a:endParaRPr>
            </a:p>
            <a:p>
              <a:pPr algn="r" eaLnBrk="1" hangingPunct="1"/>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　　　</a:t>
              </a:r>
              <a:endParaRPr lang="en-US" altLang="ja-JP">
                <a:latin typeface="ＭＳ Ｐゴシック" panose="020B0600070205080204" pitchFamily="50" charset="-128"/>
                <a:ea typeface="ＭＳ Ｐゴシック" panose="020B0600070205080204" pitchFamily="50" charset="-128"/>
              </a:endParaRPr>
            </a:p>
            <a:p>
              <a:pPr algn="r" eaLnBrk="1" hangingPunct="1"/>
              <a:r>
                <a:rPr lang="ja-JP" altLang="en-US">
                  <a:latin typeface="ＭＳ Ｐゴシック" panose="020B0600070205080204" pitchFamily="50" charset="-128"/>
                  <a:ea typeface="ＭＳ Ｐゴシック" panose="020B0600070205080204" pitchFamily="50" charset="-128"/>
                </a:rPr>
                <a:t>口腔内も同側の</a:t>
              </a:r>
              <a:endParaRPr lang="en-US" altLang="ja-JP">
                <a:latin typeface="ＭＳ Ｐゴシック" panose="020B0600070205080204" pitchFamily="50" charset="-128"/>
                <a:ea typeface="ＭＳ Ｐゴシック" panose="020B0600070205080204" pitchFamily="50" charset="-128"/>
              </a:endParaRPr>
            </a:p>
            <a:p>
              <a:pPr algn="r" eaLnBrk="1" hangingPunct="1"/>
              <a:r>
                <a:rPr lang="ja-JP" altLang="en-US">
                  <a:latin typeface="ＭＳ Ｐゴシック" panose="020B0600070205080204" pitchFamily="50" charset="-128"/>
                  <a:ea typeface="ＭＳ Ｐゴシック" panose="020B0600070205080204" pitchFamily="50" charset="-128"/>
                </a:rPr>
                <a:t>麻痺　　</a:t>
              </a:r>
              <a:r>
                <a:rPr lang="en-US" altLang="ja-JP">
                  <a:latin typeface="ＭＳ Ｐゴシック" panose="020B0600070205080204" pitchFamily="50" charset="-128"/>
                  <a:ea typeface="ＭＳ Ｐゴシック" panose="020B0600070205080204" pitchFamily="50" charset="-128"/>
                </a:rPr>
                <a:t>  </a:t>
              </a:r>
            </a:p>
          </p:txBody>
        </p:sp>
        <p:grpSp>
          <p:nvGrpSpPr>
            <p:cNvPr id="29708" name="Group 19">
              <a:extLst>
                <a:ext uri="{FF2B5EF4-FFF2-40B4-BE49-F238E27FC236}">
                  <a16:creationId xmlns:a16="http://schemas.microsoft.com/office/drawing/2014/main" id="{236E177F-E33B-408D-A148-EAC1A84ACE74}"/>
                </a:ext>
              </a:extLst>
            </p:cNvPr>
            <p:cNvGrpSpPr>
              <a:grpSpLocks/>
            </p:cNvGrpSpPr>
            <p:nvPr/>
          </p:nvGrpSpPr>
          <p:grpSpPr bwMode="auto">
            <a:xfrm>
              <a:off x="528" y="2208"/>
              <a:ext cx="1056" cy="1248"/>
              <a:chOff x="912" y="296"/>
              <a:chExt cx="1522" cy="1864"/>
            </a:xfrm>
          </p:grpSpPr>
          <p:pic>
            <p:nvPicPr>
              <p:cNvPr id="29709" name="Picture 20">
                <a:extLst>
                  <a:ext uri="{FF2B5EF4-FFF2-40B4-BE49-F238E27FC236}">
                    <a16:creationId xmlns:a16="http://schemas.microsoft.com/office/drawing/2014/main" id="{55159EC6-1D66-4817-BDC5-4536AFF80E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 y="296"/>
                <a:ext cx="1522"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Line 21">
                <a:extLst>
                  <a:ext uri="{FF2B5EF4-FFF2-40B4-BE49-F238E27FC236}">
                    <a16:creationId xmlns:a16="http://schemas.microsoft.com/office/drawing/2014/main" id="{6F98BF37-C514-4557-8D2D-94D5C8895E42}"/>
                  </a:ext>
                </a:extLst>
              </p:cNvPr>
              <p:cNvSpPr>
                <a:spLocks noChangeShapeType="1"/>
              </p:cNvSpPr>
              <p:nvPr/>
            </p:nvSpPr>
            <p:spPr bwMode="auto">
              <a:xfrm flipH="1">
                <a:off x="1968" y="1248"/>
                <a:ext cx="240" cy="0"/>
              </a:xfrm>
              <a:prstGeom prst="line">
                <a:avLst/>
              </a:prstGeom>
              <a:noFill/>
              <a:ln w="57150" cap="sq">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ja-JP" altLang="en-US"/>
              </a:p>
            </p:txBody>
          </p:sp>
        </p:grpSp>
      </p:grpSp>
      <p:sp>
        <p:nvSpPr>
          <p:cNvPr id="29706" name="Rectangle 24">
            <a:extLst>
              <a:ext uri="{FF2B5EF4-FFF2-40B4-BE49-F238E27FC236}">
                <a16:creationId xmlns:a16="http://schemas.microsoft.com/office/drawing/2014/main" id="{1B529ED4-1F4E-468C-A55F-B7D5E62B8116}"/>
              </a:ext>
            </a:extLst>
          </p:cNvPr>
          <p:cNvSpPr>
            <a:spLocks noChangeArrowheads="1"/>
          </p:cNvSpPr>
          <p:nvPr/>
        </p:nvSpPr>
        <p:spPr bwMode="auto">
          <a:xfrm>
            <a:off x="5143500" y="2895600"/>
            <a:ext cx="609600" cy="152400"/>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endParaRPr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Effect transition="in" filter="dissolve">
                                      <p:cBhvr>
                                        <p:cTn id="7" dur="500"/>
                                        <p:tgtEl>
                                          <p:spTgt spid="481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5">
                                            <p:txEl>
                                              <p:pRg st="0" end="0"/>
                                            </p:txEl>
                                          </p:spTgt>
                                        </p:tgtEl>
                                        <p:attrNameLst>
                                          <p:attrName>style.visibility</p:attrName>
                                        </p:attrNameLst>
                                      </p:cBhvr>
                                      <p:to>
                                        <p:strVal val="visible"/>
                                      </p:to>
                                    </p:set>
                                    <p:animEffect transition="in" filter="dissolve">
                                      <p:cBhvr>
                                        <p:cTn id="12" dur="500"/>
                                        <p:tgtEl>
                                          <p:spTgt spid="481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35">
                                            <p:txEl>
                                              <p:pRg st="1" end="1"/>
                                            </p:txEl>
                                          </p:spTgt>
                                        </p:tgtEl>
                                        <p:attrNameLst>
                                          <p:attrName>style.visibility</p:attrName>
                                        </p:attrNameLst>
                                      </p:cBhvr>
                                      <p:to>
                                        <p:strVal val="visible"/>
                                      </p:to>
                                    </p:set>
                                    <p:animEffect transition="in" filter="dissolve">
                                      <p:cBhvr>
                                        <p:cTn id="17" dur="500"/>
                                        <p:tgtEl>
                                          <p:spTgt spid="481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nodeType="clickEffect">
                                  <p:stCondLst>
                                    <p:cond delay="0"/>
                                  </p:stCondLst>
                                  <p:childTnLst>
                                    <p:set>
                                      <p:cBhvr>
                                        <p:cTn id="21" dur="1" fill="hold">
                                          <p:stCondLst>
                                            <p:cond delay="0"/>
                                          </p:stCondLst>
                                        </p:cTn>
                                        <p:tgtEl>
                                          <p:spTgt spid="48137"/>
                                        </p:tgtEl>
                                        <p:attrNameLst>
                                          <p:attrName>style.visibility</p:attrName>
                                        </p:attrNameLst>
                                      </p:cBhvr>
                                      <p:to>
                                        <p:strVal val="visible"/>
                                      </p:to>
                                    </p:set>
                                    <p:anim calcmode="lin" valueType="num">
                                      <p:cBhvr additive="base">
                                        <p:cTn id="22" dur="500" fill="hold"/>
                                        <p:tgtEl>
                                          <p:spTgt spid="48137"/>
                                        </p:tgtEl>
                                        <p:attrNameLst>
                                          <p:attrName>ppt_x</p:attrName>
                                        </p:attrNameLst>
                                      </p:cBhvr>
                                      <p:tavLst>
                                        <p:tav tm="0">
                                          <p:val>
                                            <p:strVal val="#ppt_x"/>
                                          </p:val>
                                        </p:tav>
                                        <p:tav tm="100000">
                                          <p:val>
                                            <p:strVal val="#ppt_x"/>
                                          </p:val>
                                        </p:tav>
                                      </p:tavLst>
                                    </p:anim>
                                    <p:anim calcmode="lin" valueType="num">
                                      <p:cBhvr additive="base">
                                        <p:cTn id="23" dur="500" fill="hold"/>
                                        <p:tgtEl>
                                          <p:spTgt spid="48137"/>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28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strVal val="4/3*#ppt_w"/>
                                          </p:val>
                                        </p:tav>
                                        <p:tav tm="100000">
                                          <p:val>
                                            <p:strVal val="#ppt_w"/>
                                          </p:val>
                                        </p:tav>
                                      </p:tavLst>
                                    </p:anim>
                                    <p:anim calcmode="lin" valueType="num">
                                      <p:cBhvr>
                                        <p:cTn id="29" dur="50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6088"/>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 presetClass="mediacall" presetSubtype="0" fill="hold" nodeType="clickEffect">
                                  <p:stCondLst>
                                    <p:cond delay="0"/>
                                  </p:stCondLst>
                                  <p:childTnLst>
                                    <p:cmd type="call" cmd="togglePause">
                                      <p:cBhvr>
                                        <p:cTn id="34" dur="1" fill="hold"/>
                                        <p:tgtEl>
                                          <p:spTgt spid="46088"/>
                                        </p:tgtEl>
                                      </p:cBhvr>
                                    </p:cmd>
                                  </p:childTnLst>
                                </p:cTn>
                              </p:par>
                            </p:childTnLst>
                          </p:cTn>
                        </p:par>
                      </p:childTnLst>
                    </p:cTn>
                  </p:par>
                </p:childTnLst>
              </p:cTn>
              <p:nextCondLst>
                <p:cond evt="onClick" delay="0">
                  <p:tgtEl>
                    <p:spTgt spid="46088"/>
                  </p:tgtEl>
                </p:cond>
              </p:nextCondLst>
            </p:seq>
            <p:video>
              <p:cMediaNode vol="80000">
                <p:cTn id="35" fill="hold" display="0">
                  <p:stCondLst>
                    <p:cond delay="indefinite"/>
                  </p:stCondLst>
                </p:cTn>
                <p:tgtEl>
                  <p:spTgt spid="46088"/>
                </p:tgtEl>
              </p:cMediaNode>
            </p:video>
          </p:childTnLst>
        </p:cTn>
      </p:par>
    </p:tnLst>
    <p:bldLst>
      <p:bldP spid="48134" grpId="0" build="p" autoUpdateAnimBg="0"/>
      <p:bldP spid="481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a:extLst>
              <a:ext uri="{FF2B5EF4-FFF2-40B4-BE49-F238E27FC236}">
                <a16:creationId xmlns:a16="http://schemas.microsoft.com/office/drawing/2014/main" id="{087D0E39-0F24-4BC0-8D49-34FE158830E3}"/>
              </a:ext>
            </a:extLst>
          </p:cNvPr>
          <p:cNvSpPr>
            <a:spLocks noGrp="1" noChangeArrowheads="1"/>
          </p:cNvSpPr>
          <p:nvPr>
            <p:ph type="title"/>
          </p:nvPr>
        </p:nvSpPr>
        <p:spPr>
          <a:xfrm>
            <a:off x="152400" y="609600"/>
            <a:ext cx="2903538" cy="1143000"/>
          </a:xfrm>
        </p:spPr>
        <p:txBody>
          <a:bodyPr/>
          <a:lstStyle/>
          <a:p>
            <a:pPr eaLnBrk="1" hangingPunct="1">
              <a:defRPr/>
            </a:pPr>
            <a:r>
              <a:rPr lang="ja-JP" altLang="en-US">
                <a:latin typeface="ＭＳ Ｐゴシック" pitchFamily="-94" charset="-128"/>
                <a:ea typeface="ＭＳ Ｐゴシック" pitchFamily="-94" charset="-128"/>
              </a:rPr>
              <a:t>脳幹型</a:t>
            </a:r>
            <a:endParaRPr lang="en-US" altLang="ja-JP">
              <a:latin typeface="ＭＳ Ｐゴシック" pitchFamily="-94" charset="-128"/>
              <a:ea typeface="ＭＳ Ｐゴシック" pitchFamily="-94" charset="-128"/>
            </a:endParaRPr>
          </a:p>
        </p:txBody>
      </p:sp>
      <p:pic>
        <p:nvPicPr>
          <p:cNvPr id="30723" name="Picture 5">
            <a:extLst>
              <a:ext uri="{FF2B5EF4-FFF2-40B4-BE49-F238E27FC236}">
                <a16:creationId xmlns:a16="http://schemas.microsoft.com/office/drawing/2014/main" id="{B5BA9EFF-EB57-4799-ABE7-B91824AD8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41425"/>
            <a:ext cx="2667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a:extLst>
              <a:ext uri="{FF2B5EF4-FFF2-40B4-BE49-F238E27FC236}">
                <a16:creationId xmlns:a16="http://schemas.microsoft.com/office/drawing/2014/main" id="{5B865AEB-54C9-41BE-BDD1-B7FEB77C6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081213"/>
            <a:ext cx="2457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a:extLst>
              <a:ext uri="{FF2B5EF4-FFF2-40B4-BE49-F238E27FC236}">
                <a16:creationId xmlns:a16="http://schemas.microsoft.com/office/drawing/2014/main" id="{EAFB5108-B9FE-4FBF-AC75-5241449816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100263"/>
            <a:ext cx="257651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a:extLst>
              <a:ext uri="{FF2B5EF4-FFF2-40B4-BE49-F238E27FC236}">
                <a16:creationId xmlns:a16="http://schemas.microsoft.com/office/drawing/2014/main" id="{FC9416E7-CD98-4DE9-A438-B94F73045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055813"/>
            <a:ext cx="27114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a:extLst>
              <a:ext uri="{FF2B5EF4-FFF2-40B4-BE49-F238E27FC236}">
                <a16:creationId xmlns:a16="http://schemas.microsoft.com/office/drawing/2014/main" id="{62EBF943-5DBC-42D3-A3B7-719F0D9E1E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3025" y="2895600"/>
            <a:ext cx="27273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0">
            <a:extLst>
              <a:ext uri="{FF2B5EF4-FFF2-40B4-BE49-F238E27FC236}">
                <a16:creationId xmlns:a16="http://schemas.microsoft.com/office/drawing/2014/main" id="{2AC8DD67-5DAE-461C-9186-7A460A0A53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5688" y="2895600"/>
            <a:ext cx="25765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11">
            <a:extLst>
              <a:ext uri="{FF2B5EF4-FFF2-40B4-BE49-F238E27FC236}">
                <a16:creationId xmlns:a16="http://schemas.microsoft.com/office/drawing/2014/main" id="{26977AEC-18EB-408F-9CAB-58DEC36D224C}"/>
              </a:ext>
            </a:extLst>
          </p:cNvPr>
          <p:cNvSpPr txBox="1">
            <a:spLocks noChangeArrowheads="1"/>
          </p:cNvSpPr>
          <p:nvPr/>
        </p:nvSpPr>
        <p:spPr bwMode="auto">
          <a:xfrm>
            <a:off x="8229600" y="3429000"/>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b="1">
                <a:latin typeface="ＭＳ Ｐゴシック" panose="020B0600070205080204" pitchFamily="50" charset="-128"/>
                <a:ea typeface="ＭＳ Ｐゴシック" panose="020B0600070205080204" pitchFamily="50" charset="-128"/>
              </a:rPr>
              <a:t>輻輳</a:t>
            </a:r>
          </a:p>
        </p:txBody>
      </p:sp>
      <p:pic>
        <p:nvPicPr>
          <p:cNvPr id="30730" name="Picture 12">
            <a:extLst>
              <a:ext uri="{FF2B5EF4-FFF2-40B4-BE49-F238E27FC236}">
                <a16:creationId xmlns:a16="http://schemas.microsoft.com/office/drawing/2014/main" id="{D981CBA0-D1D7-4985-AC17-C9E144AD0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697288"/>
            <a:ext cx="24066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3">
            <a:extLst>
              <a:ext uri="{FF2B5EF4-FFF2-40B4-BE49-F238E27FC236}">
                <a16:creationId xmlns:a16="http://schemas.microsoft.com/office/drawing/2014/main" id="{ADF29A88-F937-4D6E-B934-73E33ED5B6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3695700"/>
            <a:ext cx="253841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15">
            <a:extLst>
              <a:ext uri="{FF2B5EF4-FFF2-40B4-BE49-F238E27FC236}">
                <a16:creationId xmlns:a16="http://schemas.microsoft.com/office/drawing/2014/main" id="{12674A6B-9C2A-4793-95BE-CC7ECCDCF53E}"/>
              </a:ext>
            </a:extLst>
          </p:cNvPr>
          <p:cNvSpPr txBox="1">
            <a:spLocks noChangeArrowheads="1"/>
          </p:cNvSpPr>
          <p:nvPr/>
        </p:nvSpPr>
        <p:spPr bwMode="auto">
          <a:xfrm>
            <a:off x="6789738" y="685800"/>
            <a:ext cx="2938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ja-JP" sz="2400">
                <a:latin typeface="ＭＳ Ｐゴシック" panose="020B0600070205080204" pitchFamily="50" charset="-128"/>
                <a:ea typeface="ＭＳ Ｐゴシック" panose="020B0600070205080204" pitchFamily="50" charset="-128"/>
              </a:rPr>
              <a:t>Millard-Gubler</a:t>
            </a:r>
            <a:r>
              <a:rPr lang="ja-JP" altLang="en-US" sz="2400">
                <a:latin typeface="ＭＳ Ｐゴシック" panose="020B0600070205080204" pitchFamily="50" charset="-128"/>
                <a:ea typeface="ＭＳ Ｐゴシック" panose="020B0600070205080204" pitchFamily="50" charset="-128"/>
              </a:rPr>
              <a:t>症候群</a:t>
            </a:r>
          </a:p>
        </p:txBody>
      </p:sp>
      <p:grpSp>
        <p:nvGrpSpPr>
          <p:cNvPr id="2" name="Group 24">
            <a:extLst>
              <a:ext uri="{FF2B5EF4-FFF2-40B4-BE49-F238E27FC236}">
                <a16:creationId xmlns:a16="http://schemas.microsoft.com/office/drawing/2014/main" id="{FFE4825A-D7ED-497F-A761-4924F29238C9}"/>
              </a:ext>
            </a:extLst>
          </p:cNvPr>
          <p:cNvGrpSpPr>
            <a:grpSpLocks/>
          </p:cNvGrpSpPr>
          <p:nvPr/>
        </p:nvGrpSpPr>
        <p:grpSpPr bwMode="auto">
          <a:xfrm>
            <a:off x="5943600" y="3962400"/>
            <a:ext cx="4114800" cy="2590800"/>
            <a:chOff x="3744" y="2496"/>
            <a:chExt cx="2592" cy="1632"/>
          </a:xfrm>
        </p:grpSpPr>
        <p:sp>
          <p:nvSpPr>
            <p:cNvPr id="30734" name="AutoShape 20">
              <a:extLst>
                <a:ext uri="{FF2B5EF4-FFF2-40B4-BE49-F238E27FC236}">
                  <a16:creationId xmlns:a16="http://schemas.microsoft.com/office/drawing/2014/main" id="{26A0E3D7-B512-405C-B9DE-F90726068F91}"/>
                </a:ext>
              </a:extLst>
            </p:cNvPr>
            <p:cNvSpPr>
              <a:spLocks noChangeArrowheads="1"/>
            </p:cNvSpPr>
            <p:nvPr/>
          </p:nvSpPr>
          <p:spPr bwMode="auto">
            <a:xfrm>
              <a:off x="3744" y="2496"/>
              <a:ext cx="2592" cy="1632"/>
            </a:xfrm>
            <a:prstGeom prst="foldedCorner">
              <a:avLst>
                <a:gd name="adj" fmla="val 12500"/>
              </a:avLst>
            </a:prstGeom>
            <a:solidFill>
              <a:schemeClr val="bg2"/>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r" eaLnBrk="1" hangingPunct="1"/>
              <a:r>
                <a:rPr lang="ja-JP" altLang="en-US">
                  <a:latin typeface="ＭＳ Ｐゴシック" panose="020B0600070205080204" pitchFamily="50" charset="-128"/>
                  <a:ea typeface="ＭＳ Ｐゴシック" panose="020B0600070205080204" pitchFamily="50" charset="-128"/>
                </a:rPr>
                <a:t>右顔面筋の麻痺と</a:t>
              </a:r>
              <a:endParaRPr lang="en-US" altLang="ja-JP">
                <a:latin typeface="ＭＳ Ｐゴシック" panose="020B0600070205080204" pitchFamily="50" charset="-128"/>
                <a:ea typeface="ＭＳ Ｐゴシック" panose="020B0600070205080204" pitchFamily="50" charset="-128"/>
              </a:endParaRPr>
            </a:p>
            <a:p>
              <a:pPr algn="r" eaLnBrk="1" hangingPunct="1"/>
              <a:r>
                <a:rPr lang="ja-JP" altLang="en-US">
                  <a:latin typeface="ＭＳ Ｐゴシック" panose="020B0600070205080204" pitchFamily="50" charset="-128"/>
                  <a:ea typeface="ＭＳ Ｐゴシック" panose="020B0600070205080204" pitchFamily="50" charset="-128"/>
                </a:rPr>
                <a:t>左上下肢麻痺　</a:t>
              </a:r>
              <a:endParaRPr lang="en-US" altLang="ja-JP">
                <a:latin typeface="ＭＳ Ｐゴシック" panose="020B0600070205080204" pitchFamily="50" charset="-128"/>
                <a:ea typeface="ＭＳ Ｐゴシック" panose="020B0600070205080204" pitchFamily="50" charset="-128"/>
              </a:endParaRPr>
            </a:p>
            <a:p>
              <a:pPr algn="r" eaLnBrk="1" hangingPunct="1"/>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　　　　</a:t>
              </a:r>
              <a:endParaRPr lang="en-US" altLang="ja-JP">
                <a:latin typeface="ＭＳ Ｐゴシック" panose="020B0600070205080204" pitchFamily="50" charset="-128"/>
                <a:ea typeface="ＭＳ Ｐゴシック" panose="020B0600070205080204" pitchFamily="50" charset="-128"/>
              </a:endParaRPr>
            </a:p>
            <a:p>
              <a:pPr algn="r" eaLnBrk="1" hangingPunct="1"/>
              <a:r>
                <a:rPr lang="ja-JP" altLang="en-US">
                  <a:latin typeface="ＭＳ Ｐゴシック" panose="020B0600070205080204" pitchFamily="50" charset="-128"/>
                  <a:ea typeface="ＭＳ Ｐゴシック" panose="020B0600070205080204" pitchFamily="50" charset="-128"/>
                </a:rPr>
                <a:t>交代性片麻痺　</a:t>
              </a:r>
            </a:p>
          </p:txBody>
        </p:sp>
        <p:grpSp>
          <p:nvGrpSpPr>
            <p:cNvPr id="30735" name="Group 21">
              <a:extLst>
                <a:ext uri="{FF2B5EF4-FFF2-40B4-BE49-F238E27FC236}">
                  <a16:creationId xmlns:a16="http://schemas.microsoft.com/office/drawing/2014/main" id="{93C851C5-F970-4414-9780-2877385530BB}"/>
                </a:ext>
              </a:extLst>
            </p:cNvPr>
            <p:cNvGrpSpPr>
              <a:grpSpLocks/>
            </p:cNvGrpSpPr>
            <p:nvPr/>
          </p:nvGrpSpPr>
          <p:grpSpPr bwMode="auto">
            <a:xfrm>
              <a:off x="3744" y="2592"/>
              <a:ext cx="1240" cy="1440"/>
              <a:chOff x="3944" y="2448"/>
              <a:chExt cx="1672" cy="1728"/>
            </a:xfrm>
          </p:grpSpPr>
          <p:pic>
            <p:nvPicPr>
              <p:cNvPr id="30736" name="Picture 22">
                <a:extLst>
                  <a:ext uri="{FF2B5EF4-FFF2-40B4-BE49-F238E27FC236}">
                    <a16:creationId xmlns:a16="http://schemas.microsoft.com/office/drawing/2014/main" id="{76B82149-8FA0-4DE0-8885-E81D0789F5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4" y="2448"/>
                <a:ext cx="167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Line 23">
                <a:extLst>
                  <a:ext uri="{FF2B5EF4-FFF2-40B4-BE49-F238E27FC236}">
                    <a16:creationId xmlns:a16="http://schemas.microsoft.com/office/drawing/2014/main" id="{652DF090-414C-4CE4-A00A-022D97C745A8}"/>
                  </a:ext>
                </a:extLst>
              </p:cNvPr>
              <p:cNvSpPr>
                <a:spLocks noChangeShapeType="1"/>
              </p:cNvSpPr>
              <p:nvPr/>
            </p:nvSpPr>
            <p:spPr bwMode="auto">
              <a:xfrm flipH="1">
                <a:off x="4896" y="3408"/>
                <a:ext cx="192" cy="0"/>
              </a:xfrm>
              <a:prstGeom prst="line">
                <a:avLst/>
              </a:prstGeom>
              <a:noFill/>
              <a:ln w="38100" cap="sq">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ja-JP" altLang="en-US"/>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F51E131-4F36-444C-BE5C-0F5F6D956B8C}"/>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失行・失認</a:t>
            </a:r>
            <a:endParaRPr lang="en-US" altLang="ja-JP">
              <a:latin typeface="ＭＳ Ｐゴシック" pitchFamily="-94" charset="-128"/>
              <a:ea typeface="ＭＳ Ｐゴシック" pitchFamily="-94" charset="-128"/>
            </a:endParaRPr>
          </a:p>
        </p:txBody>
      </p:sp>
      <p:pic>
        <p:nvPicPr>
          <p:cNvPr id="31747" name="Picture 4">
            <a:extLst>
              <a:ext uri="{FF2B5EF4-FFF2-40B4-BE49-F238E27FC236}">
                <a16:creationId xmlns:a16="http://schemas.microsoft.com/office/drawing/2014/main" id="{2A54A538-1FB2-46BC-B61D-B8F2D94A5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
            <a:ext cx="27432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8" name="Group 13">
            <a:extLst>
              <a:ext uri="{FF2B5EF4-FFF2-40B4-BE49-F238E27FC236}">
                <a16:creationId xmlns:a16="http://schemas.microsoft.com/office/drawing/2014/main" id="{7F17C492-6364-45FE-8016-42771B4E3208}"/>
              </a:ext>
            </a:extLst>
          </p:cNvPr>
          <p:cNvGrpSpPr>
            <a:grpSpLocks/>
          </p:cNvGrpSpPr>
          <p:nvPr/>
        </p:nvGrpSpPr>
        <p:grpSpPr bwMode="auto">
          <a:xfrm>
            <a:off x="463550" y="2286000"/>
            <a:ext cx="9213850" cy="4267200"/>
            <a:chOff x="384" y="1248"/>
            <a:chExt cx="5856" cy="2880"/>
          </a:xfrm>
        </p:grpSpPr>
        <p:grpSp>
          <p:nvGrpSpPr>
            <p:cNvPr id="31758" name="Group 12">
              <a:extLst>
                <a:ext uri="{FF2B5EF4-FFF2-40B4-BE49-F238E27FC236}">
                  <a16:creationId xmlns:a16="http://schemas.microsoft.com/office/drawing/2014/main" id="{92DD4EFA-B9B3-43A4-9560-56D332D5502B}"/>
                </a:ext>
              </a:extLst>
            </p:cNvPr>
            <p:cNvGrpSpPr>
              <a:grpSpLocks/>
            </p:cNvGrpSpPr>
            <p:nvPr/>
          </p:nvGrpSpPr>
          <p:grpSpPr bwMode="auto">
            <a:xfrm>
              <a:off x="384" y="1248"/>
              <a:ext cx="5856" cy="2880"/>
              <a:chOff x="384" y="1248"/>
              <a:chExt cx="5856" cy="2880"/>
            </a:xfrm>
          </p:grpSpPr>
          <p:sp>
            <p:nvSpPr>
              <p:cNvPr id="31760" name="Rectangle 5">
                <a:extLst>
                  <a:ext uri="{FF2B5EF4-FFF2-40B4-BE49-F238E27FC236}">
                    <a16:creationId xmlns:a16="http://schemas.microsoft.com/office/drawing/2014/main" id="{36C8955E-4F96-4610-BB0C-184B17E0D305}"/>
                  </a:ext>
                </a:extLst>
              </p:cNvPr>
              <p:cNvSpPr>
                <a:spLocks noChangeArrowheads="1"/>
              </p:cNvSpPr>
              <p:nvPr/>
            </p:nvSpPr>
            <p:spPr bwMode="auto">
              <a:xfrm>
                <a:off x="384" y="1248"/>
                <a:ext cx="5856" cy="2880"/>
              </a:xfrm>
              <a:prstGeom prst="rect">
                <a:avLst/>
              </a:pr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endParaRPr lang="ja-JP" altLang="en-US">
                  <a:latin typeface="ＭＳ Ｐゴシック" panose="020B0600070205080204" pitchFamily="50" charset="-128"/>
                  <a:ea typeface="ＭＳ Ｐゴシック" panose="020B0600070205080204" pitchFamily="50" charset="-128"/>
                </a:endParaRPr>
              </a:p>
            </p:txBody>
          </p:sp>
          <p:sp>
            <p:nvSpPr>
              <p:cNvPr id="31761" name="Line 6">
                <a:extLst>
                  <a:ext uri="{FF2B5EF4-FFF2-40B4-BE49-F238E27FC236}">
                    <a16:creationId xmlns:a16="http://schemas.microsoft.com/office/drawing/2014/main" id="{16183895-BA27-4E93-B5EB-D7BC2C71CCB9}"/>
                  </a:ext>
                </a:extLst>
              </p:cNvPr>
              <p:cNvSpPr>
                <a:spLocks noChangeShapeType="1"/>
              </p:cNvSpPr>
              <p:nvPr/>
            </p:nvSpPr>
            <p:spPr bwMode="auto">
              <a:xfrm>
                <a:off x="3312" y="1248"/>
                <a:ext cx="0" cy="288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31759" name="Line 8">
              <a:extLst>
                <a:ext uri="{FF2B5EF4-FFF2-40B4-BE49-F238E27FC236}">
                  <a16:creationId xmlns:a16="http://schemas.microsoft.com/office/drawing/2014/main" id="{D4C904DC-7C56-4FA1-ACD6-915B3CA6D3B0}"/>
                </a:ext>
              </a:extLst>
            </p:cNvPr>
            <p:cNvSpPr>
              <a:spLocks noChangeShapeType="1"/>
            </p:cNvSpPr>
            <p:nvPr/>
          </p:nvSpPr>
          <p:spPr bwMode="auto">
            <a:xfrm>
              <a:off x="384" y="1602"/>
              <a:ext cx="5856"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31749" name="Rectangle 9">
            <a:extLst>
              <a:ext uri="{FF2B5EF4-FFF2-40B4-BE49-F238E27FC236}">
                <a16:creationId xmlns:a16="http://schemas.microsoft.com/office/drawing/2014/main" id="{0B65BED7-22C0-486E-A671-B07326B18C11}"/>
              </a:ext>
            </a:extLst>
          </p:cNvPr>
          <p:cNvSpPr>
            <a:spLocks noChangeArrowheads="1"/>
          </p:cNvSpPr>
          <p:nvPr/>
        </p:nvSpPr>
        <p:spPr bwMode="auto">
          <a:xfrm>
            <a:off x="1143000" y="2286000"/>
            <a:ext cx="326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a:latin typeface="ＭＳ Ｐゴシック" panose="020B0600070205080204" pitchFamily="50" charset="-128"/>
                <a:ea typeface="ＭＳ Ｐゴシック" panose="020B0600070205080204" pitchFamily="50" charset="-128"/>
              </a:rPr>
              <a:t>左半球症状（優位半球）</a:t>
            </a:r>
          </a:p>
        </p:txBody>
      </p:sp>
      <p:sp>
        <p:nvSpPr>
          <p:cNvPr id="31750" name="Rectangle 10">
            <a:extLst>
              <a:ext uri="{FF2B5EF4-FFF2-40B4-BE49-F238E27FC236}">
                <a16:creationId xmlns:a16="http://schemas.microsoft.com/office/drawing/2014/main" id="{8503BD80-EA9A-4729-B978-10498BA3F951}"/>
              </a:ext>
            </a:extLst>
          </p:cNvPr>
          <p:cNvSpPr>
            <a:spLocks noChangeArrowheads="1"/>
          </p:cNvSpPr>
          <p:nvPr/>
        </p:nvSpPr>
        <p:spPr bwMode="auto">
          <a:xfrm>
            <a:off x="5638800" y="2286000"/>
            <a:ext cx="326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a:latin typeface="ＭＳ Ｐゴシック" panose="020B0600070205080204" pitchFamily="50" charset="-128"/>
                <a:ea typeface="ＭＳ Ｐゴシック" panose="020B0600070205080204" pitchFamily="50" charset="-128"/>
              </a:rPr>
              <a:t>右半球症状（劣位半球）</a:t>
            </a:r>
          </a:p>
        </p:txBody>
      </p:sp>
      <p:sp>
        <p:nvSpPr>
          <p:cNvPr id="31751" name="Rectangle 14">
            <a:extLst>
              <a:ext uri="{FF2B5EF4-FFF2-40B4-BE49-F238E27FC236}">
                <a16:creationId xmlns:a16="http://schemas.microsoft.com/office/drawing/2014/main" id="{4E1894F6-329B-455C-8A90-C61B2FC23632}"/>
              </a:ext>
            </a:extLst>
          </p:cNvPr>
          <p:cNvSpPr>
            <a:spLocks noChangeArrowheads="1"/>
          </p:cNvSpPr>
          <p:nvPr/>
        </p:nvSpPr>
        <p:spPr bwMode="auto">
          <a:xfrm>
            <a:off x="654050" y="18288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a:latin typeface="ＭＳ Ｐゴシック" panose="020B0600070205080204" pitchFamily="50" charset="-128"/>
                <a:ea typeface="ＭＳ Ｐゴシック" panose="020B0600070205080204" pitchFamily="50" charset="-128"/>
              </a:rPr>
              <a:t>右利き患者</a:t>
            </a:r>
          </a:p>
        </p:txBody>
      </p:sp>
      <p:sp>
        <p:nvSpPr>
          <p:cNvPr id="31752" name="AutoShape 15">
            <a:extLst>
              <a:ext uri="{FF2B5EF4-FFF2-40B4-BE49-F238E27FC236}">
                <a16:creationId xmlns:a16="http://schemas.microsoft.com/office/drawing/2014/main" id="{B3BB4EBB-F9D4-4F01-9B0B-A8E89DAE70AD}"/>
              </a:ext>
            </a:extLst>
          </p:cNvPr>
          <p:cNvSpPr>
            <a:spLocks noChangeArrowheads="1"/>
          </p:cNvSpPr>
          <p:nvPr/>
        </p:nvSpPr>
        <p:spPr bwMode="auto">
          <a:xfrm>
            <a:off x="8610600" y="914400"/>
            <a:ext cx="1524000" cy="457200"/>
          </a:xfrm>
          <a:prstGeom prst="leftArrowCallout">
            <a:avLst>
              <a:gd name="adj1" fmla="val 25000"/>
              <a:gd name="adj2" fmla="val 27778"/>
              <a:gd name="adj3" fmla="val 55556"/>
              <a:gd name="adj4" fmla="val 79167"/>
            </a:avLst>
          </a:prstGeom>
          <a:solidFill>
            <a:schemeClr val="accent1"/>
          </a:solidFill>
          <a:ln w="12700" cap="sq">
            <a:solidFill>
              <a:schemeClr val="tx1"/>
            </a:solidFill>
            <a:miter lim="800000"/>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solidFill>
                  <a:srgbClr val="17137A"/>
                </a:solidFill>
                <a:latin typeface="ＭＳ Ｐゴシック" panose="020B0600070205080204" pitchFamily="50" charset="-128"/>
                <a:ea typeface="ＭＳ Ｐゴシック" panose="020B0600070205080204" pitchFamily="50" charset="-128"/>
              </a:rPr>
              <a:t>構成失行</a:t>
            </a:r>
            <a:endParaRPr lang="ja-JP" altLang="en-US">
              <a:latin typeface="ＭＳ Ｐゴシック" panose="020B0600070205080204" pitchFamily="50" charset="-128"/>
              <a:ea typeface="ＭＳ Ｐゴシック" panose="020B0600070205080204" pitchFamily="50" charset="-128"/>
            </a:endParaRPr>
          </a:p>
        </p:txBody>
      </p:sp>
      <p:sp>
        <p:nvSpPr>
          <p:cNvPr id="31753" name="Rectangle 16">
            <a:extLst>
              <a:ext uri="{FF2B5EF4-FFF2-40B4-BE49-F238E27FC236}">
                <a16:creationId xmlns:a16="http://schemas.microsoft.com/office/drawing/2014/main" id="{BEEAA3C3-49C3-4D11-A866-3961438F8333}"/>
              </a:ext>
            </a:extLst>
          </p:cNvPr>
          <p:cNvSpPr>
            <a:spLocks noChangeArrowheads="1"/>
          </p:cNvSpPr>
          <p:nvPr/>
        </p:nvSpPr>
        <p:spPr bwMode="auto">
          <a:xfrm>
            <a:off x="654050" y="2982913"/>
            <a:ext cx="43402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a:latin typeface="ＭＳ Ｐゴシック" panose="020B0600070205080204" pitchFamily="50" charset="-128"/>
                <a:ea typeface="ＭＳ Ｐゴシック" panose="020B0600070205080204" pitchFamily="50" charset="-128"/>
              </a:rPr>
              <a:t>観念失行：スプーンや箸など</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　　　　　　</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物品の使い方が</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　　　　　</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わからない</a:t>
            </a:r>
            <a:endParaRPr lang="en-US" altLang="ja-JP" sz="2400">
              <a:latin typeface="ＭＳ Ｐゴシック" panose="020B0600070205080204" pitchFamily="50" charset="-128"/>
              <a:ea typeface="ＭＳ Ｐゴシック" panose="020B0600070205080204" pitchFamily="50" charset="-128"/>
            </a:endParaRPr>
          </a:p>
          <a:p>
            <a:pPr eaLnBrk="1" hangingPunct="1"/>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肢節運動失行：麻痺は軽い割に</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　　　　　</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　　　</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上手に食物を</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　　　　　</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　　　口に運べない</a:t>
            </a:r>
          </a:p>
        </p:txBody>
      </p:sp>
      <p:sp>
        <p:nvSpPr>
          <p:cNvPr id="31754" name="Rectangle 17">
            <a:extLst>
              <a:ext uri="{FF2B5EF4-FFF2-40B4-BE49-F238E27FC236}">
                <a16:creationId xmlns:a16="http://schemas.microsoft.com/office/drawing/2014/main" id="{45F219C6-3EBD-493A-9F97-7B2CF78CF7E2}"/>
              </a:ext>
            </a:extLst>
          </p:cNvPr>
          <p:cNvSpPr>
            <a:spLocks noChangeArrowheads="1"/>
          </p:cNvSpPr>
          <p:nvPr/>
        </p:nvSpPr>
        <p:spPr bwMode="auto">
          <a:xfrm>
            <a:off x="838200" y="5791200"/>
            <a:ext cx="4191000" cy="609600"/>
          </a:xfrm>
          <a:prstGeom prst="rect">
            <a:avLst/>
          </a:prstGeom>
          <a:solidFill>
            <a:schemeClr val="hlink"/>
          </a:solidFill>
          <a:ln w="19050" cap="sq">
            <a:solidFill>
              <a:schemeClr val="tx1"/>
            </a:solidFill>
            <a:miter lim="800000"/>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endParaRPr lang="ja-JP" altLang="en-US">
              <a:solidFill>
                <a:schemeClr val="bg1"/>
              </a:solidFill>
              <a:latin typeface="ＭＳ Ｐゴシック" panose="020B0600070205080204" pitchFamily="50" charset="-128"/>
              <a:ea typeface="ＭＳ Ｐゴシック" panose="020B0600070205080204" pitchFamily="50" charset="-128"/>
            </a:endParaRPr>
          </a:p>
        </p:txBody>
      </p:sp>
      <p:sp>
        <p:nvSpPr>
          <p:cNvPr id="31755" name="Rectangle 18">
            <a:extLst>
              <a:ext uri="{FF2B5EF4-FFF2-40B4-BE49-F238E27FC236}">
                <a16:creationId xmlns:a16="http://schemas.microsoft.com/office/drawing/2014/main" id="{A0E2CA01-836A-4B91-8CDF-BC3757781355}"/>
              </a:ext>
            </a:extLst>
          </p:cNvPr>
          <p:cNvSpPr>
            <a:spLocks noChangeArrowheads="1"/>
          </p:cNvSpPr>
          <p:nvPr/>
        </p:nvSpPr>
        <p:spPr bwMode="auto">
          <a:xfrm>
            <a:off x="885825" y="5867400"/>
            <a:ext cx="3803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solidFill>
                  <a:srgbClr val="17137A"/>
                </a:solidFill>
                <a:latin typeface="ＭＳ Ｐゴシック" panose="020B0600070205080204" pitchFamily="50" charset="-128"/>
                <a:ea typeface="ＭＳ Ｐゴシック" panose="020B0600070205080204" pitchFamily="50" charset="-128"/>
              </a:rPr>
              <a:t>失語・失認</a:t>
            </a:r>
            <a:r>
              <a:rPr lang="en-US" altLang="ja-JP">
                <a:solidFill>
                  <a:srgbClr val="17137A"/>
                </a:solidFill>
                <a:latin typeface="ＭＳ Ｐゴシック" panose="020B0600070205080204" pitchFamily="50" charset="-128"/>
                <a:ea typeface="ＭＳ Ｐゴシック" panose="020B0600070205080204" pitchFamily="50" charset="-128"/>
              </a:rPr>
              <a:t>(</a:t>
            </a:r>
            <a:r>
              <a:rPr lang="ja-JP" altLang="en-US">
                <a:solidFill>
                  <a:srgbClr val="17137A"/>
                </a:solidFill>
                <a:latin typeface="ＭＳ Ｐゴシック" panose="020B0600070205080204" pitchFamily="50" charset="-128"/>
                <a:ea typeface="ＭＳ Ｐゴシック" panose="020B0600070205080204" pitchFamily="50" charset="-128"/>
              </a:rPr>
              <a:t>左右・手指</a:t>
            </a:r>
            <a:r>
              <a:rPr lang="en-US" altLang="ja-JP">
                <a:solidFill>
                  <a:srgbClr val="17137A"/>
                </a:solidFill>
                <a:latin typeface="ＭＳ Ｐゴシック" panose="020B0600070205080204" pitchFamily="50" charset="-128"/>
                <a:ea typeface="ＭＳ Ｐゴシック" panose="020B0600070205080204" pitchFamily="50" charset="-128"/>
              </a:rPr>
              <a:t>)</a:t>
            </a:r>
            <a:r>
              <a:rPr lang="ja-JP" altLang="en-US">
                <a:solidFill>
                  <a:srgbClr val="17137A"/>
                </a:solidFill>
                <a:latin typeface="ＭＳ Ｐゴシック" panose="020B0600070205080204" pitchFamily="50" charset="-128"/>
                <a:ea typeface="ＭＳ Ｐゴシック" panose="020B0600070205080204" pitchFamily="50" charset="-128"/>
              </a:rPr>
              <a:t>・右片麻痺</a:t>
            </a:r>
          </a:p>
        </p:txBody>
      </p:sp>
      <p:sp>
        <p:nvSpPr>
          <p:cNvPr id="31756" name="Rectangle 19">
            <a:extLst>
              <a:ext uri="{FF2B5EF4-FFF2-40B4-BE49-F238E27FC236}">
                <a16:creationId xmlns:a16="http://schemas.microsoft.com/office/drawing/2014/main" id="{8E806F11-2040-463E-8D6A-69700AE09E7C}"/>
              </a:ext>
            </a:extLst>
          </p:cNvPr>
          <p:cNvSpPr>
            <a:spLocks noChangeArrowheads="1"/>
          </p:cNvSpPr>
          <p:nvPr/>
        </p:nvSpPr>
        <p:spPr bwMode="auto">
          <a:xfrm>
            <a:off x="5334000" y="5791200"/>
            <a:ext cx="4191000" cy="609600"/>
          </a:xfrm>
          <a:prstGeom prst="rect">
            <a:avLst/>
          </a:prstGeom>
          <a:solidFill>
            <a:schemeClr val="hlink"/>
          </a:solidFill>
          <a:ln w="19050" cap="sq">
            <a:solidFill>
              <a:schemeClr val="tx1"/>
            </a:solidFill>
            <a:miter lim="800000"/>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a:solidFill>
                  <a:srgbClr val="17137A"/>
                </a:solidFill>
                <a:latin typeface="ＭＳ Ｐゴシック" panose="020B0600070205080204" pitchFamily="50" charset="-128"/>
                <a:ea typeface="ＭＳ Ｐゴシック" panose="020B0600070205080204" pitchFamily="50" charset="-128"/>
              </a:rPr>
              <a:t>左半側身体失認・左片麻痺</a:t>
            </a:r>
          </a:p>
        </p:txBody>
      </p:sp>
      <p:sp>
        <p:nvSpPr>
          <p:cNvPr id="31757" name="Rectangle 20">
            <a:extLst>
              <a:ext uri="{FF2B5EF4-FFF2-40B4-BE49-F238E27FC236}">
                <a16:creationId xmlns:a16="http://schemas.microsoft.com/office/drawing/2014/main" id="{1FA65AFA-B2FF-4E6F-8E6E-50DBC13186BD}"/>
              </a:ext>
            </a:extLst>
          </p:cNvPr>
          <p:cNvSpPr>
            <a:spLocks noChangeArrowheads="1"/>
          </p:cNvSpPr>
          <p:nvPr/>
        </p:nvSpPr>
        <p:spPr bwMode="auto">
          <a:xfrm>
            <a:off x="5302250" y="2971800"/>
            <a:ext cx="42989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a:latin typeface="ＭＳ Ｐゴシック" panose="020B0600070205080204" pitchFamily="50" charset="-128"/>
                <a:ea typeface="ＭＳ Ｐゴシック" panose="020B0600070205080204" pitchFamily="50" charset="-128"/>
              </a:rPr>
              <a:t>病態失認：麻痺している手が</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　　　　　</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動くといったり、</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　　　　　</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上手にご飯を食べて</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　　　　　　　いると答える</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半側空間失認：左側の食事を</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　　　　　　　　　　残したりする</a:t>
            </a:r>
            <a:endParaRPr lang="en-US" altLang="ja-JP" sz="2400">
              <a:latin typeface="ＭＳ Ｐゴシック" panose="020B0600070205080204" pitchFamily="50" charset="-128"/>
              <a:ea typeface="ＭＳ Ｐゴシック" panose="020B0600070205080204" pitchFamily="50" charset="-128"/>
            </a:endParaRPr>
          </a:p>
          <a:p>
            <a:pPr eaLnBrk="1" hangingPunct="1"/>
            <a:r>
              <a:rPr lang="ja-JP" altLang="en-US" sz="2400">
                <a:latin typeface="ＭＳ Ｐゴシック" panose="020B0600070205080204" pitchFamily="50" charset="-128"/>
                <a:ea typeface="ＭＳ Ｐゴシック" panose="020B0600070205080204" pitchFamily="50" charset="-128"/>
              </a:rPr>
              <a:t>　　　</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動作が不注意で性急</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B641A5F-7567-4D9B-B1FC-E0E0BFD312E4}"/>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今日の話し</a:t>
            </a:r>
          </a:p>
        </p:txBody>
      </p:sp>
      <p:sp>
        <p:nvSpPr>
          <p:cNvPr id="5123" name="Rectangle 3">
            <a:extLst>
              <a:ext uri="{FF2B5EF4-FFF2-40B4-BE49-F238E27FC236}">
                <a16:creationId xmlns:a16="http://schemas.microsoft.com/office/drawing/2014/main" id="{19D36093-DDB1-4610-8225-ABE7438E3BCF}"/>
              </a:ext>
            </a:extLst>
          </p:cNvPr>
          <p:cNvSpPr>
            <a:spLocks noGrp="1" noChangeArrowheads="1"/>
          </p:cNvSpPr>
          <p:nvPr>
            <p:ph type="body" idx="1"/>
          </p:nvPr>
        </p:nvSpPr>
        <p:spPr>
          <a:xfrm>
            <a:off x="857250" y="2209800"/>
            <a:ext cx="8743950" cy="685800"/>
          </a:xfrm>
        </p:spPr>
        <p:txBody>
          <a:bodyPr/>
          <a:lstStyle/>
          <a:p>
            <a:pPr eaLnBrk="1" hangingPunct="1"/>
            <a:r>
              <a:rPr lang="ja-JP" altLang="en-US">
                <a:latin typeface="ＭＳ Ｐゴシック" panose="020B0600070205080204" pitchFamily="50" charset="-128"/>
                <a:ea typeface="ＭＳ Ｐゴシック" panose="020B0600070205080204" pitchFamily="50" charset="-128"/>
              </a:rPr>
              <a:t>摂食・嚥下に関する神経ネットワーク</a:t>
            </a:r>
          </a:p>
        </p:txBody>
      </p:sp>
      <p:sp>
        <p:nvSpPr>
          <p:cNvPr id="5126" name="Rectangle 6">
            <a:extLst>
              <a:ext uri="{FF2B5EF4-FFF2-40B4-BE49-F238E27FC236}">
                <a16:creationId xmlns:a16="http://schemas.microsoft.com/office/drawing/2014/main" id="{B16D54F2-A0B0-4497-9F70-46E7A693BD31}"/>
              </a:ext>
            </a:extLst>
          </p:cNvPr>
          <p:cNvSpPr>
            <a:spLocks noChangeArrowheads="1"/>
          </p:cNvSpPr>
          <p:nvPr/>
        </p:nvSpPr>
        <p:spPr bwMode="auto">
          <a:xfrm>
            <a:off x="865188" y="2209800"/>
            <a:ext cx="8743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spcBef>
                <a:spcPct val="20000"/>
              </a:spcBef>
              <a:buClr>
                <a:schemeClr val="accent2"/>
              </a:buClr>
              <a:buSzPct val="80000"/>
              <a:buFont typeface="Wingdings" panose="05000000000000000000" pitchFamily="2" charset="2"/>
              <a:buChar char="l"/>
            </a:pP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latin typeface="ＭＳ Ｐゴシック" panose="020B0600070205080204" pitchFamily="50" charset="-128"/>
                <a:ea typeface="ＭＳ Ｐゴシック" panose="020B0600070205080204" pitchFamily="50" charset="-128"/>
              </a:rPr>
              <a:t>脳卒中における嚥下障害の病態</a:t>
            </a: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latin typeface="ＭＳ Ｐゴシック" panose="020B0600070205080204" pitchFamily="50" charset="-128"/>
                <a:ea typeface="ＭＳ Ｐゴシック" panose="020B0600070205080204" pitchFamily="50" charset="-128"/>
              </a:rPr>
              <a:t>脳卒中急性期と慢性期の嚥下障害</a:t>
            </a: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latin typeface="ＭＳ Ｐゴシック" panose="020B0600070205080204" pitchFamily="50" charset="-128"/>
                <a:ea typeface="ＭＳ Ｐゴシック" panose="020B0600070205080204" pitchFamily="50" charset="-128"/>
              </a:rPr>
              <a:t>嚥下障害に影響を与えるその他の要因</a:t>
            </a:r>
            <a:endParaRPr lang="en-US" altLang="ja-JP" sz="2800" b="1">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6">
                                            <p:txEl>
                                              <p:pRg st="1" end="1"/>
                                            </p:txEl>
                                          </p:spTgt>
                                        </p:tgtEl>
                                        <p:attrNameLst>
                                          <p:attrName>style.visibility</p:attrName>
                                        </p:attrNameLst>
                                      </p:cBhvr>
                                      <p:to>
                                        <p:strVal val="visible"/>
                                      </p:to>
                                    </p:set>
                                    <p:anim calcmode="lin" valueType="num">
                                      <p:cBhvr additive="base">
                                        <p:cTn id="13" dur="500" fill="hold"/>
                                        <p:tgtEl>
                                          <p:spTgt spid="51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6">
                                            <p:txEl>
                                              <p:pRg st="2" end="2"/>
                                            </p:txEl>
                                          </p:spTgt>
                                        </p:tgtEl>
                                        <p:attrNameLst>
                                          <p:attrName>style.visibility</p:attrName>
                                        </p:attrNameLst>
                                      </p:cBhvr>
                                      <p:to>
                                        <p:strVal val="visible"/>
                                      </p:to>
                                    </p:set>
                                    <p:anim calcmode="lin" valueType="num">
                                      <p:cBhvr additive="base">
                                        <p:cTn id="19" dur="500" fill="hold"/>
                                        <p:tgtEl>
                                          <p:spTgt spid="51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6">
                                            <p:txEl>
                                              <p:pRg st="3" end="3"/>
                                            </p:txEl>
                                          </p:spTgt>
                                        </p:tgtEl>
                                        <p:attrNameLst>
                                          <p:attrName>style.visibility</p:attrName>
                                        </p:attrNameLst>
                                      </p:cBhvr>
                                      <p:to>
                                        <p:strVal val="visible"/>
                                      </p:to>
                                    </p:set>
                                    <p:anim calcmode="lin" valueType="num">
                                      <p:cBhvr additive="base">
                                        <p:cTn id="25" dur="500" fill="hold"/>
                                        <p:tgtEl>
                                          <p:spTgt spid="512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2" fill="hold" grpId="1" nodeType="clickEffect">
                                  <p:stCondLst>
                                    <p:cond delay="0"/>
                                  </p:stCondLst>
                                  <p:childTnLst>
                                    <p:anim calcmode="lin" valueType="num">
                                      <p:cBhvr additive="base">
                                        <p:cTn id="30" dur="500"/>
                                        <p:tgtEl>
                                          <p:spTgt spid="5126">
                                            <p:txEl>
                                              <p:pRg st="1" end="1"/>
                                            </p:txEl>
                                          </p:spTgt>
                                        </p:tgtEl>
                                        <p:attrNameLst>
                                          <p:attrName>ppt_x</p:attrName>
                                        </p:attrNameLst>
                                      </p:cBhvr>
                                      <p:tavLst>
                                        <p:tav tm="0">
                                          <p:val>
                                            <p:strVal val="ppt_x"/>
                                          </p:val>
                                        </p:tav>
                                        <p:tav tm="100000">
                                          <p:val>
                                            <p:strVal val="1+ppt_w/2"/>
                                          </p:val>
                                        </p:tav>
                                      </p:tavLst>
                                    </p:anim>
                                    <p:anim calcmode="lin" valueType="num">
                                      <p:cBhvr additive="base">
                                        <p:cTn id="31" dur="500"/>
                                        <p:tgtEl>
                                          <p:spTgt spid="5126">
                                            <p:txEl>
                                              <p:pRg st="1" end="1"/>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5126">
                                            <p:txEl>
                                              <p:pRg st="1" end="1"/>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2" fill="hold" grpId="1" nodeType="clickEffect">
                                  <p:stCondLst>
                                    <p:cond delay="0"/>
                                  </p:stCondLst>
                                  <p:childTnLst>
                                    <p:anim calcmode="lin" valueType="num">
                                      <p:cBhvr additive="base">
                                        <p:cTn id="36" dur="500"/>
                                        <p:tgtEl>
                                          <p:spTgt spid="5126">
                                            <p:txEl>
                                              <p:pRg st="2" end="2"/>
                                            </p:txEl>
                                          </p:spTgt>
                                        </p:tgtEl>
                                        <p:attrNameLst>
                                          <p:attrName>ppt_x</p:attrName>
                                        </p:attrNameLst>
                                      </p:cBhvr>
                                      <p:tavLst>
                                        <p:tav tm="0">
                                          <p:val>
                                            <p:strVal val="ppt_x"/>
                                          </p:val>
                                        </p:tav>
                                        <p:tav tm="100000">
                                          <p:val>
                                            <p:strVal val="1+ppt_w/2"/>
                                          </p:val>
                                        </p:tav>
                                      </p:tavLst>
                                    </p:anim>
                                    <p:anim calcmode="lin" valueType="num">
                                      <p:cBhvr additive="base">
                                        <p:cTn id="37" dur="500"/>
                                        <p:tgtEl>
                                          <p:spTgt spid="5126">
                                            <p:txEl>
                                              <p:pRg st="2" end="2"/>
                                            </p:txEl>
                                          </p:spTgt>
                                        </p:tgtEl>
                                        <p:attrNameLst>
                                          <p:attrName>ppt_y</p:attrName>
                                        </p:attrNameLst>
                                      </p:cBhvr>
                                      <p:tavLst>
                                        <p:tav tm="0">
                                          <p:val>
                                            <p:strVal val="ppt_y"/>
                                          </p:val>
                                        </p:tav>
                                        <p:tav tm="100000">
                                          <p:val>
                                            <p:strVal val="ppt_y"/>
                                          </p:val>
                                        </p:tav>
                                      </p:tavLst>
                                    </p:anim>
                                    <p:set>
                                      <p:cBhvr>
                                        <p:cTn id="38" dur="1" fill="hold">
                                          <p:stCondLst>
                                            <p:cond delay="499"/>
                                          </p:stCondLst>
                                        </p:cTn>
                                        <p:tgtEl>
                                          <p:spTgt spid="5126">
                                            <p:txEl>
                                              <p:pRg st="2" end="2"/>
                                            </p:txEl>
                                          </p:spTgt>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2" fill="hold" grpId="1" nodeType="clickEffect">
                                  <p:stCondLst>
                                    <p:cond delay="0"/>
                                  </p:stCondLst>
                                  <p:childTnLst>
                                    <p:anim calcmode="lin" valueType="num">
                                      <p:cBhvr additive="base">
                                        <p:cTn id="42" dur="500"/>
                                        <p:tgtEl>
                                          <p:spTgt spid="5126">
                                            <p:txEl>
                                              <p:pRg st="3" end="3"/>
                                            </p:txEl>
                                          </p:spTgt>
                                        </p:tgtEl>
                                        <p:attrNameLst>
                                          <p:attrName>ppt_x</p:attrName>
                                        </p:attrNameLst>
                                      </p:cBhvr>
                                      <p:tavLst>
                                        <p:tav tm="0">
                                          <p:val>
                                            <p:strVal val="ppt_x"/>
                                          </p:val>
                                        </p:tav>
                                        <p:tav tm="100000">
                                          <p:val>
                                            <p:strVal val="1+ppt_w/2"/>
                                          </p:val>
                                        </p:tav>
                                      </p:tavLst>
                                    </p:anim>
                                    <p:anim calcmode="lin" valueType="num">
                                      <p:cBhvr additive="base">
                                        <p:cTn id="43" dur="500"/>
                                        <p:tgtEl>
                                          <p:spTgt spid="5126">
                                            <p:txEl>
                                              <p:pRg st="3" end="3"/>
                                            </p:txEl>
                                          </p:spTgt>
                                        </p:tgtEl>
                                        <p:attrNameLst>
                                          <p:attrName>ppt_y</p:attrName>
                                        </p:attrNameLst>
                                      </p:cBhvr>
                                      <p:tavLst>
                                        <p:tav tm="0">
                                          <p:val>
                                            <p:strVal val="ppt_y"/>
                                          </p:val>
                                        </p:tav>
                                        <p:tav tm="100000">
                                          <p:val>
                                            <p:strVal val="ppt_y"/>
                                          </p:val>
                                        </p:tav>
                                      </p:tavLst>
                                    </p:anim>
                                    <p:set>
                                      <p:cBhvr>
                                        <p:cTn id="44" dur="1" fill="hold">
                                          <p:stCondLst>
                                            <p:cond delay="499"/>
                                          </p:stCondLst>
                                        </p:cTn>
                                        <p:tgtEl>
                                          <p:spTgt spid="512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26" grpId="0" build="p" autoUpdateAnimBg="0"/>
      <p:bldP spid="5126" grpI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1132DD0-76A0-41AB-98E7-FB196BB2F33C}"/>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今日の話し</a:t>
            </a:r>
          </a:p>
        </p:txBody>
      </p:sp>
      <p:sp>
        <p:nvSpPr>
          <p:cNvPr id="32771" name="Rectangle 3">
            <a:extLst>
              <a:ext uri="{FF2B5EF4-FFF2-40B4-BE49-F238E27FC236}">
                <a16:creationId xmlns:a16="http://schemas.microsoft.com/office/drawing/2014/main" id="{A4969A1D-44E5-4BE9-B197-EA72F6579716}"/>
              </a:ext>
            </a:extLst>
          </p:cNvPr>
          <p:cNvSpPr>
            <a:spLocks noGrp="1" noChangeArrowheads="1"/>
          </p:cNvSpPr>
          <p:nvPr>
            <p:ph type="body" idx="1"/>
          </p:nvPr>
        </p:nvSpPr>
        <p:spPr>
          <a:xfrm>
            <a:off x="857250" y="2209800"/>
            <a:ext cx="8743950" cy="685800"/>
          </a:xfrm>
        </p:spPr>
        <p:txBody>
          <a:bodyPr/>
          <a:lstStyle/>
          <a:p>
            <a:pPr eaLnBrk="1" hangingPunct="1"/>
            <a:r>
              <a:rPr lang="ja-JP" altLang="en-US">
                <a:latin typeface="ＭＳ Ｐゴシック" panose="020B0600070205080204" pitchFamily="50" charset="-128"/>
                <a:ea typeface="ＭＳ Ｐゴシック" panose="020B0600070205080204" pitchFamily="50" charset="-128"/>
              </a:rPr>
              <a:t>摂食・嚥下に関する神経ネットワーク</a:t>
            </a:r>
          </a:p>
        </p:txBody>
      </p:sp>
      <p:sp>
        <p:nvSpPr>
          <p:cNvPr id="32772" name="Rectangle 6">
            <a:extLst>
              <a:ext uri="{FF2B5EF4-FFF2-40B4-BE49-F238E27FC236}">
                <a16:creationId xmlns:a16="http://schemas.microsoft.com/office/drawing/2014/main" id="{FA79769B-7842-40C5-96C9-DB6416C9990E}"/>
              </a:ext>
            </a:extLst>
          </p:cNvPr>
          <p:cNvSpPr>
            <a:spLocks noChangeArrowheads="1"/>
          </p:cNvSpPr>
          <p:nvPr/>
        </p:nvSpPr>
        <p:spPr bwMode="auto">
          <a:xfrm>
            <a:off x="865188" y="2209800"/>
            <a:ext cx="8743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spcBef>
                <a:spcPct val="20000"/>
              </a:spcBef>
              <a:buClr>
                <a:schemeClr val="accent2"/>
              </a:buClr>
              <a:buSzPct val="80000"/>
              <a:buFont typeface="Wingdings" panose="05000000000000000000" pitchFamily="2" charset="2"/>
              <a:buChar char="l"/>
            </a:pP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latin typeface="ＭＳ Ｐゴシック" panose="020B0600070205080204" pitchFamily="50" charset="-128"/>
                <a:ea typeface="ＭＳ Ｐゴシック" panose="020B0600070205080204" pitchFamily="50" charset="-128"/>
              </a:rPr>
              <a:t>脳卒中における嚥下障害の病態</a:t>
            </a: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solidFill>
                  <a:srgbClr val="FFED23"/>
                </a:solidFill>
                <a:latin typeface="ＭＳ Ｐゴシック" panose="020B0600070205080204" pitchFamily="50" charset="-128"/>
                <a:ea typeface="ＭＳ Ｐゴシック" panose="020B0600070205080204" pitchFamily="50" charset="-128"/>
              </a:rPr>
              <a:t>脳卒中急性期と慢性期の嚥下障害</a:t>
            </a:r>
            <a:endParaRPr lang="en-US" altLang="ja-JP" sz="2800" b="1">
              <a:solidFill>
                <a:srgbClr val="FFED23"/>
              </a:solidFill>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latin typeface="ＭＳ Ｐゴシック" panose="020B0600070205080204" pitchFamily="50" charset="-128"/>
                <a:ea typeface="ＭＳ Ｐゴシック" panose="020B0600070205080204" pitchFamily="50" charset="-128"/>
              </a:rPr>
              <a:t>嚥下障害に影響を与えるその他の要因</a:t>
            </a:r>
            <a:endParaRPr lang="en-US" altLang="ja-JP" sz="2800" b="1">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BDE9309-D11C-455F-A950-948DF086ABF9}"/>
              </a:ext>
            </a:extLst>
          </p:cNvPr>
          <p:cNvSpPr>
            <a:spLocks noGrp="1" noChangeArrowheads="1"/>
          </p:cNvSpPr>
          <p:nvPr>
            <p:ph type="title"/>
          </p:nvPr>
        </p:nvSpPr>
        <p:spPr>
          <a:xfrm>
            <a:off x="319088" y="549275"/>
            <a:ext cx="8353425" cy="914400"/>
          </a:xfrm>
        </p:spPr>
        <p:txBody>
          <a:bodyPr/>
          <a:lstStyle/>
          <a:p>
            <a:pPr eaLnBrk="1" hangingPunct="1">
              <a:defRPr/>
            </a:pPr>
            <a:r>
              <a:rPr lang="ja-JP" altLang="en-US">
                <a:latin typeface="ＭＳ Ｐゴシック" pitchFamily="-94" charset="-128"/>
                <a:ea typeface="ＭＳ Ｐゴシック" pitchFamily="-94" charset="-128"/>
              </a:rPr>
              <a:t>脳卒中急性期の嚥下障害の重要性</a:t>
            </a:r>
          </a:p>
        </p:txBody>
      </p:sp>
      <p:sp>
        <p:nvSpPr>
          <p:cNvPr id="33795" name="Rectangle 6">
            <a:extLst>
              <a:ext uri="{FF2B5EF4-FFF2-40B4-BE49-F238E27FC236}">
                <a16:creationId xmlns:a16="http://schemas.microsoft.com/office/drawing/2014/main" id="{5694EA4C-51E3-4B77-B9E7-BCF7CFE6612D}"/>
              </a:ext>
            </a:extLst>
          </p:cNvPr>
          <p:cNvSpPr txBox="1">
            <a:spLocks noChangeArrowheads="1"/>
          </p:cNvSpPr>
          <p:nvPr/>
        </p:nvSpPr>
        <p:spPr bwMode="auto">
          <a:xfrm>
            <a:off x="247650" y="1989138"/>
            <a:ext cx="928846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lnSpc>
                <a:spcPct val="90000"/>
              </a:lnSpc>
              <a:spcBef>
                <a:spcPct val="20000"/>
              </a:spcBef>
              <a:buClr>
                <a:schemeClr val="accent2"/>
              </a:buClr>
              <a:buSzPct val="80000"/>
              <a:buFont typeface="Wingdings" panose="05000000000000000000" pitchFamily="2" charset="2"/>
              <a:buChar char="l"/>
            </a:pPr>
            <a:r>
              <a:rPr lang="ja-JP" altLang="en-US" sz="2400">
                <a:latin typeface="ＭＳ Ｐゴシック" panose="020B0600070205080204" pitchFamily="50" charset="-128"/>
                <a:ea typeface="ＭＳ Ｐゴシック" panose="020B0600070205080204" pitchFamily="50" charset="-128"/>
              </a:rPr>
              <a:t>脳卒中急性期における嚥下障害の発症率は</a:t>
            </a:r>
            <a:r>
              <a:rPr lang="en-US" altLang="ja-JP" sz="2400">
                <a:latin typeface="ＭＳ Ｐゴシック" panose="020B0600070205080204" pitchFamily="50" charset="-128"/>
                <a:ea typeface="ＭＳ Ｐゴシック" panose="020B0600070205080204" pitchFamily="50" charset="-128"/>
              </a:rPr>
              <a:t>29〜67</a:t>
            </a:r>
            <a:r>
              <a:rPr lang="ja-JP" altLang="en-US" sz="2400">
                <a:latin typeface="ＭＳ Ｐゴシック" panose="020B0600070205080204" pitchFamily="50" charset="-128"/>
                <a:ea typeface="ＭＳ Ｐゴシック" panose="020B0600070205080204" pitchFamily="50" charset="-128"/>
              </a:rPr>
              <a:t>％。</a:t>
            </a:r>
            <a:r>
              <a:rPr lang="en-US" altLang="ja-JP" sz="1600">
                <a:latin typeface="ＭＳ Ｐゴシック" panose="020B0600070205080204" pitchFamily="50" charset="-128"/>
                <a:ea typeface="ＭＳ Ｐゴシック" panose="020B0600070205080204" pitchFamily="50" charset="-128"/>
              </a:rPr>
              <a:t> </a:t>
            </a:r>
          </a:p>
          <a:p>
            <a:pPr eaLnBrk="1" hangingPunct="1">
              <a:lnSpc>
                <a:spcPct val="90000"/>
              </a:lnSpc>
              <a:spcBef>
                <a:spcPct val="20000"/>
              </a:spcBef>
              <a:buClr>
                <a:schemeClr val="accent2"/>
              </a:buClr>
              <a:buSzPct val="80000"/>
              <a:buFont typeface="Wingdings" panose="05000000000000000000" pitchFamily="2" charset="2"/>
              <a:buNone/>
            </a:pPr>
            <a:r>
              <a:rPr lang="en-US" altLang="ja-JP" sz="1600">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Maritino et al. Stroke 2005</a:t>
            </a:r>
          </a:p>
          <a:p>
            <a:pPr eaLnBrk="1" hangingPunct="1">
              <a:lnSpc>
                <a:spcPct val="90000"/>
              </a:lnSpc>
              <a:spcBef>
                <a:spcPct val="20000"/>
              </a:spcBef>
              <a:buClr>
                <a:schemeClr val="accent2"/>
              </a:buClr>
              <a:buSzPct val="80000"/>
              <a:buFont typeface="Wingdings" panose="05000000000000000000" pitchFamily="2" charset="2"/>
              <a:buChar char="l"/>
            </a:pPr>
            <a:endParaRPr lang="en-US" altLang="ja-JP" sz="1400">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Char char="l"/>
            </a:pPr>
            <a:r>
              <a:rPr lang="en-US" altLang="en-US" sz="2400">
                <a:latin typeface="ＭＳ Ｐゴシック" panose="020B0600070205080204" pitchFamily="50" charset="-128"/>
                <a:ea typeface="ＭＳ Ｐゴシック" panose="020B0600070205080204" pitchFamily="50" charset="-128"/>
              </a:rPr>
              <a:t>嚥下障害</a:t>
            </a:r>
            <a:r>
              <a:rPr lang="ja-JP" altLang="en-US" sz="2400">
                <a:latin typeface="ＭＳ Ｐゴシック" panose="020B0600070205080204" pitchFamily="50" charset="-128"/>
                <a:ea typeface="ＭＳ Ｐゴシック" panose="020B0600070205080204" pitchFamily="50" charset="-128"/>
              </a:rPr>
              <a:t>は肺炎の高リスクと関連し、転帰不良と死亡のリスクを増大させる。　</a:t>
            </a:r>
            <a:r>
              <a:rPr lang="ja-JP" altLang="en-US" sz="1600">
                <a:latin typeface="ＭＳ Ｐゴシック" panose="020B0600070205080204" pitchFamily="50" charset="-128"/>
                <a:ea typeface="ＭＳ Ｐゴシック" panose="020B0600070205080204" pitchFamily="50" charset="-128"/>
              </a:rPr>
              <a:t>　</a:t>
            </a:r>
            <a:r>
              <a:rPr lang="en-US" altLang="ja-JP" sz="1600">
                <a:latin typeface="ＭＳ Ｐゴシック" panose="020B0600070205080204" pitchFamily="50" charset="-128"/>
                <a:ea typeface="ＭＳ Ｐゴシック" panose="020B0600070205080204" pitchFamily="50" charset="-128"/>
              </a:rPr>
              <a:t>                  			              </a:t>
            </a:r>
            <a:r>
              <a:rPr lang="ja-JP" altLang="en-US" sz="1600">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Jauch EC et al. Stroke 2013</a:t>
            </a:r>
          </a:p>
          <a:p>
            <a:pPr eaLnBrk="1" hangingPunct="1">
              <a:lnSpc>
                <a:spcPct val="90000"/>
              </a:lnSpc>
              <a:spcBef>
                <a:spcPct val="20000"/>
              </a:spcBef>
              <a:buClr>
                <a:schemeClr val="accent2"/>
              </a:buClr>
              <a:buSzPct val="80000"/>
              <a:buFont typeface="Wingdings" panose="05000000000000000000" pitchFamily="2" charset="2"/>
              <a:buNone/>
            </a:pPr>
            <a:r>
              <a:rPr lang="en-US" altLang="ja-JP" sz="1600" i="1">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Martino et al. Stroke 2005</a:t>
            </a:r>
          </a:p>
          <a:p>
            <a:pPr eaLnBrk="1" hangingPunct="1">
              <a:lnSpc>
                <a:spcPct val="90000"/>
              </a:lnSpc>
              <a:spcBef>
                <a:spcPct val="20000"/>
              </a:spcBef>
              <a:buClr>
                <a:schemeClr val="accent2"/>
              </a:buClr>
              <a:buSzPct val="80000"/>
              <a:buFont typeface="Wingdings" panose="05000000000000000000" pitchFamily="2" charset="2"/>
              <a:buNone/>
            </a:pPr>
            <a:r>
              <a:rPr lang="en-US" altLang="ja-JP" sz="1600" i="1">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Mann G et al. Stroke 1999</a:t>
            </a:r>
          </a:p>
          <a:p>
            <a:pPr eaLnBrk="1" hangingPunct="1">
              <a:lnSpc>
                <a:spcPct val="90000"/>
              </a:lnSpc>
              <a:spcBef>
                <a:spcPct val="20000"/>
              </a:spcBef>
              <a:buClr>
                <a:schemeClr val="accent2"/>
              </a:buClr>
              <a:buSzPct val="80000"/>
              <a:buFont typeface="Wingdings" panose="05000000000000000000" pitchFamily="2" charset="2"/>
              <a:buChar char="l"/>
            </a:pPr>
            <a:endParaRPr lang="en-US" altLang="ja-JP" sz="1400">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400">
                <a:latin typeface="ＭＳ Ｐゴシック" panose="020B0600070205080204" pitchFamily="50" charset="-128"/>
                <a:ea typeface="ＭＳ Ｐゴシック" panose="020B0600070205080204" pitchFamily="50" charset="-128"/>
              </a:rPr>
              <a:t>急性期の脳卒中患者において、嚥下障害を発見し管理することは</a:t>
            </a:r>
            <a:r>
              <a:rPr lang="en-US" altLang="ja-JP" sz="24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　肺炎のリスクや入院期間、最終的な医療費を減少させる。</a:t>
            </a:r>
            <a:r>
              <a:rPr lang="ja-JP" altLang="en-US" sz="1600">
                <a:latin typeface="ＭＳ Ｐゴシック" panose="020B0600070205080204" pitchFamily="50" charset="-128"/>
                <a:ea typeface="ＭＳ Ｐゴシック" panose="020B0600070205080204" pitchFamily="50" charset="-128"/>
              </a:rPr>
              <a:t>　　　　　　　　　　　　　　　　　　</a:t>
            </a:r>
            <a:endParaRPr lang="en-US" altLang="ja-JP" sz="1600">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None/>
            </a:pPr>
            <a:r>
              <a:rPr lang="ja-JP" altLang="en-US" sz="1600">
                <a:latin typeface="ＭＳ Ｐゴシック" panose="020B0600070205080204" pitchFamily="50" charset="-128"/>
                <a:ea typeface="ＭＳ Ｐゴシック" panose="020B0600070205080204" pitchFamily="50" charset="-128"/>
              </a:rPr>
              <a:t>　　　　　　　　　　　　　　　　　　　　　　　　　　　　　　　　　　　　　　　　　　　　</a:t>
            </a:r>
            <a:r>
              <a:rPr lang="en-US" altLang="ja-JP" sz="1600">
                <a:latin typeface="ＭＳ Ｐゴシック" panose="020B0600070205080204" pitchFamily="50" charset="-128"/>
                <a:ea typeface="ＭＳ Ｐゴシック" panose="020B0600070205080204" pitchFamily="50" charset="-128"/>
              </a:rPr>
              <a:t>  </a:t>
            </a:r>
            <a:r>
              <a:rPr lang="ja-JP" altLang="en-US" sz="1600">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 </a:t>
            </a:r>
            <a:r>
              <a:rPr lang="nb-NO" altLang="ja-JP" sz="1600" i="1">
                <a:latin typeface="ＭＳ Ｐゴシック" panose="020B0600070205080204" pitchFamily="50" charset="-128"/>
                <a:ea typeface="ＭＳ Ｐゴシック" panose="020B0600070205080204" pitchFamily="50" charset="-128"/>
              </a:rPr>
              <a:t>Smithard et al.Stroke 1996</a:t>
            </a:r>
            <a:r>
              <a:rPr lang="ja-JP" altLang="en-US" sz="1600" i="1">
                <a:latin typeface="ＭＳ Ｐゴシック" panose="020B0600070205080204" pitchFamily="50" charset="-128"/>
                <a:ea typeface="ＭＳ Ｐゴシック" panose="020B0600070205080204" pitchFamily="50" charset="-128"/>
              </a:rPr>
              <a:t> </a:t>
            </a:r>
          </a:p>
        </p:txBody>
      </p:sp>
      <p:sp>
        <p:nvSpPr>
          <p:cNvPr id="2" name="額縁 1">
            <a:extLst>
              <a:ext uri="{FF2B5EF4-FFF2-40B4-BE49-F238E27FC236}">
                <a16:creationId xmlns:a16="http://schemas.microsoft.com/office/drawing/2014/main" id="{CC2EA81C-0B20-4293-813E-C1139526D694}"/>
              </a:ext>
            </a:extLst>
          </p:cNvPr>
          <p:cNvSpPr/>
          <p:nvPr/>
        </p:nvSpPr>
        <p:spPr bwMode="auto">
          <a:xfrm>
            <a:off x="263525" y="5719763"/>
            <a:ext cx="9577388" cy="898525"/>
          </a:xfrm>
          <a:prstGeom prst="bevel">
            <a:avLst/>
          </a:prstGeom>
          <a:solidFill>
            <a:schemeClr val="accent6">
              <a:lumMod val="50000"/>
            </a:schemeClr>
          </a:solidFill>
          <a:ln w="12700" cap="sq" cmpd="sng" algn="ctr">
            <a:solidFill>
              <a:schemeClr val="tx1"/>
            </a:solidFill>
            <a:prstDash val="solid"/>
            <a:round/>
            <a:headEnd type="none" w="sm" len="sm"/>
            <a:tailEnd type="none" w="sm" len="sm"/>
          </a:ln>
          <a:effectLst/>
        </p:spPr>
        <p:txBody>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ja-JP" altLang="en-US" b="1">
                <a:latin typeface="ＭＳ Ｐゴシック" pitchFamily="-94" charset="-128"/>
                <a:ea typeface="ＭＳ Ｐゴシック" pitchFamily="-94" charset="-128"/>
              </a:rPr>
              <a:t>脳卒中急性期には意識障害を伴っていたり病状が変動しやすく、食事開始時より訓練された評価者により嚥下機能評価がなされ、治療方針が決定されることが望ましい。</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0AFEA77-B896-4F14-B01E-77BE7E907C16}"/>
              </a:ext>
            </a:extLst>
          </p:cNvPr>
          <p:cNvSpPr/>
          <p:nvPr/>
        </p:nvSpPr>
        <p:spPr>
          <a:xfrm>
            <a:off x="534988" y="260350"/>
            <a:ext cx="9145587" cy="368300"/>
          </a:xfrm>
          <a:prstGeom prst="rect">
            <a:avLst/>
          </a:prstGeom>
          <a:solidFill>
            <a:srgbClr val="14B07B"/>
          </a:solidFill>
        </p:spPr>
        <p:txBody>
          <a:bodyPr>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1800">
                <a:effectLst>
                  <a:outerShdw blurRad="38100" dist="38100" dir="2700000" algn="tl">
                    <a:srgbClr val="000000"/>
                  </a:outerShdw>
                </a:effectLst>
                <a:latin typeface="ＤＦＰ太丸ゴシック体" pitchFamily="-94" charset="-128"/>
              </a:rPr>
              <a:t> </a:t>
            </a:r>
            <a:r>
              <a:rPr lang="ja-JP" altLang="en-US" sz="1800">
                <a:effectLst>
                  <a:outerShdw blurRad="38100" dist="38100" dir="2700000" algn="tl">
                    <a:srgbClr val="000000"/>
                  </a:outerShdw>
                </a:effectLst>
                <a:latin typeface="ＭＳ Ｐゴシック" pitchFamily="-94" charset="-128"/>
                <a:ea typeface="ＭＳ Ｐゴシック" pitchFamily="-94" charset="-128"/>
              </a:rPr>
              <a:t>脳卒中一般　対症療法　　</a:t>
            </a:r>
            <a:r>
              <a:rPr lang="ja-JP" altLang="en-US" sz="1800">
                <a:effectLst>
                  <a:outerShdw blurRad="38100" dist="38100" dir="2700000" algn="tl">
                    <a:srgbClr val="000000"/>
                  </a:outerShdw>
                </a:effectLst>
                <a:latin typeface="ＤＦＰ太丸ゴシック体" pitchFamily="-94" charset="-128"/>
              </a:rPr>
              <a:t>　　</a:t>
            </a:r>
            <a:endParaRPr lang="ja-JP" altLang="en-US" sz="1800" b="1">
              <a:latin typeface="Tahoma" pitchFamily="-94" charset="0"/>
            </a:endParaRPr>
          </a:p>
        </p:txBody>
      </p:sp>
      <p:sp>
        <p:nvSpPr>
          <p:cNvPr id="34819" name="テキスト ボックス 12">
            <a:extLst>
              <a:ext uri="{FF2B5EF4-FFF2-40B4-BE49-F238E27FC236}">
                <a16:creationId xmlns:a16="http://schemas.microsoft.com/office/drawing/2014/main" id="{E4BE62D3-5640-4730-83EA-8BC88AADFFE0}"/>
              </a:ext>
            </a:extLst>
          </p:cNvPr>
          <p:cNvSpPr txBox="1">
            <a:spLocks noChangeArrowheads="1"/>
          </p:cNvSpPr>
          <p:nvPr/>
        </p:nvSpPr>
        <p:spPr bwMode="auto">
          <a:xfrm>
            <a:off x="534988" y="641350"/>
            <a:ext cx="9145587" cy="738188"/>
          </a:xfrm>
          <a:prstGeom prst="rect">
            <a:avLst/>
          </a:prstGeom>
          <a:solidFill>
            <a:srgbClr val="9AFFC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b="1">
                <a:solidFill>
                  <a:srgbClr val="2D2E36"/>
                </a:solidFill>
                <a:latin typeface="ＭＳ Ｐゴシック" panose="020B0600070205080204" pitchFamily="50" charset="-128"/>
                <a:ea typeface="ＭＳ Ｐゴシック" panose="020B0600070205080204" pitchFamily="50" charset="-128"/>
              </a:rPr>
              <a:t>（</a:t>
            </a:r>
            <a:r>
              <a:rPr lang="en-US" altLang="ja-JP" sz="2400" b="1">
                <a:solidFill>
                  <a:srgbClr val="2D2E36"/>
                </a:solidFill>
                <a:latin typeface="ＭＳ Ｐゴシック" panose="020B0600070205080204" pitchFamily="50" charset="-128"/>
                <a:ea typeface="ＭＳ Ｐゴシック" panose="020B0600070205080204" pitchFamily="50" charset="-128"/>
              </a:rPr>
              <a:t>2</a:t>
            </a:r>
            <a:r>
              <a:rPr lang="ja-JP" altLang="en-US" sz="2400" b="1">
                <a:solidFill>
                  <a:srgbClr val="2D2E36"/>
                </a:solidFill>
                <a:latin typeface="ＭＳ Ｐゴシック" panose="020B0600070205080204" pitchFamily="50" charset="-128"/>
                <a:ea typeface="ＭＳ Ｐゴシック" panose="020B0600070205080204" pitchFamily="50" charset="-128"/>
              </a:rPr>
              <a:t>）嚥下障害</a:t>
            </a:r>
            <a:endParaRPr lang="en-US" altLang="ja-JP" sz="2400" b="1">
              <a:solidFill>
                <a:srgbClr val="2D2E36"/>
              </a:solidFill>
              <a:latin typeface="ＭＳ Ｐゴシック" panose="020B0600070205080204" pitchFamily="50" charset="-128"/>
              <a:ea typeface="ＭＳ Ｐゴシック" panose="020B0600070205080204" pitchFamily="50" charset="-128"/>
            </a:endParaRPr>
          </a:p>
          <a:p>
            <a:pPr eaLnBrk="1" hangingPunct="1"/>
            <a:r>
              <a:rPr lang="ja-JP" altLang="en-US" sz="1800" b="1">
                <a:latin typeface="Tahoma" panose="020B0604030504040204" pitchFamily="34" charset="0"/>
              </a:rPr>
              <a:t>　　　　　　　　</a:t>
            </a:r>
          </a:p>
        </p:txBody>
      </p:sp>
      <p:sp>
        <p:nvSpPr>
          <p:cNvPr id="7" name="Rectangle 3">
            <a:extLst>
              <a:ext uri="{FF2B5EF4-FFF2-40B4-BE49-F238E27FC236}">
                <a16:creationId xmlns:a16="http://schemas.microsoft.com/office/drawing/2014/main" id="{1D947F5C-0104-482B-B9E0-E050C246F547}"/>
              </a:ext>
            </a:extLst>
          </p:cNvPr>
          <p:cNvSpPr txBox="1">
            <a:spLocks noChangeArrowheads="1"/>
          </p:cNvSpPr>
          <p:nvPr/>
        </p:nvSpPr>
        <p:spPr bwMode="auto">
          <a:xfrm>
            <a:off x="534988" y="1989138"/>
            <a:ext cx="9145587" cy="3527425"/>
          </a:xfrm>
          <a:prstGeom prst="rect">
            <a:avLst/>
          </a:prstGeom>
          <a:solidFill>
            <a:srgbClr val="FFFFFF"/>
          </a:solidFill>
          <a:ln w="38100" cap="flat" algn="ctr">
            <a:solidFill>
              <a:srgbClr val="008000"/>
            </a:solidFill>
            <a:headEnd type="none" w="med" len="med"/>
            <a:tailEnd type="none" w="med" len="med"/>
          </a:ln>
        </p:spPr>
        <p:txBody>
          <a:bodyPr lIns="92075" tIns="46038" rIns="92075" bIns="46038"/>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spcBef>
                <a:spcPct val="20000"/>
              </a:spcBef>
              <a:buClr>
                <a:schemeClr val="accent2"/>
              </a:buClr>
              <a:buSzPct val="80000"/>
              <a:buFont typeface="Wingdings" pitchFamily="-94" charset="2"/>
              <a:buNone/>
              <a:defRPr/>
            </a:pPr>
            <a:r>
              <a:rPr lang="en-US" altLang="ja-JP" sz="1800" b="1">
                <a:solidFill>
                  <a:srgbClr val="CCFFCC"/>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脳卒中治療ガイドライン</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2015</a:t>
            </a:r>
          </a:p>
          <a:p>
            <a:pPr eaLnBrk="1" hangingPunct="1">
              <a:spcBef>
                <a:spcPct val="20000"/>
              </a:spcBef>
              <a:buClr>
                <a:schemeClr val="accent2"/>
              </a:buClr>
              <a:buSzPct val="80000"/>
              <a:buFont typeface="Wingdings" pitchFamily="-94" charset="2"/>
              <a:buChar char="l"/>
              <a:defRPr/>
            </a:pP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1</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．患者が飲食や経口的服薬を開始する前に嚥下評価することが推奨される。ベッドサイド</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での簡便なスクリーニング検査として、水飲みテストが有用であるが、さらに精密な検査が</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必要な場合には嚥下造影検査</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(VF</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検査）や内視鏡検査</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(FE</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検査</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を実施するよう勧められる</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（グレード</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B)</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2</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．検査の結果、誤嚥リスクが高いと判断されれば、嚥下機能回復のためのリハビリテーション</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を実施する一方で、経鼻胃管</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(NG</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チューブ）や経皮的内視鏡胃瘻造設術</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(PEG)</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チューブに</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よる栄養補給するよう勧められる</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B)</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endParaRPr lang="en-US" altLang="ja-JP" sz="14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p:txBody>
      </p:sp>
      <p:sp>
        <p:nvSpPr>
          <p:cNvPr id="34821" name="AutoShape 6">
            <a:extLst>
              <a:ext uri="{FF2B5EF4-FFF2-40B4-BE49-F238E27FC236}">
                <a16:creationId xmlns:a16="http://schemas.microsoft.com/office/drawing/2014/main" id="{34D5930A-DDDF-4B9C-9CB5-815E81CA70F4}"/>
              </a:ext>
            </a:extLst>
          </p:cNvPr>
          <p:cNvSpPr>
            <a:spLocks noChangeArrowheads="1"/>
          </p:cNvSpPr>
          <p:nvPr/>
        </p:nvSpPr>
        <p:spPr bwMode="auto">
          <a:xfrm>
            <a:off x="558800" y="2060575"/>
            <a:ext cx="1489075" cy="457200"/>
          </a:xfrm>
          <a:prstGeom prst="flowChartTerminator">
            <a:avLst/>
          </a:prstGeom>
          <a:solidFill>
            <a:srgbClr val="9AFFCD"/>
          </a:solidFill>
          <a:ln w="9525">
            <a:solidFill>
              <a:schemeClr val="tx1"/>
            </a:solidFill>
            <a:miter lim="800000"/>
            <a:headEnd/>
            <a:tailEnd/>
          </a:ln>
        </p:spPr>
        <p:txBody>
          <a:bodyPr wrap="none" lIns="76197" tIns="38098" rIns="76197" bIns="38098"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1700" b="1">
                <a:solidFill>
                  <a:srgbClr val="000000"/>
                </a:solidFill>
                <a:latin typeface="ＭＳ Ｐゴシック" panose="020B0600070205080204" pitchFamily="50" charset="-128"/>
                <a:ea typeface="ＭＳ Ｐゴシック" panose="020B0600070205080204" pitchFamily="50" charset="-128"/>
              </a:rPr>
              <a:t>推　奨</a:t>
            </a:r>
            <a:endParaRPr lang="ja-JP" altLang="en-US" sz="1800" b="1">
              <a:solidFill>
                <a:srgbClr val="000000"/>
              </a:solidFill>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D6A47F8E-3864-4E42-9074-07787E5C2420}"/>
              </a:ext>
            </a:extLst>
          </p:cNvPr>
          <p:cNvSpPr txBox="1">
            <a:spLocks noChangeArrowheads="1"/>
          </p:cNvSpPr>
          <p:nvPr/>
        </p:nvSpPr>
        <p:spPr bwMode="auto">
          <a:xfrm>
            <a:off x="528638" y="1628775"/>
            <a:ext cx="9144000" cy="5113338"/>
          </a:xfrm>
          <a:prstGeom prst="rect">
            <a:avLst/>
          </a:prstGeom>
          <a:solidFill>
            <a:srgbClr val="FFFFFF"/>
          </a:solidFill>
          <a:ln w="38100" cap="flat" algn="ctr">
            <a:solidFill>
              <a:srgbClr val="008000"/>
            </a:solidFill>
            <a:headEnd type="none" w="med" len="med"/>
            <a:tailEnd type="none" w="med" len="med"/>
          </a:ln>
        </p:spPr>
        <p:txBody>
          <a:bodyPr lIns="92075" tIns="46038" rIns="92075" bIns="46038"/>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spcBef>
                <a:spcPct val="20000"/>
              </a:spcBef>
              <a:buClr>
                <a:schemeClr val="accent2"/>
              </a:buClr>
              <a:buSzPct val="80000"/>
              <a:buFont typeface="Wingdings" pitchFamily="-94" charset="2"/>
              <a:buNone/>
              <a:defRPr/>
            </a:pPr>
            <a:r>
              <a:rPr lang="en-US" altLang="ja-JP" sz="1800" b="1">
                <a:solidFill>
                  <a:srgbClr val="CCFFCC"/>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脳卒中治療ガイドライン</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2015</a:t>
            </a:r>
          </a:p>
          <a:p>
            <a:pPr eaLnBrk="1" hangingPunct="1">
              <a:spcBef>
                <a:spcPct val="20000"/>
              </a:spcBef>
              <a:buClr>
                <a:schemeClr val="accent2"/>
              </a:buClr>
              <a:buSzPct val="80000"/>
              <a:buFont typeface="Wingdings" pitchFamily="-94" charset="2"/>
              <a:buChar char="l"/>
              <a:defRPr/>
            </a:pP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1</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．脳卒中発作で入院した全ての患者で、栄養状態を評価するよう勧められる</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（グレード</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B)</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2</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．低栄養状態にある患者、低栄養状態に陥るリスクのある患者、あるいは褥瘡のリスクが</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ある脳卒中患者では、十分なカロリーや蛋白質の補給をするよう勧められる</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B)</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endParaRPr lang="en-US" altLang="ja-JP" sz="14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3</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．脳卒中発症後</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7</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日以上十分な経口摂取が困難と判断された患者では、発症早期から</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経腸栄養を開始するよう勧められる</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B)</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endParaRPr lang="en-US" altLang="ja-JP" sz="14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4</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．脳卒中発症数週間は経鼻胃管</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(NGT)</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を行うよう勧められるが</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B)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、発症</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28</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日以上</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経腸栄養が必要な患者では経皮的内視鏡胃瘻</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(PEG)</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を考慮しても良い</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C1)</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endParaRPr lang="en-US" altLang="ja-JP" sz="14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5</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．脳卒中発作急性期には</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60mg/dL</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以下の低血糖は直ちに補正するよう強く勧められる</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A)</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。脳卒中発作急性期には高血糖を是正し、低血糖を予防しながら</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140〜</a:t>
            </a: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180mg/dL</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の範囲に血糖を保つことを考慮しても良い</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C1)</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p>
        </p:txBody>
      </p:sp>
      <p:sp>
        <p:nvSpPr>
          <p:cNvPr id="35843" name="AutoShape 6">
            <a:extLst>
              <a:ext uri="{FF2B5EF4-FFF2-40B4-BE49-F238E27FC236}">
                <a16:creationId xmlns:a16="http://schemas.microsoft.com/office/drawing/2014/main" id="{35296AB9-2445-4B17-BD5B-50676138F06C}"/>
              </a:ext>
            </a:extLst>
          </p:cNvPr>
          <p:cNvSpPr>
            <a:spLocks noChangeArrowheads="1"/>
          </p:cNvSpPr>
          <p:nvPr/>
        </p:nvSpPr>
        <p:spPr bwMode="auto">
          <a:xfrm>
            <a:off x="558800" y="1700213"/>
            <a:ext cx="1489075" cy="457200"/>
          </a:xfrm>
          <a:prstGeom prst="flowChartTerminator">
            <a:avLst/>
          </a:prstGeom>
          <a:solidFill>
            <a:srgbClr val="9AFFCD"/>
          </a:solidFill>
          <a:ln w="9525">
            <a:solidFill>
              <a:schemeClr val="tx1"/>
            </a:solidFill>
            <a:miter lim="800000"/>
            <a:headEnd/>
            <a:tailEnd/>
          </a:ln>
        </p:spPr>
        <p:txBody>
          <a:bodyPr wrap="none" lIns="76197" tIns="38098" rIns="76197" bIns="38098"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1700" b="1">
                <a:solidFill>
                  <a:srgbClr val="000000"/>
                </a:solidFill>
                <a:latin typeface="ＭＳ Ｐゴシック" panose="020B0600070205080204" pitchFamily="50" charset="-128"/>
                <a:ea typeface="ＭＳ Ｐゴシック" panose="020B0600070205080204" pitchFamily="50" charset="-128"/>
              </a:rPr>
              <a:t>推　奨</a:t>
            </a:r>
            <a:endParaRPr lang="ja-JP" altLang="en-US" sz="1800" b="1">
              <a:solidFill>
                <a:srgbClr val="000000"/>
              </a:solidFill>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36A7C00E-4493-4360-A4FF-D0851FFB733D}"/>
              </a:ext>
            </a:extLst>
          </p:cNvPr>
          <p:cNvSpPr/>
          <p:nvPr/>
        </p:nvSpPr>
        <p:spPr>
          <a:xfrm>
            <a:off x="534988" y="319088"/>
            <a:ext cx="9145587" cy="368300"/>
          </a:xfrm>
          <a:prstGeom prst="rect">
            <a:avLst/>
          </a:prstGeom>
          <a:solidFill>
            <a:srgbClr val="14B07B"/>
          </a:solidFill>
        </p:spPr>
        <p:txBody>
          <a:bodyPr>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1800">
                <a:effectLst>
                  <a:outerShdw blurRad="38100" dist="38100" dir="2700000" algn="tl">
                    <a:srgbClr val="000000"/>
                  </a:outerShdw>
                </a:effectLst>
                <a:latin typeface="ＤＦＰ太丸ゴシック体" pitchFamily="-94" charset="-128"/>
              </a:rPr>
              <a:t> </a:t>
            </a:r>
            <a:r>
              <a:rPr lang="ja-JP" altLang="en-US" sz="1800">
                <a:effectLst>
                  <a:outerShdw blurRad="38100" dist="38100" dir="2700000" algn="tl">
                    <a:srgbClr val="000000"/>
                  </a:outerShdw>
                </a:effectLst>
                <a:latin typeface="ＭＳ Ｐゴシック" pitchFamily="-94" charset="-128"/>
                <a:ea typeface="ＭＳ Ｐゴシック" pitchFamily="-94" charset="-128"/>
              </a:rPr>
              <a:t>脳卒中急性期の呼吸・循環・代謝管理　　</a:t>
            </a:r>
            <a:r>
              <a:rPr lang="ja-JP" altLang="en-US" sz="1800">
                <a:effectLst>
                  <a:outerShdw blurRad="38100" dist="38100" dir="2700000" algn="tl">
                    <a:srgbClr val="000000"/>
                  </a:outerShdw>
                </a:effectLst>
                <a:latin typeface="ＤＦＰ太丸ゴシック体" pitchFamily="-94" charset="-128"/>
              </a:rPr>
              <a:t>　　</a:t>
            </a:r>
            <a:endParaRPr lang="ja-JP" altLang="en-US" sz="1800" b="1">
              <a:latin typeface="Tahoma" pitchFamily="-94" charset="0"/>
            </a:endParaRPr>
          </a:p>
        </p:txBody>
      </p:sp>
      <p:sp>
        <p:nvSpPr>
          <p:cNvPr id="35845" name="テキスト ボックス 12">
            <a:extLst>
              <a:ext uri="{FF2B5EF4-FFF2-40B4-BE49-F238E27FC236}">
                <a16:creationId xmlns:a16="http://schemas.microsoft.com/office/drawing/2014/main" id="{118FCBDB-8905-4B95-8F36-B6033016CF07}"/>
              </a:ext>
            </a:extLst>
          </p:cNvPr>
          <p:cNvSpPr txBox="1">
            <a:spLocks noChangeArrowheads="1"/>
          </p:cNvSpPr>
          <p:nvPr/>
        </p:nvSpPr>
        <p:spPr bwMode="auto">
          <a:xfrm>
            <a:off x="534988" y="723900"/>
            <a:ext cx="9145587" cy="738188"/>
          </a:xfrm>
          <a:prstGeom prst="rect">
            <a:avLst/>
          </a:prstGeom>
          <a:solidFill>
            <a:srgbClr val="9AFFC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b="1">
                <a:solidFill>
                  <a:srgbClr val="2D2E36"/>
                </a:solidFill>
                <a:latin typeface="ＭＳ Ｐゴシック" panose="020B0600070205080204" pitchFamily="50" charset="-128"/>
                <a:ea typeface="ＭＳ Ｐゴシック" panose="020B0600070205080204" pitchFamily="50" charset="-128"/>
              </a:rPr>
              <a:t>（</a:t>
            </a:r>
            <a:r>
              <a:rPr lang="en-US" altLang="ja-JP" sz="2400" b="1">
                <a:solidFill>
                  <a:srgbClr val="2D2E36"/>
                </a:solidFill>
                <a:latin typeface="ＭＳ Ｐゴシック" panose="020B0600070205080204" pitchFamily="50" charset="-128"/>
                <a:ea typeface="ＭＳ Ｐゴシック" panose="020B0600070205080204" pitchFamily="50" charset="-128"/>
              </a:rPr>
              <a:t>3</a:t>
            </a:r>
            <a:r>
              <a:rPr lang="ja-JP" altLang="en-US" sz="2400" b="1">
                <a:solidFill>
                  <a:srgbClr val="2D2E36"/>
                </a:solidFill>
                <a:latin typeface="ＭＳ Ｐゴシック" panose="020B0600070205080204" pitchFamily="50" charset="-128"/>
                <a:ea typeface="ＭＳ Ｐゴシック" panose="020B0600070205080204" pitchFamily="50" charset="-128"/>
              </a:rPr>
              <a:t>）栄養</a:t>
            </a:r>
            <a:endParaRPr lang="en-US" altLang="ja-JP" sz="2400" b="1">
              <a:solidFill>
                <a:srgbClr val="2D2E36"/>
              </a:solidFill>
              <a:latin typeface="ＭＳ Ｐゴシック" panose="020B0600070205080204" pitchFamily="50" charset="-128"/>
              <a:ea typeface="ＭＳ Ｐゴシック" panose="020B0600070205080204" pitchFamily="50" charset="-128"/>
            </a:endParaRPr>
          </a:p>
          <a:p>
            <a:pPr eaLnBrk="1" hangingPunct="1"/>
            <a:r>
              <a:rPr lang="ja-JP" altLang="en-US" sz="1800" b="1">
                <a:latin typeface="Tahoma" panose="020B0604030504040204" pitchFamily="34" charset="0"/>
              </a:rPr>
              <a:t>　　　　　　　　</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8883BED8-8A81-4FBD-B7A3-43005BBF9349}"/>
              </a:ext>
            </a:extLst>
          </p:cNvPr>
          <p:cNvSpPr txBox="1">
            <a:spLocks noChangeArrowheads="1"/>
          </p:cNvSpPr>
          <p:nvPr/>
        </p:nvSpPr>
        <p:spPr bwMode="auto">
          <a:xfrm>
            <a:off x="508000" y="1454150"/>
            <a:ext cx="9144000" cy="5287963"/>
          </a:xfrm>
          <a:prstGeom prst="rect">
            <a:avLst/>
          </a:prstGeom>
          <a:solidFill>
            <a:srgbClr val="FFFFFF"/>
          </a:solidFill>
          <a:ln w="38100" cap="flat" algn="ctr">
            <a:solidFill>
              <a:srgbClr val="008000"/>
            </a:solidFill>
            <a:headEnd type="none" w="med" len="med"/>
            <a:tailEnd type="none" w="med" len="med"/>
          </a:ln>
        </p:spPr>
        <p:txBody>
          <a:bodyPr lIns="92075" tIns="46038" rIns="92075" bIns="46038"/>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spcBef>
                <a:spcPct val="20000"/>
              </a:spcBef>
              <a:buClr>
                <a:schemeClr val="accent2"/>
              </a:buClr>
              <a:buSzPct val="80000"/>
              <a:buFont typeface="Wingdings" pitchFamily="-94" charset="2"/>
              <a:buNone/>
              <a:defRPr/>
            </a:pPr>
            <a:r>
              <a:rPr lang="en-US" altLang="ja-JP" sz="1800" b="1">
                <a:solidFill>
                  <a:srgbClr val="CCFFCC"/>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脳卒中治療ガイドライン</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2015</a:t>
            </a:r>
          </a:p>
          <a:p>
            <a:pPr eaLnBrk="1" hangingPunct="1">
              <a:spcBef>
                <a:spcPct val="20000"/>
              </a:spcBef>
              <a:buClr>
                <a:schemeClr val="accent2"/>
              </a:buClr>
              <a:buSzPct val="80000"/>
              <a:buFont typeface="Wingdings" pitchFamily="-94" charset="2"/>
              <a:buChar char="l"/>
              <a:defRPr/>
            </a:pP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1</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．脳卒中患者においては、嚥下障害が多く認められる。それに対し、嚥下障害のスクリーニン</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グ検査、さらには嚥下造影検査、内視鏡検査などを適切に行い、その結果をもとに、栄養</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摂取経路（経管・経口）や食形態を検討し、多職種で連携して包括的な介入を行うことが</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強く勧められる</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A)</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4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4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endParaRPr lang="en-US" altLang="ja-JP" sz="14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2</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．経口摂取が困難と判断された患者においては、急性期から（発症</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7</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日以内）経腸栄養を開始　　　　　　　　　　　</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した方が、末梢点滴のみ継続するよりも死亡率が少ない傾向があり勧められる</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B)</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発症</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1</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か月後以降も経口摂取困難な状況が継続している時には胃瘻での栄養管理が勧め</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られる</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B)</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endParaRPr lang="en-US" altLang="ja-JP" sz="14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3</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．頚部前屈や回旋、咽頭冷却刺激、メンデルゾーン手技、</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supreglottic swallow</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（息こらえ</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嚥下）、頚部前屈体操、バルーン拡張法などの間接訓練は、検査所見や食事摂取量の</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改善などが認められ、それぞれの症例にあわせて包括的な介入として実施することが</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勧められる</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グレード</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B)</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p:txBody>
      </p:sp>
      <p:sp>
        <p:nvSpPr>
          <p:cNvPr id="36867" name="AutoShape 6">
            <a:extLst>
              <a:ext uri="{FF2B5EF4-FFF2-40B4-BE49-F238E27FC236}">
                <a16:creationId xmlns:a16="http://schemas.microsoft.com/office/drawing/2014/main" id="{2EE032F5-8975-4519-8FC6-EEA1D755A730}"/>
              </a:ext>
            </a:extLst>
          </p:cNvPr>
          <p:cNvSpPr>
            <a:spLocks noChangeArrowheads="1"/>
          </p:cNvSpPr>
          <p:nvPr/>
        </p:nvSpPr>
        <p:spPr bwMode="auto">
          <a:xfrm>
            <a:off x="534988" y="1557338"/>
            <a:ext cx="1489075" cy="457200"/>
          </a:xfrm>
          <a:prstGeom prst="flowChartTerminator">
            <a:avLst/>
          </a:prstGeom>
          <a:solidFill>
            <a:srgbClr val="9AFFCD"/>
          </a:solidFill>
          <a:ln w="9525">
            <a:solidFill>
              <a:schemeClr val="tx1"/>
            </a:solidFill>
            <a:miter lim="800000"/>
            <a:headEnd/>
            <a:tailEnd/>
          </a:ln>
        </p:spPr>
        <p:txBody>
          <a:bodyPr wrap="none" lIns="76197" tIns="38098" rIns="76197" bIns="38098"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1700" b="1">
                <a:solidFill>
                  <a:srgbClr val="000000"/>
                </a:solidFill>
                <a:latin typeface="ＭＳ Ｐゴシック" panose="020B0600070205080204" pitchFamily="50" charset="-128"/>
                <a:ea typeface="ＭＳ Ｐゴシック" panose="020B0600070205080204" pitchFamily="50" charset="-128"/>
              </a:rPr>
              <a:t>推　奨</a:t>
            </a:r>
            <a:endParaRPr lang="ja-JP" altLang="en-US" sz="1800" b="1">
              <a:solidFill>
                <a:srgbClr val="000000"/>
              </a:solidFill>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06749205-7236-43B7-8E9E-3B7B8A233A8A}"/>
              </a:ext>
            </a:extLst>
          </p:cNvPr>
          <p:cNvSpPr/>
          <p:nvPr/>
        </p:nvSpPr>
        <p:spPr>
          <a:xfrm>
            <a:off x="534988" y="260350"/>
            <a:ext cx="9145587" cy="368300"/>
          </a:xfrm>
          <a:prstGeom prst="rect">
            <a:avLst/>
          </a:prstGeom>
          <a:solidFill>
            <a:srgbClr val="14B07B"/>
          </a:solidFill>
        </p:spPr>
        <p:txBody>
          <a:bodyPr>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1800">
                <a:effectLst>
                  <a:outerShdw blurRad="38100" dist="38100" dir="2700000" algn="tl">
                    <a:srgbClr val="000000"/>
                  </a:outerShdw>
                </a:effectLst>
                <a:latin typeface="ＤＦＰ太丸ゴシック体" pitchFamily="-94" charset="-128"/>
              </a:rPr>
              <a:t> </a:t>
            </a:r>
            <a:r>
              <a:rPr lang="ja-JP" altLang="en-US" sz="1800">
                <a:effectLst>
                  <a:outerShdw blurRad="38100" dist="38100" dir="2700000" algn="tl">
                    <a:srgbClr val="000000"/>
                  </a:outerShdw>
                </a:effectLst>
                <a:latin typeface="ＭＳ Ｐゴシック" pitchFamily="-94" charset="-128"/>
                <a:ea typeface="ＭＳ Ｐゴシック" pitchFamily="-94" charset="-128"/>
              </a:rPr>
              <a:t>主な障害・問題点に対するリハビリテーション　　</a:t>
            </a:r>
            <a:r>
              <a:rPr lang="ja-JP" altLang="en-US" sz="1800">
                <a:effectLst>
                  <a:outerShdw blurRad="38100" dist="38100" dir="2700000" algn="tl">
                    <a:srgbClr val="000000"/>
                  </a:outerShdw>
                </a:effectLst>
                <a:latin typeface="ＤＦＰ太丸ゴシック体" pitchFamily="-94" charset="-128"/>
              </a:rPr>
              <a:t>　　</a:t>
            </a:r>
            <a:endParaRPr lang="ja-JP" altLang="en-US" sz="1800" b="1">
              <a:latin typeface="Tahoma" pitchFamily="-94" charset="0"/>
            </a:endParaRPr>
          </a:p>
        </p:txBody>
      </p:sp>
      <p:sp>
        <p:nvSpPr>
          <p:cNvPr id="36869" name="テキスト ボックス 12">
            <a:extLst>
              <a:ext uri="{FF2B5EF4-FFF2-40B4-BE49-F238E27FC236}">
                <a16:creationId xmlns:a16="http://schemas.microsoft.com/office/drawing/2014/main" id="{0CCC881E-BC4F-4146-9EE5-2D31C66A205A}"/>
              </a:ext>
            </a:extLst>
          </p:cNvPr>
          <p:cNvSpPr txBox="1">
            <a:spLocks noChangeArrowheads="1"/>
          </p:cNvSpPr>
          <p:nvPr/>
        </p:nvSpPr>
        <p:spPr bwMode="auto">
          <a:xfrm>
            <a:off x="534988" y="641350"/>
            <a:ext cx="9145587" cy="738188"/>
          </a:xfrm>
          <a:prstGeom prst="rect">
            <a:avLst/>
          </a:prstGeom>
          <a:solidFill>
            <a:srgbClr val="9AFFC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ja-JP" sz="2400" b="1">
                <a:solidFill>
                  <a:srgbClr val="2D2E36"/>
                </a:solidFill>
                <a:latin typeface="ＭＳ Ｐゴシック" panose="020B0600070205080204" pitchFamily="50" charset="-128"/>
                <a:ea typeface="ＭＳ Ｐゴシック" panose="020B0600070205080204" pitchFamily="50" charset="-128"/>
              </a:rPr>
              <a:t>2-7 </a:t>
            </a:r>
            <a:r>
              <a:rPr lang="ja-JP" altLang="en-US" sz="2400" b="1">
                <a:solidFill>
                  <a:srgbClr val="2D2E36"/>
                </a:solidFill>
                <a:latin typeface="ＭＳ Ｐゴシック" panose="020B0600070205080204" pitchFamily="50" charset="-128"/>
                <a:ea typeface="ＭＳ Ｐゴシック" panose="020B0600070205080204" pitchFamily="50" charset="-128"/>
              </a:rPr>
              <a:t>嚥下障害に対するリハビリテーション</a:t>
            </a:r>
            <a:endParaRPr lang="en-US" altLang="ja-JP" sz="2400" b="1">
              <a:solidFill>
                <a:srgbClr val="2D2E36"/>
              </a:solidFill>
              <a:latin typeface="ＭＳ Ｐゴシック" panose="020B0600070205080204" pitchFamily="50" charset="-128"/>
              <a:ea typeface="ＭＳ Ｐゴシック" panose="020B0600070205080204" pitchFamily="50" charset="-128"/>
            </a:endParaRPr>
          </a:p>
          <a:p>
            <a:pPr eaLnBrk="1" hangingPunct="1"/>
            <a:r>
              <a:rPr lang="ja-JP" altLang="en-US" sz="1800" b="1">
                <a:latin typeface="Tahoma" panose="020B0604030504040204" pitchFamily="34" charset="0"/>
              </a:rPr>
              <a:t>　　　　　　　　</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C1EF589B-7231-44B7-A42D-16F2D1228BD0}"/>
              </a:ext>
            </a:extLst>
          </p:cNvPr>
          <p:cNvSpPr>
            <a:spLocks noGrp="1" noChangeArrowheads="1"/>
          </p:cNvSpPr>
          <p:nvPr>
            <p:ph type="title"/>
          </p:nvPr>
        </p:nvSpPr>
        <p:spPr>
          <a:xfrm>
            <a:off x="319088" y="549275"/>
            <a:ext cx="8353425" cy="914400"/>
          </a:xfrm>
        </p:spPr>
        <p:txBody>
          <a:bodyPr/>
          <a:lstStyle/>
          <a:p>
            <a:pPr eaLnBrk="1" hangingPunct="1">
              <a:defRPr/>
            </a:pPr>
            <a:r>
              <a:rPr lang="ja-JP" altLang="en-US">
                <a:latin typeface="ＭＳ Ｐゴシック" pitchFamily="-94" charset="-128"/>
                <a:ea typeface="ＭＳ Ｐゴシック" pitchFamily="-94" charset="-128"/>
              </a:rPr>
              <a:t>脳卒中慢性期の嚥下障害</a:t>
            </a:r>
          </a:p>
        </p:txBody>
      </p:sp>
      <p:sp>
        <p:nvSpPr>
          <p:cNvPr id="37891" name="Rectangle 6">
            <a:extLst>
              <a:ext uri="{FF2B5EF4-FFF2-40B4-BE49-F238E27FC236}">
                <a16:creationId xmlns:a16="http://schemas.microsoft.com/office/drawing/2014/main" id="{59ABF1B5-85A7-4117-995C-0C8753D83AAD}"/>
              </a:ext>
            </a:extLst>
          </p:cNvPr>
          <p:cNvSpPr txBox="1">
            <a:spLocks noChangeArrowheads="1"/>
          </p:cNvSpPr>
          <p:nvPr/>
        </p:nvSpPr>
        <p:spPr bwMode="auto">
          <a:xfrm>
            <a:off x="174625" y="1989138"/>
            <a:ext cx="9721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lnSpc>
                <a:spcPct val="90000"/>
              </a:lnSpc>
              <a:spcBef>
                <a:spcPct val="20000"/>
              </a:spcBef>
              <a:buClr>
                <a:schemeClr val="accent2"/>
              </a:buClr>
              <a:buSzPct val="80000"/>
              <a:buFont typeface="Wingdings" panose="05000000000000000000" pitchFamily="2" charset="2"/>
              <a:buChar char="l"/>
            </a:pPr>
            <a:r>
              <a:rPr lang="ja-JP" altLang="en-US" sz="2400">
                <a:latin typeface="ＭＳ Ｐゴシック" panose="020B0600070205080204" pitchFamily="50" charset="-128"/>
                <a:ea typeface="ＭＳ Ｐゴシック" panose="020B0600070205080204" pitchFamily="50" charset="-128"/>
              </a:rPr>
              <a:t>発症時、意識障害の比較的軽度な一側性脳血管障害で発症前に　　　重大な身体及び精神障害のない</a:t>
            </a:r>
            <a:r>
              <a:rPr lang="en-US" altLang="ja-JP" sz="2400">
                <a:latin typeface="ＭＳ Ｐゴシック" panose="020B0600070205080204" pitchFamily="50" charset="-128"/>
                <a:ea typeface="ＭＳ Ｐゴシック" panose="020B0600070205080204" pitchFamily="50" charset="-128"/>
              </a:rPr>
              <a:t>357</a:t>
            </a:r>
            <a:r>
              <a:rPr lang="ja-JP" altLang="en-US" sz="2400">
                <a:latin typeface="ＭＳ Ｐゴシック" panose="020B0600070205080204" pitchFamily="50" charset="-128"/>
                <a:ea typeface="ＭＳ Ｐゴシック" panose="020B0600070205080204" pitchFamily="50" charset="-128"/>
              </a:rPr>
              <a:t>例での嚥下障害発症率は　　　　　急性期（</a:t>
            </a:r>
            <a:r>
              <a:rPr lang="en-US" altLang="ja-JP" sz="2400">
                <a:latin typeface="ＭＳ Ｐゴシック" panose="020B0600070205080204" pitchFamily="50" charset="-128"/>
                <a:ea typeface="ＭＳ Ｐゴシック" panose="020B0600070205080204" pitchFamily="50" charset="-128"/>
              </a:rPr>
              <a:t>48</a:t>
            </a:r>
            <a:r>
              <a:rPr lang="ja-JP" altLang="en-US" sz="2400">
                <a:latin typeface="ＭＳ Ｐゴシック" panose="020B0600070205080204" pitchFamily="50" charset="-128"/>
                <a:ea typeface="ＭＳ Ｐゴシック" panose="020B0600070205080204" pitchFamily="50" charset="-128"/>
              </a:rPr>
              <a:t>時間以内）</a:t>
            </a:r>
            <a:r>
              <a:rPr lang="en-US" altLang="ja-JP" sz="2400">
                <a:latin typeface="ＭＳ Ｐゴシック" panose="020B0600070205080204" pitchFamily="50" charset="-128"/>
                <a:ea typeface="ＭＳ Ｐゴシック" panose="020B0600070205080204" pitchFamily="50" charset="-128"/>
              </a:rPr>
              <a:t>29</a:t>
            </a:r>
            <a:r>
              <a:rPr lang="ja-JP" altLang="en-US" sz="2400">
                <a:latin typeface="ＭＳ Ｐゴシック" panose="020B0600070205080204" pitchFamily="50" charset="-128"/>
                <a:ea typeface="ＭＳ Ｐゴシック" panose="020B0600070205080204" pitchFamily="50" charset="-128"/>
              </a:rPr>
              <a:t>％で、</a:t>
            </a:r>
            <a:r>
              <a:rPr lang="en-US" altLang="ja-JP" sz="2400">
                <a:latin typeface="ＭＳ Ｐゴシック" panose="020B0600070205080204" pitchFamily="50" charset="-128"/>
                <a:ea typeface="ＭＳ Ｐゴシック" panose="020B0600070205080204" pitchFamily="50" charset="-128"/>
              </a:rPr>
              <a:t>6</a:t>
            </a:r>
            <a:r>
              <a:rPr lang="ja-JP" altLang="en-US" sz="2400">
                <a:latin typeface="ＭＳ Ｐゴシック" panose="020B0600070205080204" pitchFamily="50" charset="-128"/>
                <a:ea typeface="ＭＳ Ｐゴシック" panose="020B0600070205080204" pitchFamily="50" charset="-128"/>
              </a:rPr>
              <a:t>か月後は</a:t>
            </a:r>
            <a:r>
              <a:rPr lang="en-US" altLang="ja-JP" sz="2400">
                <a:latin typeface="ＭＳ Ｐゴシック" panose="020B0600070205080204" pitchFamily="50" charset="-128"/>
                <a:ea typeface="ＭＳ Ｐゴシック" panose="020B0600070205080204" pitchFamily="50" charset="-128"/>
              </a:rPr>
              <a:t>0.2</a:t>
            </a:r>
            <a:r>
              <a:rPr lang="ja-JP" altLang="en-US" sz="2400">
                <a:latin typeface="ＭＳ Ｐゴシック" panose="020B0600070205080204" pitchFamily="50" charset="-128"/>
                <a:ea typeface="ＭＳ Ｐゴシック" panose="020B0600070205080204" pitchFamily="50" charset="-128"/>
              </a:rPr>
              <a:t>％。</a:t>
            </a:r>
            <a:r>
              <a:rPr lang="en-US" altLang="ja-JP" sz="1600">
                <a:latin typeface="ＭＳ Ｐゴシック" panose="020B0600070205080204" pitchFamily="50" charset="-128"/>
                <a:ea typeface="ＭＳ Ｐゴシック" panose="020B0600070205080204" pitchFamily="50" charset="-128"/>
              </a:rPr>
              <a:t>                                 </a:t>
            </a:r>
            <a:r>
              <a:rPr lang="ja-JP" altLang="en-US" sz="1600">
                <a:latin typeface="ＭＳ Ｐゴシック" panose="020B0600070205080204" pitchFamily="50" charset="-128"/>
                <a:ea typeface="ＭＳ Ｐゴシック" panose="020B0600070205080204" pitchFamily="50" charset="-128"/>
              </a:rPr>
              <a:t>　　　　　　　　　　　</a:t>
            </a:r>
            <a:endParaRPr lang="en-US" altLang="ja-JP" sz="1600">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 Barer DH et al. JNNP 1989</a:t>
            </a:r>
          </a:p>
          <a:p>
            <a:pPr eaLnBrk="1" hangingPunct="1">
              <a:lnSpc>
                <a:spcPct val="90000"/>
              </a:lnSpc>
              <a:spcBef>
                <a:spcPct val="20000"/>
              </a:spcBef>
              <a:buClr>
                <a:schemeClr val="accent2"/>
              </a:buClr>
              <a:buSzPct val="80000"/>
              <a:buFont typeface="Wingdings" panose="05000000000000000000" pitchFamily="2" charset="2"/>
              <a:buChar char="l"/>
            </a:pPr>
            <a:endParaRPr lang="en-US" altLang="ja-JP" sz="1600">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Char char="l"/>
            </a:pPr>
            <a:r>
              <a:rPr lang="ja-JP" altLang="en-US" sz="2400">
                <a:latin typeface="ＭＳ Ｐゴシック" panose="020B0600070205080204" pitchFamily="50" charset="-128"/>
                <a:ea typeface="ＭＳ Ｐゴシック" panose="020B0600070205080204" pitchFamily="50" charset="-128"/>
              </a:rPr>
              <a:t>リハビリテーション期（回復期）の嚥下障害の有病率は</a:t>
            </a:r>
            <a:r>
              <a:rPr lang="en-US" altLang="ja-JP" sz="2400">
                <a:latin typeface="ＭＳ Ｐゴシック" panose="020B0600070205080204" pitchFamily="50" charset="-128"/>
                <a:ea typeface="ＭＳ Ｐゴシック" panose="020B0600070205080204" pitchFamily="50" charset="-128"/>
              </a:rPr>
              <a:t>28〜59</a:t>
            </a:r>
            <a:r>
              <a:rPr lang="ja-JP" altLang="en-US" sz="2400">
                <a:latin typeface="ＭＳ Ｐゴシック" panose="020B0600070205080204" pitchFamily="50" charset="-128"/>
                <a:ea typeface="ＭＳ Ｐゴシック" panose="020B0600070205080204" pitchFamily="50" charset="-128"/>
              </a:rPr>
              <a:t>％。　</a:t>
            </a:r>
            <a:r>
              <a:rPr lang="ja-JP" altLang="en-US" sz="1600">
                <a:latin typeface="ＭＳ Ｐゴシック" panose="020B0600070205080204" pitchFamily="50" charset="-128"/>
                <a:ea typeface="ＭＳ Ｐゴシック" panose="020B0600070205080204" pitchFamily="50" charset="-128"/>
              </a:rPr>
              <a:t>　　　</a:t>
            </a:r>
            <a:r>
              <a:rPr lang="ja-JP" altLang="en-US" sz="2400">
                <a:latin typeface="ＭＳ Ｐゴシック" panose="020B0600070205080204" pitchFamily="50" charset="-128"/>
                <a:ea typeface="ＭＳ Ｐゴシック" panose="020B0600070205080204" pitchFamily="50" charset="-128"/>
              </a:rPr>
              <a:t>脳幹梗塞では</a:t>
            </a:r>
            <a:r>
              <a:rPr lang="en-US" altLang="ja-JP" sz="2400">
                <a:latin typeface="ＭＳ Ｐゴシック" panose="020B0600070205080204" pitchFamily="50" charset="-128"/>
                <a:ea typeface="ＭＳ Ｐゴシック" panose="020B0600070205080204" pitchFamily="50" charset="-128"/>
              </a:rPr>
              <a:t>40〜81</a:t>
            </a:r>
            <a:r>
              <a:rPr lang="ja-JP" altLang="en-US" sz="2400">
                <a:latin typeface="ＭＳ Ｐゴシック" panose="020B0600070205080204" pitchFamily="50" charset="-128"/>
                <a:ea typeface="ＭＳ Ｐゴシック" panose="020B0600070205080204" pitchFamily="50" charset="-128"/>
              </a:rPr>
              <a:t>％と頻度は高くなる。</a:t>
            </a:r>
            <a:r>
              <a:rPr lang="en-US" altLang="ja-JP" sz="2400">
                <a:latin typeface="ＭＳ Ｐゴシック" panose="020B0600070205080204" pitchFamily="50" charset="-128"/>
                <a:ea typeface="ＭＳ Ｐゴシック" panose="020B0600070205080204" pitchFamily="50" charset="-128"/>
              </a:rPr>
              <a:t>       </a:t>
            </a:r>
          </a:p>
          <a:p>
            <a:pPr eaLnBrk="1" hangingPunct="1">
              <a:lnSpc>
                <a:spcPct val="90000"/>
              </a:lnSpc>
              <a:spcBef>
                <a:spcPct val="20000"/>
              </a:spcBef>
              <a:buClr>
                <a:schemeClr val="accent2"/>
              </a:buClr>
              <a:buSzPct val="80000"/>
              <a:buFont typeface="Wingdings" panose="05000000000000000000" pitchFamily="2" charset="2"/>
              <a:buNone/>
            </a:pPr>
            <a:r>
              <a:rPr lang="en-US" altLang="ja-JP" sz="2400">
                <a:latin typeface="ＭＳ Ｐゴシック" panose="020B0600070205080204" pitchFamily="50" charset="-128"/>
                <a:ea typeface="ＭＳ Ｐゴシック" panose="020B0600070205080204" pitchFamily="50" charset="-128"/>
              </a:rPr>
              <a:t>          </a:t>
            </a:r>
            <a:r>
              <a:rPr lang="en-US" altLang="ja-JP" sz="1600">
                <a:latin typeface="ＭＳ Ｐゴシック" panose="020B0600070205080204" pitchFamily="50" charset="-128"/>
                <a:ea typeface="ＭＳ Ｐゴシック" panose="020B0600070205080204" pitchFamily="50" charset="-128"/>
              </a:rPr>
              <a:t>	       </a:t>
            </a:r>
            <a:r>
              <a:rPr lang="ja-JP" altLang="en-US" sz="1600">
                <a:latin typeface="ＭＳ Ｐゴシック" panose="020B0600070205080204" pitchFamily="50" charset="-128"/>
                <a:ea typeface="ＭＳ Ｐゴシック" panose="020B0600070205080204" pitchFamily="50" charset="-128"/>
              </a:rPr>
              <a:t>　　</a:t>
            </a:r>
            <a:r>
              <a:rPr lang="en-US" altLang="ja-JP" sz="1600">
                <a:latin typeface="ＭＳ Ｐゴシック" panose="020B0600070205080204" pitchFamily="50" charset="-128"/>
                <a:ea typeface="ＭＳ Ｐゴシック" panose="020B0600070205080204" pitchFamily="50" charset="-128"/>
              </a:rPr>
              <a:t>	</a:t>
            </a:r>
            <a:r>
              <a:rPr lang="ja-JP" altLang="en-US" sz="1600">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Gottlieb D et al. Disabil Rehabil 1996</a:t>
            </a:r>
            <a:r>
              <a:rPr lang="ja-JP" altLang="en-US" sz="1600" i="1">
                <a:latin typeface="ＭＳ Ｐゴシック" panose="020B0600070205080204" pitchFamily="50" charset="-128"/>
                <a:ea typeface="ＭＳ Ｐゴシック" panose="020B0600070205080204" pitchFamily="50" charset="-128"/>
              </a:rPr>
              <a:t>、</a:t>
            </a:r>
            <a:r>
              <a:rPr lang="en-US" altLang="ja-JP" sz="1600" i="1">
                <a:latin typeface="ＭＳ Ｐゴシック" panose="020B0600070205080204" pitchFamily="50" charset="-128"/>
                <a:ea typeface="ＭＳ Ｐゴシック" panose="020B0600070205080204" pitchFamily="50" charset="-128"/>
              </a:rPr>
              <a:t>DePippo et al. Neurology 1994</a:t>
            </a:r>
          </a:p>
          <a:p>
            <a:pPr eaLnBrk="1" hangingPunct="1">
              <a:lnSpc>
                <a:spcPct val="90000"/>
              </a:lnSpc>
              <a:spcBef>
                <a:spcPct val="20000"/>
              </a:spcBef>
              <a:buClr>
                <a:schemeClr val="accent2"/>
              </a:buClr>
              <a:buSzPct val="80000"/>
              <a:buFont typeface="Wingdings" panose="05000000000000000000" pitchFamily="2" charset="2"/>
              <a:buNone/>
            </a:pPr>
            <a:r>
              <a:rPr lang="en-US" altLang="ja-JP" sz="1600" i="1">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　　　　</a:t>
            </a:r>
            <a:r>
              <a:rPr lang="en-US" altLang="ja-JP" sz="1600" i="1">
                <a:latin typeface="ＭＳ Ｐゴシック" panose="020B0600070205080204" pitchFamily="50" charset="-128"/>
                <a:ea typeface="ＭＳ Ｐゴシック" panose="020B0600070205080204" pitchFamily="50" charset="-128"/>
              </a:rPr>
              <a:t>Chua KS et al. Arch Phys Med Rehabil 1996</a:t>
            </a:r>
            <a:r>
              <a:rPr lang="ja-JP" altLang="en-US" sz="1600" i="1">
                <a:latin typeface="ＭＳ Ｐゴシック" panose="020B0600070205080204" pitchFamily="50" charset="-128"/>
                <a:ea typeface="ＭＳ Ｐゴシック" panose="020B0600070205080204" pitchFamily="50" charset="-128"/>
              </a:rPr>
              <a:t>、</a:t>
            </a:r>
            <a:r>
              <a:rPr lang="en-US" altLang="ja-JP" sz="1600" i="1">
                <a:latin typeface="ＭＳ Ｐゴシック" panose="020B0600070205080204" pitchFamily="50" charset="-128"/>
                <a:ea typeface="ＭＳ Ｐゴシック" panose="020B0600070205080204" pitchFamily="50" charset="-128"/>
              </a:rPr>
              <a:t>Meng NH et al. Am J Phys Med Rehabil 2000</a:t>
            </a:r>
          </a:p>
          <a:p>
            <a:pPr eaLnBrk="1" hangingPunct="1">
              <a:spcBef>
                <a:spcPct val="20000"/>
              </a:spcBef>
              <a:buClr>
                <a:schemeClr val="accent2"/>
              </a:buClr>
              <a:buSzPct val="80000"/>
              <a:buFont typeface="Wingdings" panose="05000000000000000000" pitchFamily="2" charset="2"/>
              <a:buChar char="l"/>
            </a:pPr>
            <a:endParaRPr lang="en-US" altLang="ja-JP" sz="1600">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None/>
            </a:pPr>
            <a:r>
              <a:rPr lang="ja-JP" altLang="en-US" sz="2400">
                <a:latin typeface="ＭＳ Ｐゴシック" panose="020B0600070205080204" pitchFamily="50" charset="-128"/>
                <a:ea typeface="ＭＳ Ｐゴシック" panose="020B0600070205080204" pitchFamily="50" charset="-128"/>
              </a:rPr>
              <a:t>　　脳卒中患者における嚥下障害の長期予後については脳卒中の部位や　</a:t>
            </a:r>
            <a:endParaRPr lang="en-US" altLang="ja-JP" sz="2400">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None/>
            </a:pPr>
            <a:r>
              <a:rPr lang="ja-JP" altLang="en-US" sz="2400">
                <a:latin typeface="ＭＳ Ｐゴシック" panose="020B0600070205080204" pitchFamily="50" charset="-128"/>
                <a:ea typeface="ＭＳ Ｐゴシック" panose="020B0600070205080204" pitchFamily="50" charset="-128"/>
              </a:rPr>
              <a:t>　　大きさ、両側・片側により大きく異なるため定説がない。</a:t>
            </a:r>
            <a:r>
              <a:rPr lang="ja-JP" altLang="en-US" sz="1600">
                <a:latin typeface="ＭＳ Ｐゴシック" panose="020B0600070205080204" pitchFamily="50" charset="-128"/>
                <a:ea typeface="ＭＳ Ｐゴシック" panose="020B0600070205080204" pitchFamily="50" charset="-128"/>
              </a:rPr>
              <a:t>　　　　　　　　　　　　　　　　　　</a:t>
            </a:r>
            <a:endParaRPr lang="en-US" altLang="ja-JP" sz="1600">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None/>
            </a:pPr>
            <a:r>
              <a:rPr lang="ja-JP" altLang="en-US" sz="1600">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馬場、才藤ら</a:t>
            </a:r>
            <a:r>
              <a:rPr lang="nb-NO" altLang="ja-JP" sz="1600" i="1">
                <a:latin typeface="ＭＳ Ｐゴシック" panose="020B0600070205080204" pitchFamily="50" charset="-128"/>
                <a:ea typeface="ＭＳ Ｐゴシック" panose="020B0600070205080204" pitchFamily="50" charset="-128"/>
              </a:rPr>
              <a:t> </a:t>
            </a:r>
            <a:r>
              <a:rPr lang="ja-JP" altLang="en-US" sz="1600" i="1">
                <a:latin typeface="ＭＳ Ｐゴシック" panose="020B0600070205080204" pitchFamily="50" charset="-128"/>
                <a:ea typeface="ＭＳ Ｐゴシック" panose="020B0600070205080204" pitchFamily="50" charset="-128"/>
              </a:rPr>
              <a:t>日本脳卒中協会ホームページより </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AC3E76A-C2C2-4DEF-9879-BAC74D171D99}"/>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今日の話し</a:t>
            </a:r>
          </a:p>
        </p:txBody>
      </p:sp>
      <p:sp>
        <p:nvSpPr>
          <p:cNvPr id="38915" name="Rectangle 3">
            <a:extLst>
              <a:ext uri="{FF2B5EF4-FFF2-40B4-BE49-F238E27FC236}">
                <a16:creationId xmlns:a16="http://schemas.microsoft.com/office/drawing/2014/main" id="{C212054C-A48D-4440-98F1-F9E02C8FB38D}"/>
              </a:ext>
            </a:extLst>
          </p:cNvPr>
          <p:cNvSpPr>
            <a:spLocks noGrp="1" noChangeArrowheads="1"/>
          </p:cNvSpPr>
          <p:nvPr>
            <p:ph type="body" idx="1"/>
          </p:nvPr>
        </p:nvSpPr>
        <p:spPr>
          <a:xfrm>
            <a:off x="857250" y="2209800"/>
            <a:ext cx="8743950" cy="685800"/>
          </a:xfrm>
        </p:spPr>
        <p:txBody>
          <a:bodyPr/>
          <a:lstStyle/>
          <a:p>
            <a:pPr eaLnBrk="1" hangingPunct="1"/>
            <a:r>
              <a:rPr lang="ja-JP" altLang="en-US">
                <a:latin typeface="ＭＳ Ｐゴシック" panose="020B0600070205080204" pitchFamily="50" charset="-128"/>
                <a:ea typeface="ＭＳ Ｐゴシック" panose="020B0600070205080204" pitchFamily="50" charset="-128"/>
              </a:rPr>
              <a:t>摂食・嚥下に関する神経ネットワーク</a:t>
            </a:r>
          </a:p>
        </p:txBody>
      </p:sp>
      <p:sp>
        <p:nvSpPr>
          <p:cNvPr id="38916" name="Rectangle 6">
            <a:extLst>
              <a:ext uri="{FF2B5EF4-FFF2-40B4-BE49-F238E27FC236}">
                <a16:creationId xmlns:a16="http://schemas.microsoft.com/office/drawing/2014/main" id="{E9B38F7A-98C6-4BDB-8114-A36C3EBD9E23}"/>
              </a:ext>
            </a:extLst>
          </p:cNvPr>
          <p:cNvSpPr>
            <a:spLocks noChangeArrowheads="1"/>
          </p:cNvSpPr>
          <p:nvPr/>
        </p:nvSpPr>
        <p:spPr bwMode="auto">
          <a:xfrm>
            <a:off x="865188" y="2209800"/>
            <a:ext cx="8743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spcBef>
                <a:spcPct val="20000"/>
              </a:spcBef>
              <a:buClr>
                <a:schemeClr val="accent2"/>
              </a:buClr>
              <a:buSzPct val="80000"/>
              <a:buFont typeface="Wingdings" panose="05000000000000000000" pitchFamily="2" charset="2"/>
              <a:buChar char="l"/>
            </a:pP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latin typeface="ＭＳ Ｐゴシック" panose="020B0600070205080204" pitchFamily="50" charset="-128"/>
                <a:ea typeface="ＭＳ Ｐゴシック" panose="020B0600070205080204" pitchFamily="50" charset="-128"/>
              </a:rPr>
              <a:t>脳卒中における嚥下障害の病態</a:t>
            </a: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latin typeface="ＭＳ Ｐゴシック" panose="020B0600070205080204" pitchFamily="50" charset="-128"/>
                <a:ea typeface="ＭＳ Ｐゴシック" panose="020B0600070205080204" pitchFamily="50" charset="-128"/>
              </a:rPr>
              <a:t>脳卒中急性期と慢性期の嚥下障害</a:t>
            </a: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solidFill>
                  <a:srgbClr val="FFED23"/>
                </a:solidFill>
                <a:latin typeface="ＭＳ Ｐゴシック" panose="020B0600070205080204" pitchFamily="50" charset="-128"/>
                <a:ea typeface="ＭＳ Ｐゴシック" panose="020B0600070205080204" pitchFamily="50" charset="-128"/>
              </a:rPr>
              <a:t>嚥下障害に影響を与えるその他の要因</a:t>
            </a:r>
            <a:endParaRPr lang="en-US" altLang="ja-JP" sz="2800" b="1">
              <a:solidFill>
                <a:srgbClr val="FFED23"/>
              </a:solidFill>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98FB4CD-1DD8-4269-93C5-8207D6D2F21C}"/>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嚥下障害を来すその他の要因</a:t>
            </a:r>
            <a:endParaRPr lang="ja-JP" altLang="en-US">
              <a:solidFill>
                <a:srgbClr val="FBFF07"/>
              </a:solidFill>
              <a:latin typeface="ＭＳ Ｐゴシック" pitchFamily="-94" charset="-128"/>
              <a:ea typeface="ＭＳ Ｐゴシック" pitchFamily="-94" charset="-128"/>
            </a:endParaRPr>
          </a:p>
        </p:txBody>
      </p:sp>
      <p:sp>
        <p:nvSpPr>
          <p:cNvPr id="39939" name="Rectangle 4">
            <a:extLst>
              <a:ext uri="{FF2B5EF4-FFF2-40B4-BE49-F238E27FC236}">
                <a16:creationId xmlns:a16="http://schemas.microsoft.com/office/drawing/2014/main" id="{F055C436-4B44-45A1-AE42-0D665680AC43}"/>
              </a:ext>
            </a:extLst>
          </p:cNvPr>
          <p:cNvSpPr>
            <a:spLocks noChangeArrowheads="1"/>
          </p:cNvSpPr>
          <p:nvPr/>
        </p:nvSpPr>
        <p:spPr bwMode="auto">
          <a:xfrm>
            <a:off x="1160463" y="4572000"/>
            <a:ext cx="539273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lnSpc>
                <a:spcPct val="90000"/>
              </a:lnSpc>
              <a:spcBef>
                <a:spcPct val="20000"/>
              </a:spcBef>
              <a:buClr>
                <a:schemeClr val="accent2"/>
              </a:buClr>
              <a:buSzPct val="80000"/>
              <a:buFont typeface="Wingdings" panose="05000000000000000000" pitchFamily="2" charset="2"/>
              <a:buNone/>
            </a:pPr>
            <a:endParaRPr lang="en-US" altLang="ja-JP" sz="2800">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ja-JP" altLang="en-US" sz="2800">
                <a:latin typeface="ＭＳ Ｐゴシック" panose="020B0600070205080204" pitchFamily="50" charset="-128"/>
                <a:ea typeface="ＭＳ Ｐゴシック" panose="020B0600070205080204" pitchFamily="50" charset="-128"/>
              </a:rPr>
              <a:t>薬剤</a:t>
            </a:r>
            <a:endParaRPr lang="en-US" altLang="ja-JP" sz="2800">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ja-JP" altLang="en-US" sz="2800">
                <a:latin typeface="ＭＳ Ｐゴシック" panose="020B0600070205080204" pitchFamily="50" charset="-128"/>
                <a:ea typeface="ＭＳ Ｐゴシック" panose="020B0600070205080204" pitchFamily="50" charset="-128"/>
              </a:rPr>
              <a:t>手術・挿管による神経損傷など</a:t>
            </a:r>
            <a:endParaRPr lang="en-US" altLang="ja-JP" sz="2800">
              <a:latin typeface="ＭＳ Ｐゴシック" panose="020B0600070205080204" pitchFamily="50" charset="-128"/>
              <a:ea typeface="ＭＳ Ｐゴシック" panose="020B0600070205080204" pitchFamily="50" charset="-128"/>
            </a:endParaRPr>
          </a:p>
          <a:p>
            <a:pPr eaLnBrk="1" hangingPunct="1">
              <a:lnSpc>
                <a:spcPct val="90000"/>
              </a:lnSpc>
              <a:spcBef>
                <a:spcPct val="20000"/>
              </a:spcBef>
              <a:buClr>
                <a:schemeClr val="accent2"/>
              </a:buClr>
              <a:buSzPct val="80000"/>
              <a:buFont typeface="Wingdings" panose="05000000000000000000" pitchFamily="2" charset="2"/>
              <a:buNone/>
            </a:pPr>
            <a:r>
              <a:rPr lang="ja-JP" altLang="en-US" sz="2800">
                <a:latin typeface="ＭＳ Ｐゴシック" panose="020B0600070205080204" pitchFamily="50" charset="-128"/>
                <a:ea typeface="ＭＳ Ｐゴシック" panose="020B0600070205080204" pitchFamily="50" charset="-128"/>
              </a:rPr>
              <a:t>経管栄養チューブの圧迫</a:t>
            </a:r>
          </a:p>
        </p:txBody>
      </p:sp>
      <p:sp>
        <p:nvSpPr>
          <p:cNvPr id="39940" name="Rectangle 6">
            <a:extLst>
              <a:ext uri="{FF2B5EF4-FFF2-40B4-BE49-F238E27FC236}">
                <a16:creationId xmlns:a16="http://schemas.microsoft.com/office/drawing/2014/main" id="{851348BE-5CEE-4EBC-B218-120E4CF25E27}"/>
              </a:ext>
            </a:extLst>
          </p:cNvPr>
          <p:cNvSpPr>
            <a:spLocks noChangeArrowheads="1"/>
          </p:cNvSpPr>
          <p:nvPr/>
        </p:nvSpPr>
        <p:spPr bwMode="auto">
          <a:xfrm>
            <a:off x="457200" y="1981200"/>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sz="2800">
                <a:solidFill>
                  <a:schemeClr val="accent2"/>
                </a:solidFill>
                <a:latin typeface="ＭＳ Ｐゴシック" panose="020B0600070205080204" pitchFamily="50" charset="-128"/>
                <a:ea typeface="ＭＳ Ｐゴシック" panose="020B0600070205080204" pitchFamily="50" charset="-128"/>
              </a:rPr>
              <a:t>心理的原因</a:t>
            </a:r>
            <a:endParaRPr lang="ja-JP" altLang="en-US" sz="2800">
              <a:latin typeface="ＭＳ Ｐゴシック" panose="020B0600070205080204" pitchFamily="50" charset="-128"/>
              <a:ea typeface="ＭＳ Ｐゴシック" panose="020B0600070205080204" pitchFamily="50" charset="-128"/>
            </a:endParaRPr>
          </a:p>
        </p:txBody>
      </p:sp>
      <p:sp>
        <p:nvSpPr>
          <p:cNvPr id="39941" name="Rectangle 7">
            <a:extLst>
              <a:ext uri="{FF2B5EF4-FFF2-40B4-BE49-F238E27FC236}">
                <a16:creationId xmlns:a16="http://schemas.microsoft.com/office/drawing/2014/main" id="{07A7790F-D72B-4E71-A64E-693F0797628D}"/>
              </a:ext>
            </a:extLst>
          </p:cNvPr>
          <p:cNvSpPr>
            <a:spLocks noChangeArrowheads="1"/>
          </p:cNvSpPr>
          <p:nvPr/>
        </p:nvSpPr>
        <p:spPr bwMode="auto">
          <a:xfrm>
            <a:off x="247650" y="2438400"/>
            <a:ext cx="3943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marL="24161750" indent="-2416175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lvl="2" eaLnBrk="1" hangingPunct="1">
              <a:spcBef>
                <a:spcPct val="20000"/>
              </a:spcBef>
              <a:buClr>
                <a:schemeClr val="accent2"/>
              </a:buClr>
            </a:pPr>
            <a:r>
              <a:rPr lang="en-US" altLang="en-US" sz="2800">
                <a:latin typeface="ＭＳ Ｐゴシック" panose="020B0600070205080204" pitchFamily="50" charset="-128"/>
                <a:ea typeface="ＭＳ Ｐゴシック" panose="020B0600070205080204" pitchFamily="50" charset="-128"/>
              </a:rPr>
              <a:t>神経性食思不振症</a:t>
            </a:r>
            <a:endParaRPr lang="en-US" altLang="ja-JP" sz="2800">
              <a:latin typeface="ＭＳ Ｐゴシック" panose="020B0600070205080204" pitchFamily="50" charset="-128"/>
              <a:ea typeface="ＭＳ Ｐゴシック" panose="020B0600070205080204" pitchFamily="50" charset="-128"/>
            </a:endParaRPr>
          </a:p>
          <a:p>
            <a:pPr lvl="2" eaLnBrk="1" hangingPunct="1">
              <a:spcBef>
                <a:spcPct val="20000"/>
              </a:spcBef>
              <a:buClr>
                <a:schemeClr val="accent2"/>
              </a:buClr>
            </a:pPr>
            <a:r>
              <a:rPr lang="en-US" altLang="en-US" sz="2800">
                <a:latin typeface="ＭＳ Ｐゴシック" panose="020B0600070205080204" pitchFamily="50" charset="-128"/>
                <a:ea typeface="ＭＳ Ｐゴシック" panose="020B0600070205080204" pitchFamily="50" charset="-128"/>
              </a:rPr>
              <a:t>認知症、拒食</a:t>
            </a:r>
            <a:endParaRPr lang="en-US" altLang="ja-JP" sz="2800">
              <a:latin typeface="ＭＳ Ｐゴシック" panose="020B0600070205080204" pitchFamily="50" charset="-128"/>
              <a:ea typeface="ＭＳ Ｐゴシック" panose="020B0600070205080204" pitchFamily="50" charset="-128"/>
            </a:endParaRPr>
          </a:p>
          <a:p>
            <a:pPr lvl="2" eaLnBrk="1" hangingPunct="1">
              <a:spcBef>
                <a:spcPct val="20000"/>
              </a:spcBef>
              <a:buClr>
                <a:schemeClr val="accent2"/>
              </a:buClr>
            </a:pPr>
            <a:r>
              <a:rPr lang="en-US" altLang="en-US" sz="2800">
                <a:latin typeface="ＭＳ Ｐゴシック" panose="020B0600070205080204" pitchFamily="50" charset="-128"/>
                <a:ea typeface="ＭＳ Ｐゴシック" panose="020B0600070205080204" pitchFamily="50" charset="-128"/>
              </a:rPr>
              <a:t>心身症</a:t>
            </a:r>
            <a:endParaRPr lang="en-US" altLang="ja-JP" sz="2800">
              <a:latin typeface="ＭＳ Ｐゴシック" panose="020B0600070205080204" pitchFamily="50" charset="-128"/>
              <a:ea typeface="ＭＳ Ｐゴシック" panose="020B0600070205080204" pitchFamily="50" charset="-128"/>
            </a:endParaRPr>
          </a:p>
          <a:p>
            <a:pPr lvl="2" eaLnBrk="1" hangingPunct="1">
              <a:spcBef>
                <a:spcPct val="20000"/>
              </a:spcBef>
              <a:buClr>
                <a:schemeClr val="accent2"/>
              </a:buClr>
            </a:pPr>
            <a:r>
              <a:rPr lang="en-US" altLang="en-US" sz="2800">
                <a:latin typeface="ＭＳ Ｐゴシック" panose="020B0600070205080204" pitchFamily="50" charset="-128"/>
                <a:ea typeface="ＭＳ Ｐゴシック" panose="020B0600070205080204" pitchFamily="50" charset="-128"/>
              </a:rPr>
              <a:t>うつ病、うつ状態</a:t>
            </a:r>
            <a:endParaRPr lang="ja-JP" altLang="en-US" sz="2800">
              <a:latin typeface="ＭＳ Ｐゴシック" panose="020B0600070205080204" pitchFamily="50" charset="-128"/>
              <a:ea typeface="ＭＳ Ｐゴシック" panose="020B0600070205080204" pitchFamily="50" charset="-128"/>
            </a:endParaRPr>
          </a:p>
        </p:txBody>
      </p:sp>
      <p:sp>
        <p:nvSpPr>
          <p:cNvPr id="39942" name="Rectangle 8">
            <a:extLst>
              <a:ext uri="{FF2B5EF4-FFF2-40B4-BE49-F238E27FC236}">
                <a16:creationId xmlns:a16="http://schemas.microsoft.com/office/drawing/2014/main" id="{1AB5AEB3-0DCF-45CB-8F7A-65C70D8BC13A}"/>
              </a:ext>
            </a:extLst>
          </p:cNvPr>
          <p:cNvSpPr>
            <a:spLocks noChangeArrowheads="1"/>
          </p:cNvSpPr>
          <p:nvPr/>
        </p:nvSpPr>
        <p:spPr bwMode="auto">
          <a:xfrm>
            <a:off x="533400" y="4495800"/>
            <a:ext cx="2684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800" b="1">
                <a:solidFill>
                  <a:schemeClr val="hlink"/>
                </a:solidFill>
                <a:latin typeface="ＭＳ Ｐゴシック" panose="020B0600070205080204" pitchFamily="50" charset="-128"/>
                <a:ea typeface="ＭＳ Ｐゴシック" panose="020B0600070205080204" pitchFamily="50" charset="-128"/>
              </a:rPr>
              <a:t>医原性嚥下障害</a:t>
            </a:r>
            <a:endParaRPr lang="ja-JP" altLang="en-US" sz="2800" b="1">
              <a:latin typeface="ＭＳ Ｐゴシック" panose="020B0600070205080204" pitchFamily="50" charset="-128"/>
              <a:ea typeface="ＭＳ Ｐゴシック" panose="020B0600070205080204" pitchFamily="50" charset="-128"/>
            </a:endParaRPr>
          </a:p>
        </p:txBody>
      </p:sp>
      <p:sp>
        <p:nvSpPr>
          <p:cNvPr id="56329" name="AutoShape 9">
            <a:extLst>
              <a:ext uri="{FF2B5EF4-FFF2-40B4-BE49-F238E27FC236}">
                <a16:creationId xmlns:a16="http://schemas.microsoft.com/office/drawing/2014/main" id="{7A827653-87C4-4F06-B124-516A917F360C}"/>
              </a:ext>
            </a:extLst>
          </p:cNvPr>
          <p:cNvSpPr>
            <a:spLocks noChangeArrowheads="1"/>
          </p:cNvSpPr>
          <p:nvPr/>
        </p:nvSpPr>
        <p:spPr bwMode="auto">
          <a:xfrm>
            <a:off x="4419600" y="1676400"/>
            <a:ext cx="5562600" cy="3810000"/>
          </a:xfrm>
          <a:prstGeom prst="horizontalScroll">
            <a:avLst>
              <a:gd name="adj" fmla="val 10514"/>
            </a:avLst>
          </a:prstGeom>
          <a:solidFill>
            <a:srgbClr val="00CF5E"/>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a:solidFill>
                  <a:srgbClr val="0040A6"/>
                </a:solidFill>
                <a:latin typeface="ＭＳ Ｐゴシック" panose="020B0600070205080204" pitchFamily="50" charset="-128"/>
                <a:ea typeface="ＭＳ Ｐゴシック" panose="020B0600070205080204" pitchFamily="50" charset="-128"/>
              </a:rPr>
              <a:t>老年期うつ病は自責の念に乏しく、</a:t>
            </a:r>
            <a:endParaRPr lang="en-US" altLang="ja-JP" sz="2400">
              <a:solidFill>
                <a:srgbClr val="0040A6"/>
              </a:solidFill>
              <a:latin typeface="ＭＳ Ｐゴシック" panose="020B0600070205080204" pitchFamily="50" charset="-128"/>
              <a:ea typeface="ＭＳ Ｐゴシック" panose="020B0600070205080204" pitchFamily="50" charset="-128"/>
            </a:endParaRPr>
          </a:p>
          <a:p>
            <a:pPr eaLnBrk="1" hangingPunct="1"/>
            <a:r>
              <a:rPr lang="ja-JP" altLang="en-US" sz="2400">
                <a:solidFill>
                  <a:srgbClr val="0040A6"/>
                </a:solidFill>
                <a:latin typeface="ＭＳ Ｐゴシック" panose="020B0600070205080204" pitchFamily="50" charset="-128"/>
                <a:ea typeface="ＭＳ Ｐゴシック" panose="020B0600070205080204" pitchFamily="50" charset="-128"/>
              </a:rPr>
              <a:t>全身倦怠感などの不定愁訴や</a:t>
            </a:r>
            <a:endParaRPr lang="en-US" altLang="ja-JP" sz="2400">
              <a:solidFill>
                <a:srgbClr val="0040A6"/>
              </a:solidFill>
              <a:latin typeface="ＭＳ Ｐゴシック" panose="020B0600070205080204" pitchFamily="50" charset="-128"/>
              <a:ea typeface="ＭＳ Ｐゴシック" panose="020B0600070205080204" pitchFamily="50" charset="-128"/>
            </a:endParaRPr>
          </a:p>
          <a:p>
            <a:pPr eaLnBrk="1" hangingPunct="1"/>
            <a:r>
              <a:rPr lang="ja-JP" altLang="en-US" sz="2400">
                <a:solidFill>
                  <a:srgbClr val="0040A6"/>
                </a:solidFill>
                <a:latin typeface="ＭＳ Ｐゴシック" panose="020B0600070205080204" pitchFamily="50" charset="-128"/>
                <a:ea typeface="ＭＳ Ｐゴシック" panose="020B0600070205080204" pitchFamily="50" charset="-128"/>
              </a:rPr>
              <a:t>身体的訴えに固執する傾向がある</a:t>
            </a:r>
            <a:endParaRPr lang="en-US" altLang="ja-JP" sz="2400">
              <a:solidFill>
                <a:srgbClr val="0040A6"/>
              </a:solidFill>
              <a:latin typeface="ＭＳ Ｐゴシック" panose="020B0600070205080204" pitchFamily="50" charset="-128"/>
              <a:ea typeface="ＭＳ Ｐゴシック" panose="020B0600070205080204" pitchFamily="50" charset="-128"/>
            </a:endParaRPr>
          </a:p>
          <a:p>
            <a:pPr eaLnBrk="1" hangingPunct="1"/>
            <a:endParaRPr lang="en-US" altLang="ja-JP" sz="2400">
              <a:solidFill>
                <a:srgbClr val="0040A6"/>
              </a:solidFill>
              <a:latin typeface="ＭＳ Ｐゴシック" panose="020B0600070205080204" pitchFamily="50" charset="-128"/>
              <a:ea typeface="ＭＳ Ｐゴシック" panose="020B0600070205080204" pitchFamily="50" charset="-128"/>
            </a:endParaRPr>
          </a:p>
          <a:p>
            <a:pPr eaLnBrk="1" hangingPunct="1"/>
            <a:r>
              <a:rPr lang="ja-JP" altLang="en-US" sz="2400">
                <a:solidFill>
                  <a:srgbClr val="0040A6"/>
                </a:solidFill>
                <a:latin typeface="ＭＳ Ｐゴシック" panose="020B0600070205080204" pitchFamily="50" charset="-128"/>
                <a:ea typeface="ＭＳ Ｐゴシック" panose="020B0600070205080204" pitchFamily="50" charset="-128"/>
              </a:rPr>
              <a:t>脳血管障害などで嚥下障害のある</a:t>
            </a:r>
            <a:endParaRPr lang="en-US" altLang="ja-JP" sz="2400">
              <a:solidFill>
                <a:srgbClr val="0040A6"/>
              </a:solidFill>
              <a:latin typeface="ＭＳ Ｐゴシック" panose="020B0600070205080204" pitchFamily="50" charset="-128"/>
              <a:ea typeface="ＭＳ Ｐゴシック" panose="020B0600070205080204" pitchFamily="50" charset="-128"/>
            </a:endParaRPr>
          </a:p>
          <a:p>
            <a:pPr eaLnBrk="1" hangingPunct="1"/>
            <a:r>
              <a:rPr lang="ja-JP" altLang="en-US" sz="2400">
                <a:solidFill>
                  <a:srgbClr val="0040A6"/>
                </a:solidFill>
                <a:latin typeface="ＭＳ Ｐゴシック" panose="020B0600070205080204" pitchFamily="50" charset="-128"/>
                <a:ea typeface="ＭＳ Ｐゴシック" panose="020B0600070205080204" pitchFamily="50" charset="-128"/>
              </a:rPr>
              <a:t>患者は意欲や活動性が低下し、</a:t>
            </a:r>
            <a:endParaRPr lang="en-US" altLang="ja-JP" sz="2400">
              <a:solidFill>
                <a:srgbClr val="0040A6"/>
              </a:solidFill>
              <a:latin typeface="ＭＳ Ｐゴシック" panose="020B0600070205080204" pitchFamily="50" charset="-128"/>
              <a:ea typeface="ＭＳ Ｐゴシック" panose="020B0600070205080204" pitchFamily="50" charset="-128"/>
            </a:endParaRPr>
          </a:p>
          <a:p>
            <a:pPr eaLnBrk="1" hangingPunct="1"/>
            <a:r>
              <a:rPr lang="ja-JP" altLang="en-US" sz="2400">
                <a:solidFill>
                  <a:srgbClr val="0040A6"/>
                </a:solidFill>
                <a:latin typeface="ＭＳ Ｐゴシック" panose="020B0600070205080204" pitchFamily="50" charset="-128"/>
                <a:ea typeface="ＭＳ Ｐゴシック" panose="020B0600070205080204" pitchFamily="50" charset="-128"/>
              </a:rPr>
              <a:t>ぼんやりして転びやすい傾向がある</a:t>
            </a:r>
            <a:endParaRPr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wipe(left)">
                                      <p:cBhvr>
                                        <p:cTn id="7"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316800F-861F-4F62-B278-E6F8B5EA7305}"/>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口舌ジスキネジアによる嚥下障害</a:t>
            </a:r>
          </a:p>
        </p:txBody>
      </p:sp>
      <p:sp>
        <p:nvSpPr>
          <p:cNvPr id="40963" name="Rectangle 5">
            <a:extLst>
              <a:ext uri="{FF2B5EF4-FFF2-40B4-BE49-F238E27FC236}">
                <a16:creationId xmlns:a16="http://schemas.microsoft.com/office/drawing/2014/main" id="{843153F6-FC67-4849-B09A-8ED23B778063}"/>
              </a:ext>
            </a:extLst>
          </p:cNvPr>
          <p:cNvSpPr>
            <a:spLocks noChangeArrowheads="1"/>
          </p:cNvSpPr>
          <p:nvPr/>
        </p:nvSpPr>
        <p:spPr bwMode="auto">
          <a:xfrm>
            <a:off x="5181600" y="2865438"/>
            <a:ext cx="48768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spcBef>
                <a:spcPct val="20000"/>
              </a:spcBef>
              <a:buClr>
                <a:schemeClr val="accent2"/>
              </a:buClr>
              <a:buSzPct val="80000"/>
              <a:buFont typeface="Wingdings" panose="05000000000000000000" pitchFamily="2" charset="2"/>
              <a:buChar char="l"/>
            </a:pPr>
            <a:r>
              <a:rPr lang="ja-JP" altLang="en-US" b="1">
                <a:latin typeface="ＭＳ Ｐゴシック" panose="020B0600070205080204" pitchFamily="50" charset="-128"/>
                <a:ea typeface="ＭＳ Ｐゴシック" panose="020B0600070205080204" pitchFamily="50" charset="-128"/>
              </a:rPr>
              <a:t>本態性</a:t>
            </a:r>
            <a:endParaRPr lang="en-US" altLang="ja-JP"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b="1">
                <a:latin typeface="ＭＳ Ｐゴシック" panose="020B0600070205080204" pitchFamily="50" charset="-128"/>
                <a:ea typeface="ＭＳ Ｐゴシック" panose="020B0600070205080204" pitchFamily="50" charset="-128"/>
              </a:rPr>
              <a:t>抗精神薬</a:t>
            </a:r>
            <a:r>
              <a:rPr lang="en-US" altLang="ja-JP" b="1">
                <a:latin typeface="ＭＳ Ｐゴシック" panose="020B0600070205080204" pitchFamily="50" charset="-128"/>
                <a:ea typeface="ＭＳ Ｐゴシック" panose="020B0600070205080204" pitchFamily="50" charset="-128"/>
              </a:rPr>
              <a:t>(Tardive dyskinesia)</a:t>
            </a:r>
          </a:p>
          <a:p>
            <a:pPr eaLnBrk="1" hangingPunct="1">
              <a:spcBef>
                <a:spcPct val="20000"/>
              </a:spcBef>
              <a:buClr>
                <a:schemeClr val="accent2"/>
              </a:buClr>
              <a:buSzPct val="80000"/>
              <a:buFont typeface="Wingdings" panose="05000000000000000000" pitchFamily="2" charset="2"/>
              <a:buChar char="l"/>
            </a:pPr>
            <a:r>
              <a:rPr lang="ja-JP" altLang="en-US" b="1">
                <a:latin typeface="ＭＳ Ｐゴシック" panose="020B0600070205080204" pitchFamily="50" charset="-128"/>
                <a:ea typeface="ＭＳ Ｐゴシック" panose="020B0600070205080204" pitchFamily="50" charset="-128"/>
              </a:rPr>
              <a:t>抗パーキンソン病薬</a:t>
            </a:r>
            <a:endParaRPr lang="en-US" altLang="ja-JP"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b="1">
                <a:latin typeface="ＭＳ Ｐゴシック" panose="020B0600070205080204" pitchFamily="50" charset="-128"/>
                <a:ea typeface="ＭＳ Ｐゴシック" panose="020B0600070205080204" pitchFamily="50" charset="-128"/>
              </a:rPr>
              <a:t>脳血管障害（ラクナ梗塞）</a:t>
            </a:r>
            <a:endParaRPr lang="en-US" altLang="ja-JP"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b="1">
                <a:latin typeface="ＭＳ Ｐゴシック" panose="020B0600070205080204" pitchFamily="50" charset="-128"/>
                <a:ea typeface="ＭＳ Ｐゴシック" panose="020B0600070205080204" pitchFamily="50" charset="-128"/>
              </a:rPr>
              <a:t>義歯</a:t>
            </a:r>
          </a:p>
        </p:txBody>
      </p:sp>
      <p:sp>
        <p:nvSpPr>
          <p:cNvPr id="40964" name="Text Box 6">
            <a:extLst>
              <a:ext uri="{FF2B5EF4-FFF2-40B4-BE49-F238E27FC236}">
                <a16:creationId xmlns:a16="http://schemas.microsoft.com/office/drawing/2014/main" id="{D93A05AB-12E2-45B3-BE19-2FF7690A47D6}"/>
              </a:ext>
            </a:extLst>
          </p:cNvPr>
          <p:cNvSpPr txBox="1">
            <a:spLocks noChangeArrowheads="1"/>
          </p:cNvSpPr>
          <p:nvPr/>
        </p:nvSpPr>
        <p:spPr bwMode="auto">
          <a:xfrm>
            <a:off x="5089525" y="2286000"/>
            <a:ext cx="202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b="1">
                <a:latin typeface="ＭＳ Ｐゴシック" panose="020B0600070205080204" pitchFamily="50" charset="-128"/>
                <a:ea typeface="ＭＳ Ｐゴシック" panose="020B0600070205080204" pitchFamily="50" charset="-128"/>
              </a:rPr>
              <a:t>主な原因疾患</a:t>
            </a:r>
          </a:p>
        </p:txBody>
      </p:sp>
      <p:sp>
        <p:nvSpPr>
          <p:cNvPr id="40965" name="Line 7">
            <a:extLst>
              <a:ext uri="{FF2B5EF4-FFF2-40B4-BE49-F238E27FC236}">
                <a16:creationId xmlns:a16="http://schemas.microsoft.com/office/drawing/2014/main" id="{06B456CE-23AE-462F-A8E3-75CCA8152DF0}"/>
              </a:ext>
            </a:extLst>
          </p:cNvPr>
          <p:cNvSpPr>
            <a:spLocks noChangeShapeType="1"/>
          </p:cNvSpPr>
          <p:nvPr/>
        </p:nvSpPr>
        <p:spPr bwMode="auto">
          <a:xfrm>
            <a:off x="5181600" y="2865438"/>
            <a:ext cx="4191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0966" name="Line 8">
            <a:extLst>
              <a:ext uri="{FF2B5EF4-FFF2-40B4-BE49-F238E27FC236}">
                <a16:creationId xmlns:a16="http://schemas.microsoft.com/office/drawing/2014/main" id="{F3CA1689-DE91-4FCE-88ED-F21D7D2FFBFD}"/>
              </a:ext>
            </a:extLst>
          </p:cNvPr>
          <p:cNvSpPr>
            <a:spLocks noChangeShapeType="1"/>
          </p:cNvSpPr>
          <p:nvPr/>
        </p:nvSpPr>
        <p:spPr bwMode="auto">
          <a:xfrm>
            <a:off x="5181600" y="4868863"/>
            <a:ext cx="4191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pic>
        <p:nvPicPr>
          <p:cNvPr id="59399" name="dyskinesia.AVI" descr="/Users/fujitake4/Desktop/佐世保市立総合/嚥下関連/dyskinesia.AVI">
            <a:hlinkClick r:id="" action="ppaction://media"/>
            <a:extLst>
              <a:ext uri="{FF2B5EF4-FFF2-40B4-BE49-F238E27FC236}">
                <a16:creationId xmlns:a16="http://schemas.microsoft.com/office/drawing/2014/main" id="{D3714D84-A879-404C-9CB9-E917B3EF1116}"/>
              </a:ext>
            </a:extLst>
          </p:cNvPr>
          <p:cNvPicPr>
            <a:picLocks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90525" y="2286000"/>
            <a:ext cx="447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93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9399"/>
                                        </p:tgtEl>
                                      </p:cBhvr>
                                    </p:cmd>
                                  </p:childTnLst>
                                </p:cTn>
                              </p:par>
                            </p:childTnLst>
                          </p:cTn>
                        </p:par>
                      </p:childTnLst>
                    </p:cTn>
                  </p:par>
                </p:childTnLst>
              </p:cTn>
              <p:nextCondLst>
                <p:cond evt="onClick" delay="0">
                  <p:tgtEl>
                    <p:spTgt spid="59399"/>
                  </p:tgtEl>
                </p:cond>
              </p:nextCondLst>
            </p:seq>
            <p:video>
              <p:cMediaNode vol="80000">
                <p:cTn id="7" fill="hold" display="0">
                  <p:stCondLst>
                    <p:cond delay="indefinite"/>
                  </p:stCondLst>
                </p:cTn>
                <p:tgtEl>
                  <p:spTgt spid="59399"/>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A0EFE9D-88C2-42F5-83D6-AEC0429BC02E}"/>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認知症と摂食・嚥下障害</a:t>
            </a:r>
          </a:p>
        </p:txBody>
      </p:sp>
      <p:sp>
        <p:nvSpPr>
          <p:cNvPr id="41987" name="Rectangle 6">
            <a:extLst>
              <a:ext uri="{FF2B5EF4-FFF2-40B4-BE49-F238E27FC236}">
                <a16:creationId xmlns:a16="http://schemas.microsoft.com/office/drawing/2014/main" id="{B59C8A66-68D0-4904-993E-C4D0FFB1E7F1}"/>
              </a:ext>
            </a:extLst>
          </p:cNvPr>
          <p:cNvSpPr>
            <a:spLocks noChangeArrowheads="1"/>
          </p:cNvSpPr>
          <p:nvPr/>
        </p:nvSpPr>
        <p:spPr bwMode="auto">
          <a:xfrm>
            <a:off x="533400" y="1981200"/>
            <a:ext cx="9144000" cy="3810000"/>
          </a:xfrm>
          <a:prstGeom prst="rect">
            <a:avLst/>
          </a:pr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endParaRPr lang="ja-JP" altLang="en-US">
              <a:latin typeface="ＭＳ Ｐゴシック" panose="020B0600070205080204" pitchFamily="50" charset="-128"/>
              <a:ea typeface="ＭＳ Ｐゴシック" panose="020B0600070205080204" pitchFamily="50" charset="-128"/>
            </a:endParaRPr>
          </a:p>
        </p:txBody>
      </p:sp>
      <p:sp>
        <p:nvSpPr>
          <p:cNvPr id="41988" name="Line 7">
            <a:extLst>
              <a:ext uri="{FF2B5EF4-FFF2-40B4-BE49-F238E27FC236}">
                <a16:creationId xmlns:a16="http://schemas.microsoft.com/office/drawing/2014/main" id="{4EB2533F-E8AF-4C17-ACA8-96C9E3D25F08}"/>
              </a:ext>
            </a:extLst>
          </p:cNvPr>
          <p:cNvSpPr>
            <a:spLocks noChangeShapeType="1"/>
          </p:cNvSpPr>
          <p:nvPr/>
        </p:nvSpPr>
        <p:spPr bwMode="auto">
          <a:xfrm>
            <a:off x="4038600" y="1981200"/>
            <a:ext cx="0" cy="38100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989" name="Line 8">
            <a:extLst>
              <a:ext uri="{FF2B5EF4-FFF2-40B4-BE49-F238E27FC236}">
                <a16:creationId xmlns:a16="http://schemas.microsoft.com/office/drawing/2014/main" id="{5DD4DB3B-008C-4D60-A8A6-B21C6D6D517E}"/>
              </a:ext>
            </a:extLst>
          </p:cNvPr>
          <p:cNvSpPr>
            <a:spLocks noChangeShapeType="1"/>
          </p:cNvSpPr>
          <p:nvPr/>
        </p:nvSpPr>
        <p:spPr bwMode="auto">
          <a:xfrm>
            <a:off x="533400" y="2438400"/>
            <a:ext cx="9144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990" name="Text Box 9">
            <a:extLst>
              <a:ext uri="{FF2B5EF4-FFF2-40B4-BE49-F238E27FC236}">
                <a16:creationId xmlns:a16="http://schemas.microsoft.com/office/drawing/2014/main" id="{BF67182F-5B8F-4540-8AE3-FB3773FA7809}"/>
              </a:ext>
            </a:extLst>
          </p:cNvPr>
          <p:cNvSpPr txBox="1">
            <a:spLocks noChangeArrowheads="1"/>
          </p:cNvSpPr>
          <p:nvPr/>
        </p:nvSpPr>
        <p:spPr bwMode="auto">
          <a:xfrm>
            <a:off x="990600" y="1978025"/>
            <a:ext cx="236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認知・高次機能障害</a:t>
            </a:r>
          </a:p>
        </p:txBody>
      </p:sp>
      <p:sp>
        <p:nvSpPr>
          <p:cNvPr id="41991" name="Rectangle 10">
            <a:extLst>
              <a:ext uri="{FF2B5EF4-FFF2-40B4-BE49-F238E27FC236}">
                <a16:creationId xmlns:a16="http://schemas.microsoft.com/office/drawing/2014/main" id="{F3AF87BB-59C3-4EE1-AD3D-198ECBC6864B}"/>
              </a:ext>
            </a:extLst>
          </p:cNvPr>
          <p:cNvSpPr>
            <a:spLocks noChangeArrowheads="1"/>
          </p:cNvSpPr>
          <p:nvPr/>
        </p:nvSpPr>
        <p:spPr bwMode="auto">
          <a:xfrm>
            <a:off x="5724525" y="19812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食への影響</a:t>
            </a:r>
          </a:p>
        </p:txBody>
      </p:sp>
      <p:sp>
        <p:nvSpPr>
          <p:cNvPr id="41992" name="Line 11">
            <a:extLst>
              <a:ext uri="{FF2B5EF4-FFF2-40B4-BE49-F238E27FC236}">
                <a16:creationId xmlns:a16="http://schemas.microsoft.com/office/drawing/2014/main" id="{1385A1A1-CDCB-496C-B375-D7070A67E1D0}"/>
              </a:ext>
            </a:extLst>
          </p:cNvPr>
          <p:cNvSpPr>
            <a:spLocks noChangeShapeType="1"/>
          </p:cNvSpPr>
          <p:nvPr/>
        </p:nvSpPr>
        <p:spPr bwMode="auto">
          <a:xfrm>
            <a:off x="533400" y="3200400"/>
            <a:ext cx="9144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993" name="Text Box 12">
            <a:extLst>
              <a:ext uri="{FF2B5EF4-FFF2-40B4-BE49-F238E27FC236}">
                <a16:creationId xmlns:a16="http://schemas.microsoft.com/office/drawing/2014/main" id="{32F96A4A-C839-4302-9494-1D782545A6A7}"/>
              </a:ext>
            </a:extLst>
          </p:cNvPr>
          <p:cNvSpPr txBox="1">
            <a:spLocks noChangeArrowheads="1"/>
          </p:cNvSpPr>
          <p:nvPr/>
        </p:nvSpPr>
        <p:spPr bwMode="auto">
          <a:xfrm>
            <a:off x="609600" y="2514600"/>
            <a:ext cx="196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記憶障害に起因</a:t>
            </a:r>
          </a:p>
        </p:txBody>
      </p:sp>
      <p:sp>
        <p:nvSpPr>
          <p:cNvPr id="41994" name="Rectangle 13">
            <a:extLst>
              <a:ext uri="{FF2B5EF4-FFF2-40B4-BE49-F238E27FC236}">
                <a16:creationId xmlns:a16="http://schemas.microsoft.com/office/drawing/2014/main" id="{7DA23311-0D71-4B1D-8701-522072C0B064}"/>
              </a:ext>
            </a:extLst>
          </p:cNvPr>
          <p:cNvSpPr>
            <a:spLocks noChangeArrowheads="1"/>
          </p:cNvSpPr>
          <p:nvPr/>
        </p:nvSpPr>
        <p:spPr bwMode="auto">
          <a:xfrm>
            <a:off x="4159250" y="2438400"/>
            <a:ext cx="4564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・食べる方法や手順がわからない</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・前の食事をいつ食べたか覚えていない</a:t>
            </a:r>
            <a:r>
              <a:rPr lang="en-US" altLang="ja-JP">
                <a:latin typeface="ＭＳ Ｐゴシック" panose="020B0600070205080204" pitchFamily="50" charset="-128"/>
                <a:ea typeface="ＭＳ Ｐゴシック" panose="020B0600070205080204" pitchFamily="50" charset="-128"/>
              </a:rPr>
              <a:t> </a:t>
            </a:r>
          </a:p>
        </p:txBody>
      </p:sp>
      <p:sp>
        <p:nvSpPr>
          <p:cNvPr id="41995" name="Line 14">
            <a:extLst>
              <a:ext uri="{FF2B5EF4-FFF2-40B4-BE49-F238E27FC236}">
                <a16:creationId xmlns:a16="http://schemas.microsoft.com/office/drawing/2014/main" id="{FEADD3BB-73E8-4913-A248-A91E2B1F2C7A}"/>
              </a:ext>
            </a:extLst>
          </p:cNvPr>
          <p:cNvSpPr>
            <a:spLocks noChangeShapeType="1"/>
          </p:cNvSpPr>
          <p:nvPr/>
        </p:nvSpPr>
        <p:spPr bwMode="auto">
          <a:xfrm>
            <a:off x="533400" y="3657600"/>
            <a:ext cx="9144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996" name="Rectangle 15">
            <a:extLst>
              <a:ext uri="{FF2B5EF4-FFF2-40B4-BE49-F238E27FC236}">
                <a16:creationId xmlns:a16="http://schemas.microsoft.com/office/drawing/2014/main" id="{45D692C3-CB57-4AA3-BD96-E1DF2BF48637}"/>
              </a:ext>
            </a:extLst>
          </p:cNvPr>
          <p:cNvSpPr>
            <a:spLocks noChangeArrowheads="1"/>
          </p:cNvSpPr>
          <p:nvPr/>
        </p:nvSpPr>
        <p:spPr bwMode="auto">
          <a:xfrm>
            <a:off x="593725" y="3200400"/>
            <a:ext cx="272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失認や空間認知に起因</a:t>
            </a:r>
          </a:p>
        </p:txBody>
      </p:sp>
      <p:sp>
        <p:nvSpPr>
          <p:cNvPr id="41997" name="Rectangle 16">
            <a:extLst>
              <a:ext uri="{FF2B5EF4-FFF2-40B4-BE49-F238E27FC236}">
                <a16:creationId xmlns:a16="http://schemas.microsoft.com/office/drawing/2014/main" id="{33EEEE05-E82A-48EB-8064-5BF3CCDA627C}"/>
              </a:ext>
            </a:extLst>
          </p:cNvPr>
          <p:cNvSpPr>
            <a:spLocks noChangeArrowheads="1"/>
          </p:cNvSpPr>
          <p:nvPr/>
        </p:nvSpPr>
        <p:spPr bwMode="auto">
          <a:xfrm>
            <a:off x="4197350" y="3184525"/>
            <a:ext cx="3760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・食事用具や食物を認識できない</a:t>
            </a:r>
          </a:p>
        </p:txBody>
      </p:sp>
      <p:sp>
        <p:nvSpPr>
          <p:cNvPr id="41998" name="Line 17">
            <a:extLst>
              <a:ext uri="{FF2B5EF4-FFF2-40B4-BE49-F238E27FC236}">
                <a16:creationId xmlns:a16="http://schemas.microsoft.com/office/drawing/2014/main" id="{3C602825-98D0-4887-B4A5-0C1C5946084E}"/>
              </a:ext>
            </a:extLst>
          </p:cNvPr>
          <p:cNvSpPr>
            <a:spLocks noChangeShapeType="1"/>
          </p:cNvSpPr>
          <p:nvPr/>
        </p:nvSpPr>
        <p:spPr bwMode="auto">
          <a:xfrm>
            <a:off x="533400" y="4191000"/>
            <a:ext cx="9144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999" name="Rectangle 18">
            <a:extLst>
              <a:ext uri="{FF2B5EF4-FFF2-40B4-BE49-F238E27FC236}">
                <a16:creationId xmlns:a16="http://schemas.microsoft.com/office/drawing/2014/main" id="{57CFD003-FC62-4AA2-809B-0292A40FE129}"/>
              </a:ext>
            </a:extLst>
          </p:cNvPr>
          <p:cNvSpPr>
            <a:spLocks noChangeArrowheads="1"/>
          </p:cNvSpPr>
          <p:nvPr/>
        </p:nvSpPr>
        <p:spPr bwMode="auto">
          <a:xfrm>
            <a:off x="603250" y="3717925"/>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失行に起因</a:t>
            </a:r>
          </a:p>
        </p:txBody>
      </p:sp>
      <p:sp>
        <p:nvSpPr>
          <p:cNvPr id="42000" name="Rectangle 19">
            <a:extLst>
              <a:ext uri="{FF2B5EF4-FFF2-40B4-BE49-F238E27FC236}">
                <a16:creationId xmlns:a16="http://schemas.microsoft.com/office/drawing/2014/main" id="{AB04D2AF-CD15-49AC-B9FA-46F6E0D69169}"/>
              </a:ext>
            </a:extLst>
          </p:cNvPr>
          <p:cNvSpPr>
            <a:spLocks noChangeArrowheads="1"/>
          </p:cNvSpPr>
          <p:nvPr/>
        </p:nvSpPr>
        <p:spPr bwMode="auto">
          <a:xfrm>
            <a:off x="4191000" y="3717925"/>
            <a:ext cx="510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・口を開ける、咀嚼などの随意運動ができない</a:t>
            </a:r>
          </a:p>
        </p:txBody>
      </p:sp>
      <p:sp>
        <p:nvSpPr>
          <p:cNvPr id="42001" name="Rectangle 20">
            <a:extLst>
              <a:ext uri="{FF2B5EF4-FFF2-40B4-BE49-F238E27FC236}">
                <a16:creationId xmlns:a16="http://schemas.microsoft.com/office/drawing/2014/main" id="{D0E57499-5F80-4924-8C68-9D9B74590C90}"/>
              </a:ext>
            </a:extLst>
          </p:cNvPr>
          <p:cNvSpPr>
            <a:spLocks noChangeArrowheads="1"/>
          </p:cNvSpPr>
          <p:nvPr/>
        </p:nvSpPr>
        <p:spPr bwMode="auto">
          <a:xfrm>
            <a:off x="609600" y="4294188"/>
            <a:ext cx="304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その他</a:t>
            </a:r>
            <a:r>
              <a:rPr lang="en-US" altLang="ja-JP">
                <a:latin typeface="ＭＳ Ｐゴシック" panose="020B0600070205080204" pitchFamily="50" charset="-128"/>
                <a:ea typeface="ＭＳ Ｐゴシック" panose="020B0600070205080204" pitchFamily="50" charset="-128"/>
              </a:rPr>
              <a:t> </a:t>
            </a:r>
            <a:r>
              <a:rPr lang="ja-JP" altLang="en-US">
                <a:latin typeface="ＭＳ Ｐゴシック" panose="020B0600070205080204" pitchFamily="50" charset="-128"/>
                <a:ea typeface="ＭＳ Ｐゴシック" panose="020B0600070205080204" pitchFamily="50" charset="-128"/>
              </a:rPr>
              <a:t>前頭葉障害に起因</a:t>
            </a:r>
          </a:p>
        </p:txBody>
      </p:sp>
      <p:sp>
        <p:nvSpPr>
          <p:cNvPr id="42002" name="Rectangle 21">
            <a:extLst>
              <a:ext uri="{FF2B5EF4-FFF2-40B4-BE49-F238E27FC236}">
                <a16:creationId xmlns:a16="http://schemas.microsoft.com/office/drawing/2014/main" id="{035D44F0-6456-4578-BA71-D3B7E76EFF5C}"/>
              </a:ext>
            </a:extLst>
          </p:cNvPr>
          <p:cNvSpPr>
            <a:spLocks noChangeArrowheads="1"/>
          </p:cNvSpPr>
          <p:nvPr/>
        </p:nvSpPr>
        <p:spPr bwMode="auto">
          <a:xfrm>
            <a:off x="4191000" y="4251325"/>
            <a:ext cx="4430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・早食い、口にどんどん食物を詰め込む</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・好きなものしか食べない</a:t>
            </a:r>
          </a:p>
        </p:txBody>
      </p:sp>
      <p:sp>
        <p:nvSpPr>
          <p:cNvPr id="42003" name="Line 22">
            <a:extLst>
              <a:ext uri="{FF2B5EF4-FFF2-40B4-BE49-F238E27FC236}">
                <a16:creationId xmlns:a16="http://schemas.microsoft.com/office/drawing/2014/main" id="{31834E03-C8E0-46BB-9919-D83291A45D56}"/>
              </a:ext>
            </a:extLst>
          </p:cNvPr>
          <p:cNvSpPr>
            <a:spLocks noChangeShapeType="1"/>
          </p:cNvSpPr>
          <p:nvPr/>
        </p:nvSpPr>
        <p:spPr bwMode="auto">
          <a:xfrm>
            <a:off x="533400" y="5029200"/>
            <a:ext cx="9144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004" name="Rectangle 23">
            <a:extLst>
              <a:ext uri="{FF2B5EF4-FFF2-40B4-BE49-F238E27FC236}">
                <a16:creationId xmlns:a16="http://schemas.microsoft.com/office/drawing/2014/main" id="{8ACF3B9F-FBFE-496E-B84E-682799D7D825}"/>
              </a:ext>
            </a:extLst>
          </p:cNvPr>
          <p:cNvSpPr>
            <a:spLocks noChangeArrowheads="1"/>
          </p:cNvSpPr>
          <p:nvPr/>
        </p:nvSpPr>
        <p:spPr bwMode="auto">
          <a:xfrm>
            <a:off x="577850" y="5089525"/>
            <a:ext cx="159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注意・集中力</a:t>
            </a:r>
          </a:p>
        </p:txBody>
      </p:sp>
      <p:sp>
        <p:nvSpPr>
          <p:cNvPr id="42005" name="Rectangle 24">
            <a:extLst>
              <a:ext uri="{FF2B5EF4-FFF2-40B4-BE49-F238E27FC236}">
                <a16:creationId xmlns:a16="http://schemas.microsoft.com/office/drawing/2014/main" id="{90CE34A8-699A-4C97-BAF8-8486291BC411}"/>
              </a:ext>
            </a:extLst>
          </p:cNvPr>
          <p:cNvSpPr>
            <a:spLocks noChangeArrowheads="1"/>
          </p:cNvSpPr>
          <p:nvPr/>
        </p:nvSpPr>
        <p:spPr bwMode="auto">
          <a:xfrm>
            <a:off x="4191000" y="5029200"/>
            <a:ext cx="4816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・食事に集中できない</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・大きさ・一口量、温度などへの注意力低下</a:t>
            </a:r>
          </a:p>
        </p:txBody>
      </p:sp>
      <p:sp>
        <p:nvSpPr>
          <p:cNvPr id="42006" name="Rectangle 25">
            <a:extLst>
              <a:ext uri="{FF2B5EF4-FFF2-40B4-BE49-F238E27FC236}">
                <a16:creationId xmlns:a16="http://schemas.microsoft.com/office/drawing/2014/main" id="{8E8C99AC-B6E7-46CD-9F3E-AD8507369290}"/>
              </a:ext>
            </a:extLst>
          </p:cNvPr>
          <p:cNvSpPr>
            <a:spLocks noChangeArrowheads="1"/>
          </p:cNvSpPr>
          <p:nvPr/>
        </p:nvSpPr>
        <p:spPr bwMode="auto">
          <a:xfrm>
            <a:off x="568325" y="6003925"/>
            <a:ext cx="637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solidFill>
                  <a:srgbClr val="FFED23"/>
                </a:solidFill>
                <a:latin typeface="ＭＳ Ｐゴシック" panose="020B0600070205080204" pitchFamily="50" charset="-128"/>
                <a:ea typeface="ＭＳ Ｐゴシック" panose="020B0600070205080204" pitchFamily="50" charset="-128"/>
              </a:rPr>
              <a:t>食事時における一人ひとりに適したケアの必要性・重要性</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8239E66-E109-4C49-84CA-44EB4C253B01}"/>
              </a:ext>
            </a:extLst>
          </p:cNvPr>
          <p:cNvSpPr>
            <a:spLocks noGrp="1" noChangeArrowheads="1"/>
          </p:cNvSpPr>
          <p:nvPr>
            <p:ph type="title"/>
          </p:nvPr>
        </p:nvSpPr>
        <p:spPr>
          <a:xfrm>
            <a:off x="771525" y="533400"/>
            <a:ext cx="8743950" cy="1143000"/>
          </a:xfrm>
        </p:spPr>
        <p:txBody>
          <a:bodyPr/>
          <a:lstStyle/>
          <a:p>
            <a:pPr eaLnBrk="1" hangingPunct="1">
              <a:defRPr/>
            </a:pPr>
            <a:r>
              <a:rPr lang="ja-JP" altLang="en-US">
                <a:latin typeface="ＭＳ Ｐゴシック" pitchFamily="-94" charset="-128"/>
                <a:ea typeface="ＭＳ Ｐゴシック" pitchFamily="-94" charset="-128"/>
              </a:rPr>
              <a:t>嚥下（</a:t>
            </a:r>
            <a:r>
              <a:rPr lang="en-US" altLang="ja-JP">
                <a:latin typeface="ＭＳ Ｐゴシック" pitchFamily="-94" charset="-128"/>
                <a:ea typeface="ＭＳ Ｐゴシック" pitchFamily="-94" charset="-128"/>
              </a:rPr>
              <a:t>Swallow</a:t>
            </a:r>
            <a:r>
              <a:rPr lang="ja-JP" altLang="en-US">
                <a:latin typeface="ＭＳ Ｐゴシック" pitchFamily="-94" charset="-128"/>
                <a:ea typeface="ＭＳ Ｐゴシック" pitchFamily="-94" charset="-128"/>
              </a:rPr>
              <a:t>）</a:t>
            </a:r>
          </a:p>
        </p:txBody>
      </p:sp>
      <p:pic>
        <p:nvPicPr>
          <p:cNvPr id="15363" name="Picture 8">
            <a:extLst>
              <a:ext uri="{FF2B5EF4-FFF2-40B4-BE49-F238E27FC236}">
                <a16:creationId xmlns:a16="http://schemas.microsoft.com/office/drawing/2014/main" id="{56877D67-8763-4D1C-B3EF-EB044EABC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24025"/>
            <a:ext cx="6858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B42D8B9-84E9-405C-A443-1410A3E35DEF}"/>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嚥下障害と薬物</a:t>
            </a:r>
            <a:r>
              <a:rPr lang="en-US" altLang="ja-JP">
                <a:latin typeface="ＭＳ Ｐゴシック" pitchFamily="-94" charset="-128"/>
                <a:ea typeface="ＭＳ Ｐゴシック" pitchFamily="-94" charset="-128"/>
              </a:rPr>
              <a:t>①</a:t>
            </a:r>
          </a:p>
        </p:txBody>
      </p:sp>
      <p:sp>
        <p:nvSpPr>
          <p:cNvPr id="43011" name="Rectangle 3">
            <a:extLst>
              <a:ext uri="{FF2B5EF4-FFF2-40B4-BE49-F238E27FC236}">
                <a16:creationId xmlns:a16="http://schemas.microsoft.com/office/drawing/2014/main" id="{2B837563-721A-480A-AE67-1695A652D648}"/>
              </a:ext>
            </a:extLst>
          </p:cNvPr>
          <p:cNvSpPr>
            <a:spLocks noGrp="1" noChangeArrowheads="1"/>
          </p:cNvSpPr>
          <p:nvPr>
            <p:ph type="body" idx="1"/>
          </p:nvPr>
        </p:nvSpPr>
        <p:spPr>
          <a:xfrm>
            <a:off x="609600" y="2514600"/>
            <a:ext cx="9448800" cy="3886200"/>
          </a:xfrm>
        </p:spPr>
        <p:txBody>
          <a:bodyPr/>
          <a:lstStyle/>
          <a:p>
            <a:pPr algn="just" eaLnBrk="1" hangingPunct="1">
              <a:lnSpc>
                <a:spcPct val="90000"/>
              </a:lnSpc>
              <a:buFont typeface="Wingdings" panose="05000000000000000000" pitchFamily="2" charset="2"/>
              <a:buNone/>
            </a:pPr>
            <a:r>
              <a:rPr lang="en-US" altLang="en-US" sz="2400" b="0">
                <a:latin typeface="ＭＳ Ｐゴシック" panose="020B0600070205080204" pitchFamily="50" charset="-128"/>
                <a:ea typeface="ＭＳ Ｐゴシック" panose="020B0600070205080204" pitchFamily="50" charset="-128"/>
              </a:rPr>
              <a:t>１</a:t>
            </a:r>
            <a:r>
              <a:rPr lang="ja-JP" altLang="en-US" sz="2400" b="0">
                <a:latin typeface="ＭＳ Ｐゴシック" panose="020B0600070205080204" pitchFamily="50" charset="-128"/>
                <a:ea typeface="ＭＳ Ｐゴシック" panose="020B0600070205080204" pitchFamily="50" charset="-128"/>
              </a:rPr>
              <a:t>、トランキライザー（向精神薬）</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lnSpc>
                <a:spcPct val="90000"/>
              </a:lnSpc>
              <a:buFont typeface="Wingdings" panose="05000000000000000000" pitchFamily="2" charset="2"/>
              <a:buNone/>
            </a:pPr>
            <a:r>
              <a:rPr lang="en-US" altLang="en-US" sz="2400" b="0">
                <a:latin typeface="ＭＳ Ｐゴシック" panose="020B0600070205080204" pitchFamily="50" charset="-128"/>
                <a:ea typeface="ＭＳ Ｐゴシック" panose="020B0600070205080204" pitchFamily="50" charset="-128"/>
              </a:rPr>
              <a:t>　・マイナートランキライザー</a:t>
            </a:r>
            <a:r>
              <a:rPr lang="en-US" altLang="ja-JP" sz="2400" b="0">
                <a:latin typeface="ＭＳ Ｐゴシック" panose="020B0600070205080204" pitchFamily="50" charset="-128"/>
                <a:ea typeface="ＭＳ Ｐゴシック" panose="020B0600070205080204" pitchFamily="50" charset="-128"/>
              </a:rPr>
              <a:t> (</a:t>
            </a:r>
            <a:r>
              <a:rPr lang="ja-JP" altLang="en-US" sz="2400" b="0">
                <a:latin typeface="ＭＳ Ｐゴシック" panose="020B0600070205080204" pitchFamily="50" charset="-128"/>
                <a:ea typeface="ＭＳ Ｐゴシック" panose="020B0600070205080204" pitchFamily="50" charset="-128"/>
              </a:rPr>
              <a:t>抗不安薬、精神安定剤</a:t>
            </a:r>
            <a:r>
              <a:rPr lang="en-US" altLang="ja-JP" sz="2400" b="0">
                <a:latin typeface="ＭＳ Ｐゴシック" panose="020B0600070205080204" pitchFamily="50" charset="-128"/>
                <a:ea typeface="ＭＳ Ｐゴシック" panose="020B0600070205080204" pitchFamily="50" charset="-128"/>
              </a:rPr>
              <a:t>)</a:t>
            </a:r>
            <a:r>
              <a:rPr lang="ja-JP" altLang="en-US" sz="3200" b="0">
                <a:latin typeface="ＭＳ Ｐゴシック" panose="020B0600070205080204" pitchFamily="50" charset="-128"/>
                <a:ea typeface="ＭＳ Ｐゴシック" panose="020B0600070205080204" pitchFamily="50" charset="-128"/>
              </a:rPr>
              <a:t>　</a:t>
            </a:r>
            <a:endParaRPr lang="en-US" altLang="ja-JP" sz="3200" b="0">
              <a:latin typeface="ＭＳ Ｐゴシック" panose="020B0600070205080204" pitchFamily="50" charset="-128"/>
              <a:ea typeface="ＭＳ Ｐゴシック" panose="020B0600070205080204" pitchFamily="50" charset="-128"/>
            </a:endParaRPr>
          </a:p>
          <a:p>
            <a:pPr algn="just" eaLnBrk="1" hangingPunct="1">
              <a:lnSpc>
                <a:spcPct val="90000"/>
              </a:lnSpc>
              <a:buFont typeface="Wingdings" panose="05000000000000000000" pitchFamily="2" charset="2"/>
              <a:buNone/>
            </a:pPr>
            <a:r>
              <a:rPr lang="ja-JP" altLang="en-US" sz="2000" b="0">
                <a:latin typeface="ＭＳ Ｐゴシック" panose="020B0600070205080204" pitchFamily="50" charset="-128"/>
                <a:ea typeface="ＭＳ Ｐゴシック" panose="020B0600070205080204" pitchFamily="50" charset="-128"/>
              </a:rPr>
              <a:t>　</a:t>
            </a:r>
            <a:r>
              <a:rPr lang="en-US" altLang="en-US" sz="2400" b="0">
                <a:latin typeface="ＭＳ Ｐゴシック" panose="020B0600070205080204" pitchFamily="50" charset="-128"/>
                <a:ea typeface="ＭＳ Ｐゴシック" panose="020B0600070205080204" pitchFamily="50" charset="-128"/>
              </a:rPr>
              <a:t>・メジャートランキライザー</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lnSpc>
                <a:spcPct val="90000"/>
              </a:lnSpc>
              <a:buFont typeface="Wingdings" panose="05000000000000000000" pitchFamily="2" charset="2"/>
              <a:buNone/>
            </a:pPr>
            <a:r>
              <a:rPr lang="en-US" altLang="ja-JP" sz="2400" b="0">
                <a:latin typeface="ＭＳ Ｐゴシック" panose="020B0600070205080204" pitchFamily="50" charset="-128"/>
                <a:ea typeface="ＭＳ Ｐゴシック" panose="020B0600070205080204" pitchFamily="50" charset="-128"/>
              </a:rPr>
              <a:t>	</a:t>
            </a:r>
            <a:r>
              <a:rPr lang="ja-JP" altLang="en-US" sz="2400" b="0">
                <a:latin typeface="ＭＳ Ｐゴシック" panose="020B0600070205080204" pitchFamily="50" charset="-128"/>
                <a:ea typeface="ＭＳ Ｐゴシック" panose="020B0600070205080204" pitchFamily="50" charset="-128"/>
              </a:rPr>
              <a:t>　　</a:t>
            </a:r>
            <a:r>
              <a:rPr lang="ja-JP" altLang="en-US" sz="2000" b="0">
                <a:latin typeface="ＭＳ Ｐゴシック" panose="020B0600070205080204" pitchFamily="50" charset="-128"/>
                <a:ea typeface="ＭＳ Ｐゴシック" panose="020B0600070205080204" pitchFamily="50" charset="-128"/>
              </a:rPr>
              <a:t>セレネースなど（抗ドパミン作用で錐体外路系が障害される）</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lnSpc>
                <a:spcPct val="90000"/>
              </a:lnSpc>
              <a:buFont typeface="Wingdings" panose="05000000000000000000" pitchFamily="2" charset="2"/>
              <a:buNone/>
            </a:pPr>
            <a:r>
              <a:rPr lang="ja-JP" altLang="en-US" sz="2400" b="0">
                <a:latin typeface="ＭＳ Ｐゴシック" panose="020B0600070205080204" pitchFamily="50" charset="-128"/>
                <a:ea typeface="ＭＳ Ｐゴシック" panose="020B0600070205080204" pitchFamily="50" charset="-128"/>
              </a:rPr>
              <a:t>　</a:t>
            </a:r>
            <a:r>
              <a:rPr lang="ja-JP" altLang="en-US" sz="2000" b="0">
                <a:solidFill>
                  <a:srgbClr val="FF4D4A"/>
                </a:solidFill>
                <a:latin typeface="ＭＳ Ｐゴシック" panose="020B0600070205080204" pitchFamily="50" charset="-128"/>
                <a:ea typeface="ＭＳ Ｐゴシック" panose="020B0600070205080204" pitchFamily="50" charset="-128"/>
              </a:rPr>
              <a:t>注：これらの薬剤は意識レベルの低下や筋弛緩作用があり、ふらつきなども</a:t>
            </a:r>
            <a:endParaRPr lang="en-US" altLang="ja-JP" sz="2000" b="0">
              <a:solidFill>
                <a:srgbClr val="FF4D4A"/>
              </a:solidFill>
              <a:latin typeface="ＭＳ Ｐゴシック" panose="020B0600070205080204" pitchFamily="50" charset="-128"/>
              <a:ea typeface="ＭＳ Ｐゴシック" panose="020B0600070205080204" pitchFamily="50" charset="-128"/>
            </a:endParaRPr>
          </a:p>
          <a:p>
            <a:pPr algn="just" eaLnBrk="1" hangingPunct="1">
              <a:lnSpc>
                <a:spcPct val="90000"/>
              </a:lnSpc>
              <a:buFont typeface="Wingdings" panose="05000000000000000000" pitchFamily="2" charset="2"/>
              <a:buNone/>
            </a:pPr>
            <a:r>
              <a:rPr lang="ja-JP" altLang="en-US" sz="2000" b="0">
                <a:solidFill>
                  <a:srgbClr val="FF4D4A"/>
                </a:solidFill>
                <a:latin typeface="ＭＳ Ｐゴシック" panose="020B0600070205080204" pitchFamily="50" charset="-128"/>
                <a:ea typeface="ＭＳ Ｐゴシック" panose="020B0600070205080204" pitchFamily="50" charset="-128"/>
              </a:rPr>
              <a:t>　　　</a:t>
            </a:r>
            <a:r>
              <a:rPr lang="en-US" altLang="ja-JP" sz="2000" b="0">
                <a:solidFill>
                  <a:srgbClr val="FF4D4A"/>
                </a:solidFill>
                <a:latin typeface="ＭＳ Ｐゴシック" panose="020B0600070205080204" pitchFamily="50" charset="-128"/>
                <a:ea typeface="ＭＳ Ｐゴシック" panose="020B0600070205080204" pitchFamily="50" charset="-128"/>
              </a:rPr>
              <a:t> </a:t>
            </a:r>
            <a:r>
              <a:rPr lang="ja-JP" altLang="en-US" sz="2000" b="0">
                <a:solidFill>
                  <a:srgbClr val="FF4D4A"/>
                </a:solidFill>
                <a:latin typeface="ＭＳ Ｐゴシック" panose="020B0600070205080204" pitchFamily="50" charset="-128"/>
                <a:ea typeface="ＭＳ Ｐゴシック" panose="020B0600070205080204" pitchFamily="50" charset="-128"/>
              </a:rPr>
              <a:t>起こりやすい。高齢者は代謝が低下しているため蓄積しやすい</a:t>
            </a:r>
            <a:endParaRPr lang="en-US" altLang="ja-JP" sz="2400" b="0">
              <a:solidFill>
                <a:srgbClr val="FF4D4A"/>
              </a:solidFill>
              <a:latin typeface="ＭＳ Ｐゴシック" panose="020B0600070205080204" pitchFamily="50" charset="-128"/>
              <a:ea typeface="ＭＳ Ｐゴシック" panose="020B0600070205080204" pitchFamily="50" charset="-128"/>
            </a:endParaRPr>
          </a:p>
          <a:p>
            <a:pPr algn="just" eaLnBrk="1" hangingPunct="1">
              <a:lnSpc>
                <a:spcPct val="90000"/>
              </a:lnSpc>
              <a:buFont typeface="Wingdings" panose="05000000000000000000" pitchFamily="2" charset="2"/>
              <a:buNone/>
            </a:pPr>
            <a:r>
              <a:rPr lang="ja-JP" altLang="en-US" sz="2000" b="0">
                <a:solidFill>
                  <a:srgbClr val="FF4D4A"/>
                </a:solidFill>
                <a:latin typeface="ＭＳ Ｐゴシック" panose="020B0600070205080204" pitchFamily="50" charset="-128"/>
                <a:ea typeface="ＭＳ Ｐゴシック" panose="020B0600070205080204" pitchFamily="50" charset="-128"/>
              </a:rPr>
              <a:t>　補足：</a:t>
            </a:r>
            <a:r>
              <a:rPr lang="en-US" altLang="en-US" sz="2000" b="0">
                <a:solidFill>
                  <a:srgbClr val="FF4D4A"/>
                </a:solidFill>
                <a:latin typeface="ＭＳ Ｐゴシック" panose="020B0600070205080204" pitchFamily="50" charset="-128"/>
                <a:ea typeface="ＭＳ Ｐゴシック" panose="020B0600070205080204" pitchFamily="50" charset="-128"/>
              </a:rPr>
              <a:t>非定型抗精神薬</a:t>
            </a:r>
            <a:r>
              <a:rPr lang="ja-JP" altLang="en-US" sz="2000" b="0">
                <a:solidFill>
                  <a:srgbClr val="FF4D4A"/>
                </a:solidFill>
                <a:latin typeface="ＭＳ Ｐゴシック" panose="020B0600070205080204" pitchFamily="50" charset="-128"/>
                <a:ea typeface="ＭＳ Ｐゴシック" panose="020B0600070205080204" pitchFamily="50" charset="-128"/>
              </a:rPr>
              <a:t>は比較的、抗コリン作用が弱く、</a:t>
            </a:r>
            <a:r>
              <a:rPr lang="en-US" altLang="en-US" sz="2000" b="0">
                <a:solidFill>
                  <a:srgbClr val="FF4D4A"/>
                </a:solidFill>
                <a:latin typeface="ＭＳ Ｐゴシック" panose="020B0600070205080204" pitchFamily="50" charset="-128"/>
                <a:ea typeface="ＭＳ Ｐゴシック" panose="020B0600070205080204" pitchFamily="50" charset="-128"/>
              </a:rPr>
              <a:t>錐体外路系</a:t>
            </a:r>
            <a:r>
              <a:rPr lang="ja-JP" altLang="en-US" sz="2000" b="0">
                <a:solidFill>
                  <a:srgbClr val="FF4D4A"/>
                </a:solidFill>
                <a:latin typeface="ＭＳ Ｐゴシック" panose="020B0600070205080204" pitchFamily="50" charset="-128"/>
                <a:ea typeface="ＭＳ Ｐゴシック" panose="020B0600070205080204" pitchFamily="50" charset="-128"/>
              </a:rPr>
              <a:t>の副作用や</a:t>
            </a:r>
            <a:endParaRPr lang="en-US" altLang="ja-JP" sz="2000" b="0">
              <a:solidFill>
                <a:srgbClr val="FF4D4A"/>
              </a:solidFill>
              <a:latin typeface="ＭＳ Ｐゴシック" panose="020B0600070205080204" pitchFamily="50" charset="-128"/>
              <a:ea typeface="ＭＳ Ｐゴシック" panose="020B0600070205080204" pitchFamily="50" charset="-128"/>
            </a:endParaRPr>
          </a:p>
          <a:p>
            <a:pPr algn="just" eaLnBrk="1" hangingPunct="1">
              <a:lnSpc>
                <a:spcPct val="90000"/>
              </a:lnSpc>
              <a:buFont typeface="Wingdings" panose="05000000000000000000" pitchFamily="2" charset="2"/>
              <a:buNone/>
            </a:pPr>
            <a:r>
              <a:rPr lang="ja-JP" altLang="en-US" sz="2000" b="0">
                <a:solidFill>
                  <a:srgbClr val="FF4D4A"/>
                </a:solidFill>
                <a:latin typeface="ＭＳ Ｐゴシック" panose="020B0600070205080204" pitchFamily="50" charset="-128"/>
                <a:ea typeface="ＭＳ Ｐゴシック" panose="020B0600070205080204" pitchFamily="50" charset="-128"/>
              </a:rPr>
              <a:t>　　　　　記憶障害の悪化が比較的少ないものもある</a:t>
            </a:r>
            <a:endParaRPr lang="en-US" altLang="ja-JP" sz="2400" b="0">
              <a:solidFill>
                <a:srgbClr val="FF4D4A"/>
              </a:solidFill>
              <a:latin typeface="ＭＳ Ｐゴシック" panose="020B0600070205080204" pitchFamily="50" charset="-128"/>
              <a:ea typeface="ＭＳ Ｐゴシック" panose="020B0600070205080204" pitchFamily="50" charset="-128"/>
            </a:endParaRPr>
          </a:p>
          <a:p>
            <a:pPr algn="just" eaLnBrk="1" hangingPunct="1">
              <a:lnSpc>
                <a:spcPct val="90000"/>
              </a:lnSpc>
              <a:buFont typeface="Wingdings" panose="05000000000000000000" pitchFamily="2" charset="2"/>
              <a:buNone/>
            </a:pPr>
            <a:r>
              <a:rPr lang="ja-JP" altLang="en-US" sz="2400" b="0">
                <a:latin typeface="ＭＳ Ｐゴシック" panose="020B0600070205080204" pitchFamily="50" charset="-128"/>
                <a:ea typeface="ＭＳ Ｐゴシック" panose="020B0600070205080204" pitchFamily="50" charset="-128"/>
              </a:rPr>
              <a:t>２、</a:t>
            </a:r>
            <a:r>
              <a:rPr lang="en-US" altLang="en-US" sz="2400" b="0">
                <a:latin typeface="ＭＳ Ｐゴシック" panose="020B0600070205080204" pitchFamily="50" charset="-128"/>
                <a:ea typeface="ＭＳ Ｐゴシック" panose="020B0600070205080204" pitchFamily="50" charset="-128"/>
              </a:rPr>
              <a:t>抗けいれん剤</a:t>
            </a:r>
            <a:r>
              <a:rPr lang="ja-JP" altLang="en-US" sz="2400" b="0">
                <a:latin typeface="ＭＳ Ｐゴシック" panose="020B0600070205080204" pitchFamily="50" charset="-128"/>
                <a:ea typeface="ＭＳ Ｐゴシック" panose="020B0600070205080204" pitchFamily="50" charset="-128"/>
              </a:rPr>
              <a:t>：精神</a:t>
            </a:r>
            <a:r>
              <a:rPr lang="en-US" altLang="ja-JP" sz="2400" b="0">
                <a:latin typeface="ＭＳ Ｐゴシック" panose="020B0600070205080204" pitchFamily="50" charset="-128"/>
                <a:ea typeface="ＭＳ Ｐゴシック" panose="020B0600070205080204" pitchFamily="50" charset="-128"/>
              </a:rPr>
              <a:t> (</a:t>
            </a:r>
            <a:r>
              <a:rPr lang="ja-JP" altLang="en-US" sz="2400" b="0">
                <a:latin typeface="ＭＳ Ｐゴシック" panose="020B0600070205080204" pitchFamily="50" charset="-128"/>
                <a:ea typeface="ＭＳ Ｐゴシック" panose="020B0600070205080204" pitchFamily="50" charset="-128"/>
              </a:rPr>
              <a:t>神経</a:t>
            </a:r>
            <a:r>
              <a:rPr lang="en-US" altLang="ja-JP" sz="2400" b="0">
                <a:latin typeface="ＭＳ Ｐゴシック" panose="020B0600070205080204" pitchFamily="50" charset="-128"/>
                <a:ea typeface="ＭＳ Ｐゴシック" panose="020B0600070205080204" pitchFamily="50" charset="-128"/>
              </a:rPr>
              <a:t>) </a:t>
            </a:r>
            <a:r>
              <a:rPr lang="ja-JP" altLang="en-US" sz="2400" b="0">
                <a:latin typeface="ＭＳ Ｐゴシック" panose="020B0600070205080204" pitchFamily="50" charset="-128"/>
                <a:ea typeface="ＭＳ Ｐゴシック" panose="020B0600070205080204" pitchFamily="50" charset="-128"/>
              </a:rPr>
              <a:t>活動性の低下を起こしやすい</a:t>
            </a:r>
          </a:p>
        </p:txBody>
      </p:sp>
      <p:sp>
        <p:nvSpPr>
          <p:cNvPr id="43012" name="Rectangle 4">
            <a:extLst>
              <a:ext uri="{FF2B5EF4-FFF2-40B4-BE49-F238E27FC236}">
                <a16:creationId xmlns:a16="http://schemas.microsoft.com/office/drawing/2014/main" id="{A533E28F-B1D1-4ECF-9E6C-3EF824C57BF8}"/>
              </a:ext>
            </a:extLst>
          </p:cNvPr>
          <p:cNvSpPr>
            <a:spLocks noChangeArrowheads="1"/>
          </p:cNvSpPr>
          <p:nvPr/>
        </p:nvSpPr>
        <p:spPr bwMode="auto">
          <a:xfrm>
            <a:off x="550863" y="1905000"/>
            <a:ext cx="84693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just" eaLnBrk="1" hangingPunct="1">
              <a:lnSpc>
                <a:spcPct val="90000"/>
              </a:lnSpc>
              <a:spcBef>
                <a:spcPct val="20000"/>
              </a:spcBef>
              <a:buClr>
                <a:schemeClr val="accent2"/>
              </a:buClr>
              <a:buSzPct val="80000"/>
              <a:buFont typeface="Wingdings" panose="05000000000000000000" pitchFamily="2" charset="2"/>
              <a:buNone/>
            </a:pPr>
            <a:r>
              <a:rPr lang="en-US" altLang="en-US" sz="2800" b="1">
                <a:solidFill>
                  <a:srgbClr val="FBFF07"/>
                </a:solidFill>
                <a:latin typeface="ＭＳ Ｐゴシック" panose="020B0600070205080204" pitchFamily="50" charset="-128"/>
                <a:ea typeface="ＭＳ Ｐゴシック" panose="020B0600070205080204" pitchFamily="50" charset="-128"/>
              </a:rPr>
              <a:t>医原性の嚥下障害（嚥下を悪くする可能性のある薬剤）</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993B69E-A6A4-4961-A073-D9461E7C208E}"/>
              </a:ext>
            </a:extLst>
          </p:cNvPr>
          <p:cNvSpPr>
            <a:spLocks noGrp="1" noChangeArrowheads="1"/>
          </p:cNvSpPr>
          <p:nvPr>
            <p:ph type="title"/>
          </p:nvPr>
        </p:nvSpPr>
        <p:spPr>
          <a:xfrm>
            <a:off x="771525" y="609600"/>
            <a:ext cx="4562475" cy="1143000"/>
          </a:xfrm>
        </p:spPr>
        <p:txBody>
          <a:bodyPr/>
          <a:lstStyle/>
          <a:p>
            <a:pPr eaLnBrk="1" hangingPunct="1">
              <a:defRPr/>
            </a:pPr>
            <a:r>
              <a:rPr lang="ja-JP" altLang="en-US">
                <a:latin typeface="ＭＳ Ｐゴシック" pitchFamily="-94" charset="-128"/>
                <a:ea typeface="ＭＳ Ｐゴシック" pitchFamily="-94" charset="-128"/>
              </a:rPr>
              <a:t>嚥下障害と薬物</a:t>
            </a:r>
            <a:r>
              <a:rPr lang="en-US" altLang="ja-JP">
                <a:latin typeface="ＭＳ Ｐゴシック" pitchFamily="-94" charset="-128"/>
                <a:ea typeface="ＭＳ Ｐゴシック" pitchFamily="-94" charset="-128"/>
              </a:rPr>
              <a:t>②</a:t>
            </a:r>
          </a:p>
        </p:txBody>
      </p:sp>
      <p:sp>
        <p:nvSpPr>
          <p:cNvPr id="44035" name="Rectangle 3">
            <a:extLst>
              <a:ext uri="{FF2B5EF4-FFF2-40B4-BE49-F238E27FC236}">
                <a16:creationId xmlns:a16="http://schemas.microsoft.com/office/drawing/2014/main" id="{5B97F911-64B8-45BA-A639-F9F85CE9DC9F}"/>
              </a:ext>
            </a:extLst>
          </p:cNvPr>
          <p:cNvSpPr>
            <a:spLocks noGrp="1" noChangeArrowheads="1"/>
          </p:cNvSpPr>
          <p:nvPr>
            <p:ph type="body" idx="1"/>
          </p:nvPr>
        </p:nvSpPr>
        <p:spPr>
          <a:xfrm>
            <a:off x="381000" y="1981200"/>
            <a:ext cx="9296400" cy="4114800"/>
          </a:xfrm>
        </p:spPr>
        <p:txBody>
          <a:bodyPr/>
          <a:lstStyle/>
          <a:p>
            <a:pPr algn="just" eaLnBrk="1" hangingPunct="1">
              <a:buFont typeface="Wingdings" panose="05000000000000000000" pitchFamily="2" charset="2"/>
              <a:buNone/>
            </a:pPr>
            <a:r>
              <a:rPr lang="en-US" altLang="en-US" sz="2000" b="0">
                <a:latin typeface="ＭＳ Ｐゴシック" panose="020B0600070205080204" pitchFamily="50" charset="-128"/>
                <a:ea typeface="ＭＳ Ｐゴシック" panose="020B0600070205080204" pitchFamily="50" charset="-128"/>
              </a:rPr>
              <a:t>　</a:t>
            </a:r>
            <a:r>
              <a:rPr lang="en-US" altLang="en-US" sz="2400">
                <a:latin typeface="ＭＳ Ｐゴシック" panose="020B0600070205080204" pitchFamily="50" charset="-128"/>
                <a:ea typeface="ＭＳ Ｐゴシック" panose="020B0600070205080204" pitchFamily="50" charset="-128"/>
              </a:rPr>
              <a:t>３、抗コリン作用を持つ薬剤</a:t>
            </a:r>
            <a:endParaRPr lang="en-US" altLang="ja-JP" sz="240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ja-JP" altLang="en-US" sz="2400">
                <a:latin typeface="ＭＳ Ｐゴシック" panose="020B0600070205080204" pitchFamily="50" charset="-128"/>
                <a:ea typeface="ＭＳ Ｐゴシック" panose="020B0600070205080204" pitchFamily="50" charset="-128"/>
              </a:rPr>
              <a:t>　・</a:t>
            </a:r>
            <a:r>
              <a:rPr lang="en-US" altLang="en-US" sz="2400">
                <a:latin typeface="ＭＳ Ｐゴシック" panose="020B0600070205080204" pitchFamily="50" charset="-128"/>
                <a:ea typeface="ＭＳ Ｐゴシック" panose="020B0600070205080204" pitchFamily="50" charset="-128"/>
              </a:rPr>
              <a:t>抗うつ剤</a:t>
            </a:r>
            <a:endParaRPr lang="en-US" altLang="ja-JP" sz="240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400">
                <a:latin typeface="ＭＳ Ｐゴシック" panose="020B0600070205080204" pitchFamily="50" charset="-128"/>
                <a:ea typeface="ＭＳ Ｐゴシック" panose="020B0600070205080204" pitchFamily="50" charset="-128"/>
              </a:rPr>
              <a:t>		</a:t>
            </a:r>
            <a:r>
              <a:rPr lang="en-US" altLang="en-US" sz="2000">
                <a:latin typeface="ＭＳ Ｐゴシック" panose="020B0600070205080204" pitchFamily="50" charset="-128"/>
                <a:ea typeface="ＭＳ Ｐゴシック" panose="020B0600070205080204" pitchFamily="50" charset="-128"/>
              </a:rPr>
              <a:t>商品名：トリプタノール、ルジオミール、テトラミドなど</a:t>
            </a:r>
            <a:endParaRPr lang="en-US" altLang="ja-JP" sz="200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000">
                <a:latin typeface="ＭＳ Ｐゴシック" panose="020B0600070205080204" pitchFamily="50" charset="-128"/>
                <a:ea typeface="ＭＳ Ｐゴシック" panose="020B0600070205080204" pitchFamily="50" charset="-128"/>
              </a:rPr>
              <a:t>		</a:t>
            </a:r>
            <a:r>
              <a:rPr lang="en-US" altLang="en-US" sz="2000">
                <a:latin typeface="ＭＳ Ｐゴシック" panose="020B0600070205080204" pitchFamily="50" charset="-128"/>
                <a:ea typeface="ＭＳ Ｐゴシック" panose="020B0600070205080204" pitchFamily="50" charset="-128"/>
              </a:rPr>
              <a:t>抗うつ剤</a:t>
            </a:r>
            <a:r>
              <a:rPr lang="ja-JP" altLang="en-US" sz="2000">
                <a:latin typeface="ＭＳ Ｐゴシック" panose="020B0600070205080204" pitchFamily="50" charset="-128"/>
                <a:ea typeface="ＭＳ Ｐゴシック" panose="020B0600070205080204" pitchFamily="50" charset="-128"/>
              </a:rPr>
              <a:t>のうち選択的セロトニン取</a:t>
            </a:r>
            <a:r>
              <a:rPr lang="en-US" altLang="en-US" sz="2000">
                <a:latin typeface="ＭＳ Ｐゴシック" panose="020B0600070205080204" pitchFamily="50" charset="-128"/>
                <a:ea typeface="ＭＳ Ｐゴシック" panose="020B0600070205080204" pitchFamily="50" charset="-128"/>
              </a:rPr>
              <a:t>り込み阻害薬</a:t>
            </a:r>
            <a:r>
              <a:rPr lang="en-US" altLang="ja-JP" sz="2000">
                <a:latin typeface="ＭＳ Ｐゴシック" panose="020B0600070205080204" pitchFamily="50" charset="-128"/>
                <a:ea typeface="ＭＳ Ｐゴシック" panose="020B0600070205080204" pitchFamily="50" charset="-128"/>
              </a:rPr>
              <a:t>(SSRI)</a:t>
            </a:r>
            <a:r>
              <a:rPr lang="en-US" altLang="en-US" sz="2000">
                <a:latin typeface="ＭＳ Ｐゴシック" panose="020B0600070205080204" pitchFamily="50" charset="-128"/>
                <a:ea typeface="ＭＳ Ｐゴシック" panose="020B0600070205080204" pitchFamily="50" charset="-128"/>
              </a:rPr>
              <a:t>：</a:t>
            </a:r>
            <a:r>
              <a:rPr lang="ja-JP" altLang="en-US" sz="2000">
                <a:latin typeface="ＭＳ Ｐゴシック" panose="020B0600070205080204" pitchFamily="50" charset="-128"/>
                <a:ea typeface="ＭＳ Ｐゴシック" panose="020B0600070205080204" pitchFamily="50" charset="-128"/>
              </a:rPr>
              <a:t>抗コリン作用が少なく　</a:t>
            </a:r>
            <a:endParaRPr lang="en-US" altLang="ja-JP" sz="200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ja-JP" altLang="en-US" sz="2000">
                <a:latin typeface="ＭＳ Ｐゴシック" panose="020B0600070205080204" pitchFamily="50" charset="-128"/>
                <a:ea typeface="ＭＳ Ｐゴシック" panose="020B0600070205080204" pitchFamily="50" charset="-128"/>
              </a:rPr>
              <a:t>　　　　　</a:t>
            </a:r>
            <a:r>
              <a:rPr lang="en-US" altLang="ja-JP" sz="2000">
                <a:latin typeface="ＭＳ Ｐゴシック" panose="020B0600070205080204" pitchFamily="50" charset="-128"/>
                <a:ea typeface="ＭＳ Ｐゴシック" panose="020B0600070205080204" pitchFamily="50" charset="-128"/>
              </a:rPr>
              <a:t> </a:t>
            </a:r>
            <a:r>
              <a:rPr lang="ja-JP" altLang="en-US" sz="2000">
                <a:latin typeface="ＭＳ Ｐゴシック" panose="020B0600070205080204" pitchFamily="50" charset="-128"/>
                <a:ea typeface="ＭＳ Ｐゴシック" panose="020B0600070205080204" pitchFamily="50" charset="-128"/>
              </a:rPr>
              <a:t>　　　　　　　　　　　　　　　　　　　　　　　　　　　　　　　　　　　</a:t>
            </a:r>
            <a:r>
              <a:rPr lang="en-US" altLang="en-US" sz="2000">
                <a:latin typeface="ＭＳ Ｐゴシック" panose="020B0600070205080204" pitchFamily="50" charset="-128"/>
                <a:ea typeface="ＭＳ Ｐゴシック" panose="020B0600070205080204" pitchFamily="50" charset="-128"/>
              </a:rPr>
              <a:t>使用しやすい</a:t>
            </a:r>
            <a:endParaRPr lang="en-US" altLang="ja-JP" sz="200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en-US" sz="2000">
                <a:latin typeface="ＭＳ Ｐゴシック" panose="020B0600070205080204" pitchFamily="50" charset="-128"/>
                <a:ea typeface="ＭＳ Ｐゴシック" panose="020B0600070205080204" pitchFamily="50" charset="-128"/>
              </a:rPr>
              <a:t>　・</a:t>
            </a:r>
            <a:r>
              <a:rPr lang="en-US" altLang="en-US" sz="2400">
                <a:latin typeface="ＭＳ Ｐゴシック" panose="020B0600070205080204" pitchFamily="50" charset="-128"/>
                <a:ea typeface="ＭＳ Ｐゴシック" panose="020B0600070205080204" pitchFamily="50" charset="-128"/>
              </a:rPr>
              <a:t>抗不整脈薬</a:t>
            </a:r>
            <a:endParaRPr lang="en-US" altLang="ja-JP" sz="240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000">
                <a:latin typeface="ＭＳ Ｐゴシック" panose="020B0600070205080204" pitchFamily="50" charset="-128"/>
                <a:ea typeface="ＭＳ Ｐゴシック" panose="020B0600070205080204" pitchFamily="50" charset="-128"/>
              </a:rPr>
              <a:t>		</a:t>
            </a:r>
            <a:r>
              <a:rPr lang="en-US" altLang="en-US" sz="2000">
                <a:latin typeface="ＭＳ Ｐゴシック" panose="020B0600070205080204" pitchFamily="50" charset="-128"/>
                <a:ea typeface="ＭＳ Ｐゴシック" panose="020B0600070205080204" pitchFamily="50" charset="-128"/>
              </a:rPr>
              <a:t>商品名：リスモダン、シベノール、アミサリンなど</a:t>
            </a:r>
            <a:endParaRPr lang="en-US" altLang="ja-JP" sz="200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000">
                <a:latin typeface="ＭＳ Ｐゴシック" panose="020B0600070205080204" pitchFamily="50" charset="-128"/>
                <a:ea typeface="ＭＳ Ｐゴシック" panose="020B0600070205080204" pitchFamily="50" charset="-128"/>
              </a:rPr>
              <a:t>		</a:t>
            </a:r>
            <a:r>
              <a:rPr lang="en-US" altLang="en-US" sz="2000">
                <a:latin typeface="ＭＳ Ｐゴシック" panose="020B0600070205080204" pitchFamily="50" charset="-128"/>
                <a:ea typeface="ＭＳ Ｐゴシック" panose="020B0600070205080204" pitchFamily="50" charset="-128"/>
              </a:rPr>
              <a:t>硫酸アトロピン（抗コリン薬）</a:t>
            </a:r>
            <a:endParaRPr lang="en-US" altLang="ja-JP" sz="240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ja-JP" altLang="en-US" sz="2400">
                <a:latin typeface="ＭＳ Ｐゴシック" panose="020B0600070205080204" pitchFamily="50" charset="-128"/>
                <a:ea typeface="ＭＳ Ｐゴシック" panose="020B0600070205080204" pitchFamily="50" charset="-128"/>
              </a:rPr>
              <a:t>　・</a:t>
            </a:r>
            <a:r>
              <a:rPr lang="en-US" altLang="en-US" sz="2400">
                <a:latin typeface="ＭＳ Ｐゴシック" panose="020B0600070205080204" pitchFamily="50" charset="-128"/>
                <a:ea typeface="ＭＳ Ｐゴシック" panose="020B0600070205080204" pitchFamily="50" charset="-128"/>
              </a:rPr>
              <a:t>抗めまい薬</a:t>
            </a:r>
            <a:endParaRPr lang="en-US" altLang="ja-JP" sz="240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000">
                <a:latin typeface="ＭＳ Ｐゴシック" panose="020B0600070205080204" pitchFamily="50" charset="-128"/>
                <a:ea typeface="ＭＳ Ｐゴシック" panose="020B0600070205080204" pitchFamily="50" charset="-128"/>
              </a:rPr>
              <a:t>		</a:t>
            </a:r>
            <a:r>
              <a:rPr lang="en-US" altLang="en-US" sz="2000">
                <a:latin typeface="ＭＳ Ｐゴシック" panose="020B0600070205080204" pitchFamily="50" charset="-128"/>
                <a:ea typeface="ＭＳ Ｐゴシック" panose="020B0600070205080204" pitchFamily="50" charset="-128"/>
              </a:rPr>
              <a:t>商品名：トラベルミンなど</a:t>
            </a:r>
            <a:endParaRPr lang="ja-JP" altLang="en-US" sz="1800">
              <a:latin typeface="ＭＳ Ｐゴシック" panose="020B0600070205080204" pitchFamily="50" charset="-128"/>
              <a:ea typeface="ＭＳ Ｐゴシック" panose="020B0600070205080204" pitchFamily="50" charset="-128"/>
            </a:endParaRPr>
          </a:p>
        </p:txBody>
      </p:sp>
      <p:sp>
        <p:nvSpPr>
          <p:cNvPr id="44036" name="Rectangle 4">
            <a:extLst>
              <a:ext uri="{FF2B5EF4-FFF2-40B4-BE49-F238E27FC236}">
                <a16:creationId xmlns:a16="http://schemas.microsoft.com/office/drawing/2014/main" id="{5319D43F-74F1-432A-815C-1CCB90CFBE71}"/>
              </a:ext>
            </a:extLst>
          </p:cNvPr>
          <p:cNvSpPr>
            <a:spLocks noChangeArrowheads="1"/>
          </p:cNvSpPr>
          <p:nvPr/>
        </p:nvSpPr>
        <p:spPr bwMode="auto">
          <a:xfrm>
            <a:off x="6121400" y="533400"/>
            <a:ext cx="3343275" cy="1631950"/>
          </a:xfrm>
          <a:prstGeom prst="rect">
            <a:avLst/>
          </a:prstGeom>
          <a:solidFill>
            <a:srgbClr val="C02B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b="1">
                <a:solidFill>
                  <a:srgbClr val="FFED23"/>
                </a:solidFill>
                <a:latin typeface="ＭＳ Ｐゴシック" panose="020B0600070205080204" pitchFamily="50" charset="-128"/>
                <a:ea typeface="ＭＳ Ｐゴシック" panose="020B0600070205080204" pitchFamily="50" charset="-128"/>
              </a:rPr>
              <a:t>抗コリン作用</a:t>
            </a:r>
            <a:r>
              <a:rPr lang="ja-JP" altLang="en-US" b="1">
                <a:solidFill>
                  <a:srgbClr val="FFED23"/>
                </a:solidFill>
                <a:latin typeface="ＭＳ Ｐゴシック" panose="020B0600070205080204" pitchFamily="50" charset="-128"/>
                <a:ea typeface="ＭＳ Ｐゴシック" panose="020B0600070205080204" pitchFamily="50" charset="-128"/>
              </a:rPr>
              <a:t>の主な副作用</a:t>
            </a:r>
            <a:endParaRPr lang="en-US" altLang="ja-JP" b="1">
              <a:latin typeface="ＭＳ Ｐゴシック" panose="020B0600070205080204" pitchFamily="50" charset="-128"/>
              <a:ea typeface="ＭＳ Ｐゴシック" panose="020B0600070205080204" pitchFamily="50" charset="-128"/>
            </a:endParaRPr>
          </a:p>
          <a:p>
            <a:pPr eaLnBrk="1" hangingPunct="1"/>
            <a:r>
              <a:rPr lang="ja-JP" altLang="en-US" b="1">
                <a:latin typeface="ＭＳ Ｐゴシック" panose="020B0600070205080204" pitchFamily="50" charset="-128"/>
                <a:ea typeface="ＭＳ Ｐゴシック" panose="020B0600070205080204" pitchFamily="50" charset="-128"/>
              </a:rPr>
              <a:t>　焦燥、錯乱、せん妄、幻覚</a:t>
            </a:r>
            <a:endParaRPr lang="ja-JP" altLang="ja-JP" b="1">
              <a:latin typeface="ＭＳ Ｐゴシック" panose="020B0600070205080204" pitchFamily="50" charset="-128"/>
              <a:ea typeface="ＭＳ Ｐゴシック" panose="020B0600070205080204" pitchFamily="50" charset="-128"/>
            </a:endParaRPr>
          </a:p>
          <a:p>
            <a:pPr eaLnBrk="1" hangingPunct="1"/>
            <a:r>
              <a:rPr lang="ja-JP" altLang="en-US" b="1">
                <a:latin typeface="ＭＳ Ｐゴシック" panose="020B0600070205080204" pitchFamily="50" charset="-128"/>
                <a:ea typeface="ＭＳ Ｐゴシック" panose="020B0600070205080204" pitchFamily="50" charset="-128"/>
              </a:rPr>
              <a:t>　失見当識、記憶障害</a:t>
            </a:r>
            <a:endParaRPr lang="ja-JP" altLang="ja-JP" b="1">
              <a:latin typeface="ＭＳ Ｐゴシック" panose="020B0600070205080204" pitchFamily="50" charset="-128"/>
              <a:ea typeface="ＭＳ Ｐゴシック" panose="020B0600070205080204" pitchFamily="50" charset="-128"/>
            </a:endParaRPr>
          </a:p>
          <a:p>
            <a:pPr eaLnBrk="1" hangingPunct="1"/>
            <a:r>
              <a:rPr lang="ja-JP" altLang="en-US" b="1">
                <a:latin typeface="ＭＳ Ｐゴシック" panose="020B0600070205080204" pitchFamily="50" charset="-128"/>
                <a:ea typeface="ＭＳ Ｐゴシック" panose="020B0600070205080204" pitchFamily="50" charset="-128"/>
              </a:rPr>
              <a:t>　頻脈、動悸、めまい、</a:t>
            </a:r>
            <a:endParaRPr lang="ja-JP" altLang="ja-JP" b="1">
              <a:latin typeface="ＭＳ Ｐゴシック" panose="020B0600070205080204" pitchFamily="50" charset="-128"/>
              <a:ea typeface="ＭＳ Ｐゴシック" panose="020B0600070205080204" pitchFamily="50" charset="-128"/>
            </a:endParaRPr>
          </a:p>
          <a:p>
            <a:pPr eaLnBrk="1" hangingPunct="1"/>
            <a:r>
              <a:rPr lang="ja-JP" altLang="en-US" b="1">
                <a:latin typeface="ＭＳ Ｐゴシック" panose="020B0600070205080204" pitchFamily="50" charset="-128"/>
                <a:ea typeface="ＭＳ Ｐゴシック" panose="020B0600070205080204" pitchFamily="50" charset="-128"/>
              </a:rPr>
              <a:t>　口渇、唾液分泌抑制、便秘</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7E50AA6-4FE5-4C93-9F1C-143C43038119}"/>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嚥下障害と薬物</a:t>
            </a:r>
            <a:r>
              <a:rPr lang="en-US" altLang="ja-JP">
                <a:latin typeface="ＭＳ Ｐゴシック" pitchFamily="-94" charset="-128"/>
                <a:ea typeface="ＭＳ Ｐゴシック" pitchFamily="-94" charset="-128"/>
              </a:rPr>
              <a:t>③</a:t>
            </a:r>
          </a:p>
        </p:txBody>
      </p:sp>
      <p:sp>
        <p:nvSpPr>
          <p:cNvPr id="45059" name="Rectangle 3">
            <a:extLst>
              <a:ext uri="{FF2B5EF4-FFF2-40B4-BE49-F238E27FC236}">
                <a16:creationId xmlns:a16="http://schemas.microsoft.com/office/drawing/2014/main" id="{C2C2B2B1-CD24-4F6F-BB37-677194EAB308}"/>
              </a:ext>
            </a:extLst>
          </p:cNvPr>
          <p:cNvSpPr>
            <a:spLocks noGrp="1" noChangeArrowheads="1"/>
          </p:cNvSpPr>
          <p:nvPr>
            <p:ph type="body" idx="1"/>
          </p:nvPr>
        </p:nvSpPr>
        <p:spPr>
          <a:xfrm>
            <a:off x="847725" y="2209800"/>
            <a:ext cx="9058275" cy="4114800"/>
          </a:xfrm>
        </p:spPr>
        <p:txBody>
          <a:bodyPr/>
          <a:lstStyle/>
          <a:p>
            <a:pPr algn="just" eaLnBrk="1" hangingPunct="1">
              <a:buFont typeface="Wingdings" panose="05000000000000000000" pitchFamily="2" charset="2"/>
              <a:buNone/>
            </a:pPr>
            <a:r>
              <a:rPr lang="en-US" altLang="en-US" sz="1800" b="0">
                <a:latin typeface="ＭＳ Ｐゴシック" panose="020B0600070205080204" pitchFamily="50" charset="-128"/>
                <a:ea typeface="ＭＳ Ｐゴシック" panose="020B0600070205080204" pitchFamily="50" charset="-128"/>
              </a:rPr>
              <a:t>　</a:t>
            </a:r>
            <a:r>
              <a:rPr lang="en-US" altLang="ja-JP" sz="1800" b="0">
                <a:latin typeface="ＭＳ Ｐゴシック" panose="020B0600070205080204" pitchFamily="50" charset="-128"/>
                <a:ea typeface="ＭＳ Ｐゴシック" panose="020B0600070205080204" pitchFamily="50" charset="-128"/>
              </a:rPr>
              <a:t> </a:t>
            </a:r>
            <a:r>
              <a:rPr lang="en-US" altLang="en-US" sz="2400" b="0">
                <a:latin typeface="ＭＳ Ｐゴシック" panose="020B0600070205080204" pitchFamily="50" charset="-128"/>
                <a:ea typeface="ＭＳ Ｐゴシック" panose="020B0600070205080204" pitchFamily="50" charset="-128"/>
              </a:rPr>
              <a:t>・感冒薬</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400" b="0">
                <a:latin typeface="ＭＳ Ｐゴシック" panose="020B0600070205080204" pitchFamily="50" charset="-128"/>
                <a:ea typeface="ＭＳ Ｐゴシック" panose="020B0600070205080204" pitchFamily="50" charset="-128"/>
              </a:rPr>
              <a:t>		</a:t>
            </a:r>
            <a:r>
              <a:rPr lang="en-US" altLang="en-US" sz="2000" b="0">
                <a:latin typeface="ＭＳ Ｐゴシック" panose="020B0600070205080204" pitchFamily="50" charset="-128"/>
                <a:ea typeface="ＭＳ Ｐゴシック" panose="020B0600070205080204" pitchFamily="50" charset="-128"/>
              </a:rPr>
              <a:t>商品名：</a:t>
            </a:r>
            <a:r>
              <a:rPr lang="en-US" altLang="en-US" sz="2000">
                <a:latin typeface="ＭＳ Ｐゴシック" panose="020B0600070205080204" pitchFamily="50" charset="-128"/>
                <a:ea typeface="ＭＳ Ｐゴシック" panose="020B0600070205080204" pitchFamily="50" charset="-128"/>
              </a:rPr>
              <a:t>ダンリッチ、</a:t>
            </a:r>
            <a:r>
              <a:rPr lang="en-US" altLang="ja-JP" sz="2000">
                <a:latin typeface="ＭＳ Ｐゴシック" panose="020B0600070205080204" pitchFamily="50" charset="-128"/>
                <a:ea typeface="ＭＳ Ｐゴシック" panose="020B0600070205080204" pitchFamily="50" charset="-128"/>
              </a:rPr>
              <a:t>PL</a:t>
            </a:r>
            <a:r>
              <a:rPr lang="en-US" altLang="en-US" sz="2000">
                <a:latin typeface="ＭＳ Ｐゴシック" panose="020B0600070205080204" pitchFamily="50" charset="-128"/>
                <a:ea typeface="ＭＳ Ｐゴシック" panose="020B0600070205080204" pitchFamily="50" charset="-128"/>
              </a:rPr>
              <a:t>顆粒、ペレックス</a:t>
            </a:r>
            <a:r>
              <a:rPr lang="en-US" altLang="en-US" sz="2000" b="0">
                <a:latin typeface="ＭＳ Ｐゴシック" panose="020B0600070205080204" pitchFamily="50" charset="-128"/>
                <a:ea typeface="ＭＳ Ｐゴシック" panose="020B0600070205080204" pitchFamily="50" charset="-128"/>
              </a:rPr>
              <a:t>など</a:t>
            </a:r>
            <a:endParaRPr lang="en-US" altLang="ja-JP" sz="20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en-US" sz="2400" b="0">
                <a:latin typeface="ＭＳ Ｐゴシック" panose="020B0600070205080204" pitchFamily="50" charset="-128"/>
                <a:ea typeface="ＭＳ Ｐゴシック" panose="020B0600070205080204" pitchFamily="50" charset="-128"/>
              </a:rPr>
              <a:t>　・頻尿改善薬</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400" b="0">
                <a:latin typeface="ＭＳ Ｐゴシック" panose="020B0600070205080204" pitchFamily="50" charset="-128"/>
                <a:ea typeface="ＭＳ Ｐゴシック" panose="020B0600070205080204" pitchFamily="50" charset="-128"/>
              </a:rPr>
              <a:t>		</a:t>
            </a:r>
            <a:r>
              <a:rPr lang="en-US" altLang="en-US" sz="2000" b="0">
                <a:latin typeface="ＭＳ Ｐゴシック" panose="020B0600070205080204" pitchFamily="50" charset="-128"/>
                <a:ea typeface="ＭＳ Ｐゴシック" panose="020B0600070205080204" pitchFamily="50" charset="-128"/>
              </a:rPr>
              <a:t>商品名：</a:t>
            </a:r>
            <a:r>
              <a:rPr lang="en-US" altLang="en-US" sz="2000">
                <a:latin typeface="ＭＳ Ｐゴシック" panose="020B0600070205080204" pitchFamily="50" charset="-128"/>
                <a:ea typeface="ＭＳ Ｐゴシック" panose="020B0600070205080204" pitchFamily="50" charset="-128"/>
              </a:rPr>
              <a:t>ポラキス、バップフォー</a:t>
            </a:r>
            <a:r>
              <a:rPr lang="en-US" altLang="en-US" sz="2000" b="0">
                <a:latin typeface="ＭＳ Ｐゴシック" panose="020B0600070205080204" pitchFamily="50" charset="-128"/>
                <a:ea typeface="ＭＳ Ｐゴシック" panose="020B0600070205080204" pitchFamily="50" charset="-128"/>
              </a:rPr>
              <a:t>など</a:t>
            </a:r>
            <a:endParaRPr lang="en-US" altLang="ja-JP" sz="18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ja-JP" altLang="en-US" sz="2400" b="0">
                <a:latin typeface="ＭＳ Ｐゴシック" panose="020B0600070205080204" pitchFamily="50" charset="-128"/>
                <a:ea typeface="ＭＳ Ｐゴシック" panose="020B0600070205080204" pitchFamily="50" charset="-128"/>
              </a:rPr>
              <a:t>　・</a:t>
            </a:r>
            <a:r>
              <a:rPr lang="en-US" altLang="en-US" sz="2400" b="0">
                <a:latin typeface="ＭＳ Ｐゴシック" panose="020B0600070205080204" pitchFamily="50" charset="-128"/>
                <a:ea typeface="ＭＳ Ｐゴシック" panose="020B0600070205080204" pitchFamily="50" charset="-128"/>
              </a:rPr>
              <a:t>抗コリン系抗パーキンソン病薬</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400" b="0">
                <a:latin typeface="ＭＳ Ｐゴシック" panose="020B0600070205080204" pitchFamily="50" charset="-128"/>
                <a:ea typeface="ＭＳ Ｐゴシック" panose="020B0600070205080204" pitchFamily="50" charset="-128"/>
              </a:rPr>
              <a:t>		</a:t>
            </a:r>
            <a:r>
              <a:rPr lang="en-US" altLang="en-US" sz="2000" b="0">
                <a:latin typeface="ＭＳ Ｐゴシック" panose="020B0600070205080204" pitchFamily="50" charset="-128"/>
                <a:ea typeface="ＭＳ Ｐゴシック" panose="020B0600070205080204" pitchFamily="50" charset="-128"/>
              </a:rPr>
              <a:t>商品名：</a:t>
            </a:r>
            <a:r>
              <a:rPr lang="en-US" altLang="en-US" sz="2000">
                <a:latin typeface="ＭＳ Ｐゴシック" panose="020B0600070205080204" pitchFamily="50" charset="-128"/>
                <a:ea typeface="ＭＳ Ｐゴシック" panose="020B0600070205080204" pitchFamily="50" charset="-128"/>
              </a:rPr>
              <a:t>アーテン</a:t>
            </a:r>
            <a:r>
              <a:rPr lang="en-US" altLang="en-US" sz="2000" b="0">
                <a:latin typeface="ＭＳ Ｐゴシック" panose="020B0600070205080204" pitchFamily="50" charset="-128"/>
                <a:ea typeface="ＭＳ Ｐゴシック" panose="020B0600070205080204" pitchFamily="50" charset="-128"/>
              </a:rPr>
              <a:t>など</a:t>
            </a:r>
            <a:r>
              <a:rPr lang="en-US" altLang="en-US" sz="2400" b="0">
                <a:latin typeface="ＭＳ Ｐゴシック" panose="020B0600070205080204" pitchFamily="50" charset="-128"/>
                <a:ea typeface="ＭＳ Ｐゴシック" panose="020B0600070205080204" pitchFamily="50" charset="-128"/>
              </a:rPr>
              <a:t>　</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400" b="0">
                <a:latin typeface="ＭＳ Ｐゴシック" panose="020B0600070205080204" pitchFamily="50" charset="-128"/>
                <a:ea typeface="ＭＳ Ｐゴシック" panose="020B0600070205080204" pitchFamily="50" charset="-128"/>
              </a:rPr>
              <a:t>4</a:t>
            </a:r>
            <a:r>
              <a:rPr lang="en-US" altLang="en-US" sz="2400" b="0">
                <a:latin typeface="ＭＳ Ｐゴシック" panose="020B0600070205080204" pitchFamily="50" charset="-128"/>
                <a:ea typeface="ＭＳ Ｐゴシック" panose="020B0600070205080204" pitchFamily="50" charset="-128"/>
              </a:rPr>
              <a:t>、ステロイド（ミオパチー）</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400" b="0">
                <a:latin typeface="ＭＳ Ｐゴシック" panose="020B0600070205080204" pitchFamily="50" charset="-128"/>
                <a:ea typeface="ＭＳ Ｐゴシック" panose="020B0600070205080204" pitchFamily="50" charset="-128"/>
              </a:rPr>
              <a:t>5</a:t>
            </a:r>
            <a:r>
              <a:rPr lang="en-US" altLang="en-US" sz="2400" b="0">
                <a:latin typeface="ＭＳ Ｐゴシック" panose="020B0600070205080204" pitchFamily="50" charset="-128"/>
                <a:ea typeface="ＭＳ Ｐゴシック" panose="020B0600070205080204" pitchFamily="50" charset="-128"/>
              </a:rPr>
              <a:t>、筋弛緩剤</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en-US" altLang="ja-JP" sz="2400" b="0">
                <a:latin typeface="ＭＳ Ｐゴシック" panose="020B0600070205080204" pitchFamily="50" charset="-128"/>
                <a:ea typeface="ＭＳ Ｐゴシック" panose="020B0600070205080204" pitchFamily="50" charset="-128"/>
              </a:rPr>
              <a:t>		</a:t>
            </a:r>
            <a:r>
              <a:rPr lang="en-US" altLang="en-US" sz="2000" b="0">
                <a:latin typeface="ＭＳ Ｐゴシック" panose="020B0600070205080204" pitchFamily="50" charset="-128"/>
                <a:ea typeface="ＭＳ Ｐゴシック" panose="020B0600070205080204" pitchFamily="50" charset="-128"/>
              </a:rPr>
              <a:t>商品名：</a:t>
            </a:r>
            <a:r>
              <a:rPr lang="en-US" altLang="en-US" sz="2000">
                <a:latin typeface="ＭＳ Ｐゴシック" panose="020B0600070205080204" pitchFamily="50" charset="-128"/>
                <a:ea typeface="ＭＳ Ｐゴシック" panose="020B0600070205080204" pitchFamily="50" charset="-128"/>
              </a:rPr>
              <a:t>ミオナール、テルネリン、ダントリウム</a:t>
            </a:r>
            <a:r>
              <a:rPr lang="en-US" altLang="en-US" sz="2000" b="0">
                <a:latin typeface="ＭＳ Ｐゴシック" panose="020B0600070205080204" pitchFamily="50" charset="-128"/>
                <a:ea typeface="ＭＳ Ｐゴシック" panose="020B0600070205080204" pitchFamily="50" charset="-128"/>
              </a:rPr>
              <a:t>など</a:t>
            </a:r>
            <a:endParaRPr lang="ja-JP" altLang="en-US" sz="3200">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CBAD870-25F2-4C6A-8FE4-1C5E6B90AF6C}"/>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嚥下障害と薬物</a:t>
            </a:r>
            <a:r>
              <a:rPr lang="en-US" altLang="ja-JP">
                <a:latin typeface="ＭＳ Ｐゴシック" pitchFamily="-94" charset="-128"/>
                <a:ea typeface="ＭＳ Ｐゴシック" pitchFamily="-94" charset="-128"/>
              </a:rPr>
              <a:t>④</a:t>
            </a:r>
          </a:p>
        </p:txBody>
      </p:sp>
      <p:sp>
        <p:nvSpPr>
          <p:cNvPr id="46083" name="Rectangle 4">
            <a:extLst>
              <a:ext uri="{FF2B5EF4-FFF2-40B4-BE49-F238E27FC236}">
                <a16:creationId xmlns:a16="http://schemas.microsoft.com/office/drawing/2014/main" id="{FEC41545-0686-48BF-98BE-DF5A5FCA8A5A}"/>
              </a:ext>
            </a:extLst>
          </p:cNvPr>
          <p:cNvSpPr>
            <a:spLocks noChangeArrowheads="1"/>
          </p:cNvSpPr>
          <p:nvPr/>
        </p:nvSpPr>
        <p:spPr bwMode="auto">
          <a:xfrm>
            <a:off x="228600" y="1919288"/>
            <a:ext cx="634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sz="2800" b="1">
                <a:solidFill>
                  <a:srgbClr val="FBFF07"/>
                </a:solidFill>
                <a:latin typeface="ＭＳ Ｐゴシック" panose="020B0600070205080204" pitchFamily="50" charset="-128"/>
                <a:ea typeface="ＭＳ Ｐゴシック" panose="020B0600070205080204" pitchFamily="50" charset="-128"/>
              </a:rPr>
              <a:t>　嚥下障害を改善する可能性のある薬剤</a:t>
            </a:r>
            <a:endParaRPr lang="ja-JP" altLang="en-US" sz="2800" b="1">
              <a:solidFill>
                <a:srgbClr val="FBFF07"/>
              </a:solidFill>
              <a:latin typeface="ＭＳ Ｐゴシック" panose="020B0600070205080204" pitchFamily="50" charset="-128"/>
              <a:ea typeface="ＭＳ Ｐゴシック" panose="020B0600070205080204" pitchFamily="50" charset="-128"/>
            </a:endParaRPr>
          </a:p>
        </p:txBody>
      </p:sp>
      <p:pic>
        <p:nvPicPr>
          <p:cNvPr id="46084" name="Picture 5">
            <a:extLst>
              <a:ext uri="{FF2B5EF4-FFF2-40B4-BE49-F238E27FC236}">
                <a16:creationId xmlns:a16="http://schemas.microsoft.com/office/drawing/2014/main" id="{529FDF61-07BC-444E-BAB6-49C99A02A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45720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6">
            <a:extLst>
              <a:ext uri="{FF2B5EF4-FFF2-40B4-BE49-F238E27FC236}">
                <a16:creationId xmlns:a16="http://schemas.microsoft.com/office/drawing/2014/main" id="{FB350530-47AB-433F-96A9-8836DDE45D97}"/>
              </a:ext>
            </a:extLst>
          </p:cNvPr>
          <p:cNvSpPr>
            <a:spLocks noChangeArrowheads="1"/>
          </p:cNvSpPr>
          <p:nvPr/>
        </p:nvSpPr>
        <p:spPr bwMode="auto">
          <a:xfrm>
            <a:off x="4876800" y="2438400"/>
            <a:ext cx="406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sz="2400" b="1">
                <a:solidFill>
                  <a:srgbClr val="37FF14"/>
                </a:solidFill>
                <a:latin typeface="ＭＳ Ｐゴシック" panose="020B0600070205080204" pitchFamily="50" charset="-128"/>
                <a:ea typeface="ＭＳ Ｐゴシック" panose="020B0600070205080204" pitchFamily="50" charset="-128"/>
              </a:rPr>
              <a:t>サブスタンス</a:t>
            </a:r>
            <a:r>
              <a:rPr lang="en-US" altLang="ja-JP" sz="2400" b="1">
                <a:solidFill>
                  <a:srgbClr val="37FF14"/>
                </a:solidFill>
                <a:latin typeface="ＭＳ Ｐゴシック" panose="020B0600070205080204" pitchFamily="50" charset="-128"/>
                <a:ea typeface="ＭＳ Ｐゴシック" panose="020B0600070205080204" pitchFamily="50" charset="-128"/>
              </a:rPr>
              <a:t>P</a:t>
            </a:r>
            <a:r>
              <a:rPr lang="ja-JP" altLang="en-US" sz="2400" b="1">
                <a:solidFill>
                  <a:srgbClr val="37FF14"/>
                </a:solidFill>
                <a:latin typeface="ＭＳ Ｐゴシック" panose="020B0600070205080204" pitchFamily="50" charset="-128"/>
                <a:ea typeface="ＭＳ Ｐゴシック" panose="020B0600070205080204" pitchFamily="50" charset="-128"/>
              </a:rPr>
              <a:t>を賦活する薬剤</a:t>
            </a:r>
          </a:p>
        </p:txBody>
      </p:sp>
      <p:sp>
        <p:nvSpPr>
          <p:cNvPr id="46086" name="Rectangle 9">
            <a:extLst>
              <a:ext uri="{FF2B5EF4-FFF2-40B4-BE49-F238E27FC236}">
                <a16:creationId xmlns:a16="http://schemas.microsoft.com/office/drawing/2014/main" id="{21033E15-2C27-47B7-AAA9-8738F2AE8EDE}"/>
              </a:ext>
            </a:extLst>
          </p:cNvPr>
          <p:cNvSpPr>
            <a:spLocks noChangeArrowheads="1"/>
          </p:cNvSpPr>
          <p:nvPr/>
        </p:nvSpPr>
        <p:spPr bwMode="auto">
          <a:xfrm>
            <a:off x="5081588" y="2895600"/>
            <a:ext cx="4843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ja-JP" sz="1800">
                <a:solidFill>
                  <a:schemeClr val="hlink"/>
                </a:solidFill>
                <a:latin typeface="ＭＳ Ｐゴシック" panose="020B0600070205080204" pitchFamily="50" charset="-128"/>
                <a:ea typeface="ＭＳ Ｐゴシック" panose="020B0600070205080204" pitchFamily="50" charset="-128"/>
              </a:rPr>
              <a:t>ACE</a:t>
            </a:r>
            <a:r>
              <a:rPr lang="en-US" altLang="en-US" sz="1800">
                <a:solidFill>
                  <a:schemeClr val="hlink"/>
                </a:solidFill>
                <a:latin typeface="ＭＳ Ｐゴシック" panose="020B0600070205080204" pitchFamily="50" charset="-128"/>
                <a:ea typeface="ＭＳ Ｐゴシック" panose="020B0600070205080204" pitchFamily="50" charset="-128"/>
              </a:rPr>
              <a:t>阻害薬</a:t>
            </a:r>
            <a:r>
              <a:rPr lang="en-US" altLang="ja-JP" sz="1800">
                <a:solidFill>
                  <a:schemeClr val="hlink"/>
                </a:solidFill>
                <a:latin typeface="ＭＳ Ｐゴシック" panose="020B0600070205080204" pitchFamily="50" charset="-128"/>
                <a:ea typeface="ＭＳ Ｐゴシック" panose="020B0600070205080204" pitchFamily="50" charset="-128"/>
              </a:rPr>
              <a:t> (</a:t>
            </a:r>
            <a:r>
              <a:rPr lang="en-US" altLang="en-US" sz="1800">
                <a:solidFill>
                  <a:schemeClr val="hlink"/>
                </a:solidFill>
                <a:latin typeface="ＭＳ Ｐゴシック" panose="020B0600070205080204" pitchFamily="50" charset="-128"/>
                <a:ea typeface="ＭＳ Ｐゴシック" panose="020B0600070205080204" pitchFamily="50" charset="-128"/>
              </a:rPr>
              <a:t>アンジオテンシン変換酵素阻害薬</a:t>
            </a:r>
            <a:r>
              <a:rPr lang="en-US" altLang="ja-JP" sz="1800">
                <a:solidFill>
                  <a:schemeClr val="hlink"/>
                </a:solidFill>
                <a:latin typeface="ＭＳ Ｐゴシック" panose="020B0600070205080204" pitchFamily="50" charset="-128"/>
                <a:ea typeface="ＭＳ Ｐゴシック" panose="020B0600070205080204" pitchFamily="50" charset="-128"/>
              </a:rPr>
              <a:t> )</a:t>
            </a:r>
          </a:p>
        </p:txBody>
      </p:sp>
      <p:sp>
        <p:nvSpPr>
          <p:cNvPr id="46087" name="Rectangle 11">
            <a:extLst>
              <a:ext uri="{FF2B5EF4-FFF2-40B4-BE49-F238E27FC236}">
                <a16:creationId xmlns:a16="http://schemas.microsoft.com/office/drawing/2014/main" id="{7D0AF642-7AF5-48FE-8C99-7038C0498008}"/>
              </a:ext>
            </a:extLst>
          </p:cNvPr>
          <p:cNvSpPr>
            <a:spLocks noChangeArrowheads="1"/>
          </p:cNvSpPr>
          <p:nvPr/>
        </p:nvSpPr>
        <p:spPr bwMode="auto">
          <a:xfrm>
            <a:off x="5181600" y="3276600"/>
            <a:ext cx="292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sz="1800">
                <a:latin typeface="ＭＳ Ｐゴシック" panose="020B0600070205080204" pitchFamily="50" charset="-128"/>
                <a:ea typeface="ＭＳ Ｐゴシック" panose="020B0600070205080204" pitchFamily="50" charset="-128"/>
              </a:rPr>
              <a:t>サブスタンスＰの分解を阻害</a:t>
            </a:r>
            <a:endParaRPr lang="ja-JP" altLang="en-US" sz="1800">
              <a:latin typeface="ＭＳ Ｐゴシック" panose="020B0600070205080204" pitchFamily="50" charset="-128"/>
              <a:ea typeface="ＭＳ Ｐゴシック" panose="020B0600070205080204" pitchFamily="50" charset="-128"/>
            </a:endParaRPr>
          </a:p>
        </p:txBody>
      </p:sp>
      <p:sp>
        <p:nvSpPr>
          <p:cNvPr id="46088" name="Rectangle 13">
            <a:extLst>
              <a:ext uri="{FF2B5EF4-FFF2-40B4-BE49-F238E27FC236}">
                <a16:creationId xmlns:a16="http://schemas.microsoft.com/office/drawing/2014/main" id="{53E13DA4-ADDA-4535-A3DA-1164D05B895B}"/>
              </a:ext>
            </a:extLst>
          </p:cNvPr>
          <p:cNvSpPr>
            <a:spLocks noChangeArrowheads="1"/>
          </p:cNvSpPr>
          <p:nvPr/>
        </p:nvSpPr>
        <p:spPr bwMode="auto">
          <a:xfrm>
            <a:off x="5118100" y="5148263"/>
            <a:ext cx="44878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sz="1800">
                <a:solidFill>
                  <a:schemeClr val="hlink"/>
                </a:solidFill>
                <a:latin typeface="ＭＳ Ｐゴシック" panose="020B0600070205080204" pitchFamily="50" charset="-128"/>
                <a:ea typeface="ＭＳ Ｐゴシック" panose="020B0600070205080204" pitchFamily="50" charset="-128"/>
              </a:rPr>
              <a:t>カプサイシン</a:t>
            </a:r>
            <a:endParaRPr lang="en-US" altLang="ja-JP" sz="1800">
              <a:latin typeface="ＭＳ Ｐゴシック" panose="020B0600070205080204" pitchFamily="50" charset="-128"/>
              <a:ea typeface="ＭＳ Ｐゴシック" panose="020B0600070205080204" pitchFamily="50" charset="-128"/>
            </a:endParaRPr>
          </a:p>
          <a:p>
            <a:pPr eaLnBrk="1" hangingPunct="1"/>
            <a:r>
              <a:rPr lang="ja-JP" altLang="en-US" sz="1800">
                <a:latin typeface="ＭＳ Ｐゴシック" panose="020B0600070205080204" pitchFamily="50" charset="-128"/>
                <a:ea typeface="ＭＳ Ｐゴシック" panose="020B0600070205080204" pitchFamily="50" charset="-128"/>
              </a:rPr>
              <a:t>　サブスタンスＰを強力に放出する物質</a:t>
            </a:r>
            <a:endParaRPr lang="en-US" altLang="ja-JP" sz="1800">
              <a:latin typeface="ＭＳ Ｐゴシック" panose="020B0600070205080204" pitchFamily="50" charset="-128"/>
              <a:ea typeface="ＭＳ Ｐゴシック" panose="020B0600070205080204" pitchFamily="50" charset="-128"/>
            </a:endParaRPr>
          </a:p>
          <a:p>
            <a:pPr eaLnBrk="1" hangingPunct="1"/>
            <a:r>
              <a:rPr lang="ja-JP" altLang="en-US" sz="1800">
                <a:latin typeface="ＭＳ Ｐゴシック" panose="020B0600070205080204" pitchFamily="50" charset="-128"/>
                <a:ea typeface="ＭＳ Ｐゴシック" panose="020B0600070205080204" pitchFamily="50" charset="-128"/>
              </a:rPr>
              <a:t>　</a:t>
            </a:r>
            <a:r>
              <a:rPr lang="en-US" altLang="en-US" sz="1800">
                <a:latin typeface="ＭＳ Ｐゴシック" panose="020B0600070205080204" pitchFamily="50" charset="-128"/>
                <a:ea typeface="ＭＳ Ｐゴシック" panose="020B0600070205080204" pitchFamily="50" charset="-128"/>
              </a:rPr>
              <a:t>カプサイシン含有ガムや吸入など（非売品）</a:t>
            </a:r>
            <a:endParaRPr lang="ja-JP" altLang="en-US" sz="1800">
              <a:latin typeface="ＭＳ Ｐゴシック" panose="020B0600070205080204" pitchFamily="50" charset="-128"/>
              <a:ea typeface="ＭＳ Ｐゴシック" panose="020B0600070205080204" pitchFamily="50" charset="-128"/>
            </a:endParaRPr>
          </a:p>
        </p:txBody>
      </p:sp>
      <p:sp>
        <p:nvSpPr>
          <p:cNvPr id="46089" name="Rectangle 14">
            <a:extLst>
              <a:ext uri="{FF2B5EF4-FFF2-40B4-BE49-F238E27FC236}">
                <a16:creationId xmlns:a16="http://schemas.microsoft.com/office/drawing/2014/main" id="{1EDE91A1-D697-49B7-9AC0-3E0D541EC1C0}"/>
              </a:ext>
            </a:extLst>
          </p:cNvPr>
          <p:cNvSpPr>
            <a:spLocks noChangeArrowheads="1"/>
          </p:cNvSpPr>
          <p:nvPr/>
        </p:nvSpPr>
        <p:spPr bwMode="auto">
          <a:xfrm>
            <a:off x="5181600" y="3897313"/>
            <a:ext cx="4478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sz="1800">
                <a:latin typeface="ＭＳ Ｐゴシック" panose="020B0600070205080204" pitchFamily="50" charset="-128"/>
                <a:ea typeface="ＭＳ Ｐゴシック" panose="020B0600070205080204" pitchFamily="50" charset="-128"/>
              </a:rPr>
              <a:t>レニン</a:t>
            </a:r>
            <a:r>
              <a:rPr lang="en-US" altLang="ja-JP" sz="1800">
                <a:latin typeface="ＭＳ Ｐゴシック" panose="020B0600070205080204" pitchFamily="50" charset="-128"/>
                <a:ea typeface="ＭＳ Ｐゴシック" panose="020B0600070205080204" pitchFamily="50" charset="-128"/>
              </a:rPr>
              <a:t>-</a:t>
            </a:r>
            <a:r>
              <a:rPr lang="en-US" altLang="en-US" sz="1800">
                <a:latin typeface="ＭＳ Ｐゴシック" panose="020B0600070205080204" pitchFamily="50" charset="-128"/>
                <a:ea typeface="ＭＳ Ｐゴシック" panose="020B0600070205080204" pitchFamily="50" charset="-128"/>
              </a:rPr>
              <a:t>アンジオテンシン</a:t>
            </a:r>
            <a:r>
              <a:rPr lang="en-US" altLang="ja-JP" sz="1800">
                <a:latin typeface="ＭＳ Ｐゴシック" panose="020B0600070205080204" pitchFamily="50" charset="-128"/>
                <a:ea typeface="ＭＳ Ｐゴシック" panose="020B0600070205080204" pitchFamily="50" charset="-128"/>
              </a:rPr>
              <a:t>-</a:t>
            </a:r>
            <a:r>
              <a:rPr lang="en-US" altLang="en-US" sz="1800">
                <a:latin typeface="ＭＳ Ｐゴシック" panose="020B0600070205080204" pitchFamily="50" charset="-128"/>
                <a:ea typeface="ＭＳ Ｐゴシック" panose="020B0600070205080204" pitchFamily="50" charset="-128"/>
              </a:rPr>
              <a:t>アルドステロン</a:t>
            </a:r>
            <a:r>
              <a:rPr lang="ja-JP" altLang="en-US" sz="1800">
                <a:latin typeface="ＭＳ Ｐゴシック" panose="020B0600070205080204" pitchFamily="50" charset="-128"/>
                <a:ea typeface="ＭＳ Ｐゴシック" panose="020B0600070205080204" pitchFamily="50" charset="-128"/>
              </a:rPr>
              <a:t>系</a:t>
            </a:r>
            <a:endParaRPr lang="en-US" altLang="ja-JP" sz="1800">
              <a:latin typeface="ＭＳ Ｐゴシック" panose="020B0600070205080204" pitchFamily="50" charset="-128"/>
              <a:ea typeface="ＭＳ Ｐゴシック" panose="020B0600070205080204" pitchFamily="50" charset="-128"/>
            </a:endParaRPr>
          </a:p>
          <a:p>
            <a:pPr eaLnBrk="1" hangingPunct="1"/>
            <a:r>
              <a:rPr lang="en-US" altLang="en-US" sz="1800">
                <a:latin typeface="ＭＳ Ｐゴシック" panose="020B0600070205080204" pitchFamily="50" charset="-128"/>
                <a:ea typeface="ＭＳ Ｐゴシック" panose="020B0600070205080204" pitchFamily="50" charset="-128"/>
              </a:rPr>
              <a:t>抑制薬で</a:t>
            </a:r>
            <a:r>
              <a:rPr lang="en-US" altLang="ja-JP" sz="1800">
                <a:latin typeface="ＭＳ Ｐゴシック" panose="020B0600070205080204" pitchFamily="50" charset="-128"/>
                <a:ea typeface="ＭＳ Ｐゴシック" panose="020B0600070205080204" pitchFamily="50" charset="-128"/>
              </a:rPr>
              <a:t>AT1</a:t>
            </a:r>
            <a:r>
              <a:rPr lang="en-US" altLang="en-US" sz="1800">
                <a:latin typeface="ＭＳ Ｐゴシック" panose="020B0600070205080204" pitchFamily="50" charset="-128"/>
                <a:ea typeface="ＭＳ Ｐゴシック" panose="020B0600070205080204" pitchFamily="50" charset="-128"/>
              </a:rPr>
              <a:t>受容体拮抗薬（</a:t>
            </a:r>
            <a:r>
              <a:rPr lang="en-US" altLang="ja-JP" sz="1800">
                <a:latin typeface="ＭＳ Ｐゴシック" panose="020B0600070205080204" pitchFamily="50" charset="-128"/>
                <a:ea typeface="ＭＳ Ｐゴシック" panose="020B0600070205080204" pitchFamily="50" charset="-128"/>
              </a:rPr>
              <a:t>ARB</a:t>
            </a:r>
            <a:r>
              <a:rPr lang="en-US" altLang="en-US" sz="1800">
                <a:latin typeface="ＭＳ Ｐゴシック" panose="020B0600070205080204" pitchFamily="50" charset="-128"/>
                <a:ea typeface="ＭＳ Ｐゴシック" panose="020B0600070205080204" pitchFamily="50" charset="-128"/>
              </a:rPr>
              <a:t>）</a:t>
            </a:r>
            <a:r>
              <a:rPr lang="ja-JP" altLang="en-US" sz="1800">
                <a:latin typeface="ＭＳ Ｐゴシック" panose="020B0600070205080204" pitchFamily="50" charset="-128"/>
                <a:ea typeface="ＭＳ Ｐゴシック" panose="020B0600070205080204" pitchFamily="50" charset="-128"/>
              </a:rPr>
              <a:t>は、</a:t>
            </a:r>
            <a:r>
              <a:rPr lang="en-US" altLang="en-US" sz="1800">
                <a:latin typeface="ＭＳ Ｐゴシック" panose="020B0600070205080204" pitchFamily="50" charset="-128"/>
                <a:ea typeface="ＭＳ Ｐゴシック" panose="020B0600070205080204" pitchFamily="50" charset="-128"/>
              </a:rPr>
              <a:t>サブ</a:t>
            </a:r>
            <a:endParaRPr lang="en-US" altLang="ja-JP" sz="1800">
              <a:latin typeface="ＭＳ Ｐゴシック" panose="020B0600070205080204" pitchFamily="50" charset="-128"/>
              <a:ea typeface="ＭＳ Ｐゴシック" panose="020B0600070205080204" pitchFamily="50" charset="-128"/>
            </a:endParaRPr>
          </a:p>
          <a:p>
            <a:pPr eaLnBrk="1" hangingPunct="1"/>
            <a:r>
              <a:rPr lang="en-US" altLang="en-US" sz="1800">
                <a:latin typeface="ＭＳ Ｐゴシック" panose="020B0600070205080204" pitchFamily="50" charset="-128"/>
                <a:ea typeface="ＭＳ Ｐゴシック" panose="020B0600070205080204" pitchFamily="50" charset="-128"/>
              </a:rPr>
              <a:t>スタンスＰの分解を阻害作用が期待されない</a:t>
            </a:r>
            <a:endParaRPr lang="ja-JP" altLang="en-US" sz="1800">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A8B6CCB-750C-4C62-8882-432A3F077718}"/>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嚥下障害と薬物</a:t>
            </a:r>
            <a:r>
              <a:rPr lang="en-US" altLang="ja-JP">
                <a:latin typeface="ＭＳ Ｐゴシック" pitchFamily="-94" charset="-128"/>
                <a:ea typeface="ＭＳ Ｐゴシック" pitchFamily="-94" charset="-128"/>
              </a:rPr>
              <a:t>⑤</a:t>
            </a:r>
          </a:p>
        </p:txBody>
      </p:sp>
      <p:sp>
        <p:nvSpPr>
          <p:cNvPr id="47107" name="Rectangle 6">
            <a:extLst>
              <a:ext uri="{FF2B5EF4-FFF2-40B4-BE49-F238E27FC236}">
                <a16:creationId xmlns:a16="http://schemas.microsoft.com/office/drawing/2014/main" id="{49676849-1F80-443C-B5DD-BA7CA9590B7C}"/>
              </a:ext>
            </a:extLst>
          </p:cNvPr>
          <p:cNvSpPr>
            <a:spLocks noChangeArrowheads="1"/>
          </p:cNvSpPr>
          <p:nvPr/>
        </p:nvSpPr>
        <p:spPr bwMode="auto">
          <a:xfrm>
            <a:off x="228600" y="2057400"/>
            <a:ext cx="379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800" b="1">
                <a:solidFill>
                  <a:srgbClr val="37FF14"/>
                </a:solidFill>
                <a:latin typeface="ＭＳ Ｐゴシック" panose="020B0600070205080204" pitchFamily="50" charset="-128"/>
                <a:ea typeface="ＭＳ Ｐゴシック" panose="020B0600070205080204" pitchFamily="50" charset="-128"/>
              </a:rPr>
              <a:t>ドパミン遊離を促す薬剤</a:t>
            </a:r>
            <a:endParaRPr lang="ja-JP" altLang="en-US" sz="2800" b="1">
              <a:solidFill>
                <a:srgbClr val="FBFF07"/>
              </a:solidFill>
              <a:latin typeface="ＭＳ Ｐゴシック" panose="020B0600070205080204" pitchFamily="50" charset="-128"/>
              <a:ea typeface="ＭＳ Ｐゴシック" panose="020B0600070205080204" pitchFamily="50" charset="-128"/>
            </a:endParaRPr>
          </a:p>
        </p:txBody>
      </p:sp>
      <p:sp>
        <p:nvSpPr>
          <p:cNvPr id="47108" name="Rectangle 9">
            <a:extLst>
              <a:ext uri="{FF2B5EF4-FFF2-40B4-BE49-F238E27FC236}">
                <a16:creationId xmlns:a16="http://schemas.microsoft.com/office/drawing/2014/main" id="{94994D8B-CF2D-4B3D-AE1A-BEBA802487ED}"/>
              </a:ext>
            </a:extLst>
          </p:cNvPr>
          <p:cNvSpPr>
            <a:spLocks noChangeArrowheads="1"/>
          </p:cNvSpPr>
          <p:nvPr/>
        </p:nvSpPr>
        <p:spPr bwMode="auto">
          <a:xfrm>
            <a:off x="381000" y="2641600"/>
            <a:ext cx="34702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solidFill>
                  <a:schemeClr val="hlink"/>
                </a:solidFill>
                <a:latin typeface="ＭＳ Ｐゴシック" panose="020B0600070205080204" pitchFamily="50" charset="-128"/>
                <a:ea typeface="ＭＳ Ｐゴシック" panose="020B0600070205080204" pitchFamily="50" charset="-128"/>
              </a:rPr>
              <a:t>塩酸アマンタジン</a:t>
            </a:r>
            <a:endParaRPr lang="en-US" altLang="ja-JP">
              <a:latin typeface="ＭＳ Ｐゴシック" panose="020B0600070205080204" pitchFamily="50" charset="-128"/>
              <a:ea typeface="ＭＳ Ｐゴシック" panose="020B0600070205080204" pitchFamily="50" charset="-128"/>
            </a:endParaRPr>
          </a:p>
          <a:p>
            <a:pPr eaLnBrk="1" hangingPunct="1"/>
            <a:r>
              <a:rPr lang="en-US" altLang="en-US" b="1">
                <a:latin typeface="ＭＳ Ｐゴシック" panose="020B0600070205080204" pitchFamily="50" charset="-128"/>
                <a:ea typeface="ＭＳ Ｐゴシック" panose="020B0600070205080204" pitchFamily="50" charset="-128"/>
              </a:rPr>
              <a:t>ドパミン放出・再取り込み抑制</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　商品名：</a:t>
            </a:r>
            <a:r>
              <a:rPr lang="ja-JP" altLang="en-US" b="1">
                <a:latin typeface="ＭＳ Ｐゴシック" panose="020B0600070205080204" pitchFamily="50" charset="-128"/>
                <a:ea typeface="ＭＳ Ｐゴシック" panose="020B0600070205080204" pitchFamily="50" charset="-128"/>
              </a:rPr>
              <a:t>シンメトレル</a:t>
            </a:r>
            <a:endParaRPr lang="en-US" altLang="ja-JP" b="1">
              <a:latin typeface="ＭＳ Ｐゴシック" panose="020B0600070205080204" pitchFamily="50" charset="-128"/>
              <a:ea typeface="ＭＳ Ｐゴシック" panose="020B0600070205080204" pitchFamily="50" charset="-128"/>
            </a:endParaRPr>
          </a:p>
          <a:p>
            <a:pPr eaLnBrk="1" hangingPunct="1"/>
            <a:r>
              <a:rPr lang="ja-JP" altLang="en-US" b="1">
                <a:latin typeface="ＭＳ Ｐゴシック" panose="020B0600070205080204" pitchFamily="50" charset="-128"/>
                <a:ea typeface="ＭＳ Ｐゴシック" panose="020B0600070205080204" pitchFamily="50" charset="-128"/>
              </a:rPr>
              <a:t>　・パーキンソン病治療薬</a:t>
            </a:r>
            <a:endParaRPr lang="en-US" altLang="ja-JP" b="1">
              <a:latin typeface="ＭＳ Ｐゴシック" panose="020B0600070205080204" pitchFamily="50" charset="-128"/>
              <a:ea typeface="ＭＳ Ｐゴシック" panose="020B0600070205080204" pitchFamily="50" charset="-128"/>
            </a:endParaRPr>
          </a:p>
          <a:p>
            <a:pPr eaLnBrk="1" hangingPunct="1"/>
            <a:r>
              <a:rPr lang="ja-JP" altLang="en-US" b="1">
                <a:latin typeface="ＭＳ Ｐゴシック" panose="020B0600070205080204" pitchFamily="50" charset="-128"/>
                <a:ea typeface="ＭＳ Ｐゴシック" panose="020B0600070205080204" pitchFamily="50" charset="-128"/>
              </a:rPr>
              <a:t>　・</a:t>
            </a:r>
            <a:r>
              <a:rPr lang="ja-JP" altLang="en-US">
                <a:latin typeface="ＭＳ Ｐゴシック" panose="020B0600070205080204" pitchFamily="50" charset="-128"/>
                <a:ea typeface="ＭＳ Ｐゴシック" panose="020B0600070205080204" pitchFamily="50" charset="-128"/>
              </a:rPr>
              <a:t>脳梗塞後遺症に伴う意欲や</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　　自発性低下改善作用</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　・ウイルス増殖阻害作用など</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　　抗インフルエンザ</a:t>
            </a:r>
            <a:r>
              <a:rPr lang="en-US" altLang="ja-JP">
                <a:latin typeface="ＭＳ Ｐゴシック" panose="020B0600070205080204" pitchFamily="50" charset="-128"/>
                <a:ea typeface="ＭＳ Ｐゴシック" panose="020B0600070205080204" pitchFamily="50" charset="-128"/>
              </a:rPr>
              <a:t>A</a:t>
            </a:r>
            <a:r>
              <a:rPr lang="en-US" altLang="en-US">
                <a:latin typeface="ＭＳ Ｐゴシック" panose="020B0600070205080204" pitchFamily="50" charset="-128"/>
                <a:ea typeface="ＭＳ Ｐゴシック" panose="020B0600070205080204" pitchFamily="50" charset="-128"/>
              </a:rPr>
              <a:t>作用</a:t>
            </a:r>
            <a:endParaRPr lang="ja-JP" altLang="en-US">
              <a:latin typeface="ＭＳ Ｐゴシック" panose="020B0600070205080204" pitchFamily="50" charset="-128"/>
              <a:ea typeface="ＭＳ Ｐゴシック" panose="020B0600070205080204" pitchFamily="50" charset="-128"/>
            </a:endParaRPr>
          </a:p>
        </p:txBody>
      </p:sp>
      <p:sp>
        <p:nvSpPr>
          <p:cNvPr id="47109" name="Rectangle 11">
            <a:extLst>
              <a:ext uri="{FF2B5EF4-FFF2-40B4-BE49-F238E27FC236}">
                <a16:creationId xmlns:a16="http://schemas.microsoft.com/office/drawing/2014/main" id="{70BFB037-33CF-4D53-AD15-0364361FC964}"/>
              </a:ext>
            </a:extLst>
          </p:cNvPr>
          <p:cNvSpPr>
            <a:spLocks noChangeArrowheads="1"/>
          </p:cNvSpPr>
          <p:nvPr/>
        </p:nvSpPr>
        <p:spPr bwMode="auto">
          <a:xfrm>
            <a:off x="4953000" y="2057400"/>
            <a:ext cx="449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sz="2800" b="1">
                <a:solidFill>
                  <a:srgbClr val="37FF14"/>
                </a:solidFill>
                <a:latin typeface="ＭＳ Ｐゴシック" panose="020B0600070205080204" pitchFamily="50" charset="-128"/>
                <a:ea typeface="ＭＳ Ｐゴシック" panose="020B0600070205080204" pitchFamily="50" charset="-128"/>
              </a:rPr>
              <a:t>ドパミン生成に関与する薬剤</a:t>
            </a:r>
            <a:endParaRPr lang="ja-JP" altLang="en-US" sz="2800" b="1">
              <a:solidFill>
                <a:srgbClr val="FBFF07"/>
              </a:solidFill>
              <a:latin typeface="ＭＳ Ｐゴシック" panose="020B0600070205080204" pitchFamily="50" charset="-128"/>
              <a:ea typeface="ＭＳ Ｐゴシック" panose="020B0600070205080204" pitchFamily="50" charset="-128"/>
            </a:endParaRPr>
          </a:p>
        </p:txBody>
      </p:sp>
      <p:sp>
        <p:nvSpPr>
          <p:cNvPr id="47110" name="Rectangle 12">
            <a:extLst>
              <a:ext uri="{FF2B5EF4-FFF2-40B4-BE49-F238E27FC236}">
                <a16:creationId xmlns:a16="http://schemas.microsoft.com/office/drawing/2014/main" id="{18D05DAB-F872-4823-9591-628BC09029D1}"/>
              </a:ext>
            </a:extLst>
          </p:cNvPr>
          <p:cNvSpPr>
            <a:spLocks noChangeArrowheads="1"/>
          </p:cNvSpPr>
          <p:nvPr/>
        </p:nvSpPr>
        <p:spPr bwMode="auto">
          <a:xfrm>
            <a:off x="5943600" y="2590800"/>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solidFill>
                  <a:schemeClr val="hlink"/>
                </a:solidFill>
                <a:latin typeface="ＭＳ Ｐゴシック" panose="020B0600070205080204" pitchFamily="50" charset="-128"/>
                <a:ea typeface="ＭＳ Ｐゴシック" panose="020B0600070205080204" pitchFamily="50" charset="-128"/>
              </a:rPr>
              <a:t>葉酸</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（商品名）</a:t>
            </a:r>
            <a:r>
              <a:rPr lang="ja-JP" altLang="en-US" b="1">
                <a:latin typeface="ＭＳ Ｐゴシック" panose="020B0600070205080204" pitchFamily="50" charset="-128"/>
                <a:ea typeface="ＭＳ Ｐゴシック" panose="020B0600070205080204" pitchFamily="50" charset="-128"/>
              </a:rPr>
              <a:t>フォリアミン</a:t>
            </a:r>
          </a:p>
        </p:txBody>
      </p:sp>
      <p:pic>
        <p:nvPicPr>
          <p:cNvPr id="47111" name="Picture 15">
            <a:extLst>
              <a:ext uri="{FF2B5EF4-FFF2-40B4-BE49-F238E27FC236}">
                <a16:creationId xmlns:a16="http://schemas.microsoft.com/office/drawing/2014/main" id="{B5C2E84D-B0A4-453E-9DB2-7289C2D00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29000"/>
            <a:ext cx="59436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4" name="Oval 16">
            <a:extLst>
              <a:ext uri="{FF2B5EF4-FFF2-40B4-BE49-F238E27FC236}">
                <a16:creationId xmlns:a16="http://schemas.microsoft.com/office/drawing/2014/main" id="{1AE8CF4F-F05D-4408-9635-35D7C0A06862}"/>
              </a:ext>
            </a:extLst>
          </p:cNvPr>
          <p:cNvSpPr>
            <a:spLocks noChangeArrowheads="1"/>
          </p:cNvSpPr>
          <p:nvPr/>
        </p:nvSpPr>
        <p:spPr bwMode="auto">
          <a:xfrm>
            <a:off x="6324600" y="4495800"/>
            <a:ext cx="914400" cy="533400"/>
          </a:xfrm>
          <a:prstGeom prst="ellipse">
            <a:avLst/>
          </a:prstGeom>
          <a:noFill/>
          <a:ln w="38100" cap="sq">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endParaRPr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504"/>
                                        </p:tgtEl>
                                        <p:attrNameLst>
                                          <p:attrName>style.visibility</p:attrName>
                                        </p:attrNameLst>
                                      </p:cBhvr>
                                      <p:to>
                                        <p:strVal val="visible"/>
                                      </p:to>
                                    </p:set>
                                    <p:animEffect transition="in" filter="dissolve">
                                      <p:cBhvr>
                                        <p:cTn id="7" dur="500"/>
                                        <p:tgtEl>
                                          <p:spTgt spid="63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7583741-1E89-4270-9329-FEB44830D792}"/>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大脳基底核病変</a:t>
            </a:r>
            <a:endParaRPr lang="en-US" altLang="ja-JP">
              <a:latin typeface="ＭＳ Ｐゴシック" pitchFamily="-94" charset="-128"/>
              <a:ea typeface="ＭＳ Ｐゴシック" pitchFamily="-94" charset="-128"/>
            </a:endParaRPr>
          </a:p>
        </p:txBody>
      </p:sp>
      <p:sp>
        <p:nvSpPr>
          <p:cNvPr id="48131" name="Rectangle 3">
            <a:extLst>
              <a:ext uri="{FF2B5EF4-FFF2-40B4-BE49-F238E27FC236}">
                <a16:creationId xmlns:a16="http://schemas.microsoft.com/office/drawing/2014/main" id="{337AEC9F-9682-4889-855D-C4EE56164379}"/>
              </a:ext>
            </a:extLst>
          </p:cNvPr>
          <p:cNvSpPr>
            <a:spLocks noGrp="1" noChangeArrowheads="1"/>
          </p:cNvSpPr>
          <p:nvPr>
            <p:ph type="body" idx="1"/>
          </p:nvPr>
        </p:nvSpPr>
        <p:spPr>
          <a:xfrm>
            <a:off x="4953000" y="2057400"/>
            <a:ext cx="4800600" cy="4343400"/>
          </a:xfrm>
        </p:spPr>
        <p:txBody>
          <a:bodyPr/>
          <a:lstStyle/>
          <a:p>
            <a:pPr algn="just" eaLnBrk="1" hangingPunct="1">
              <a:buFont typeface="Wingdings" panose="05000000000000000000" pitchFamily="2" charset="2"/>
              <a:buNone/>
            </a:pPr>
            <a:r>
              <a:rPr lang="ja-JP" altLang="en-US" sz="2400" b="0">
                <a:latin typeface="ＭＳ Ｐゴシック" panose="020B0600070205080204" pitchFamily="50" charset="-128"/>
                <a:ea typeface="ＭＳ Ｐゴシック" panose="020B0600070205080204" pitchFamily="50" charset="-128"/>
              </a:rPr>
              <a:t>・嚥下・咳反射には大脳基底核領域から咽頭・喉頭・気管に投射する</a:t>
            </a:r>
            <a:r>
              <a:rPr lang="en-US" altLang="en-US" sz="2400" b="0" i="1">
                <a:latin typeface="ＭＳ Ｐゴシック" panose="020B0600070205080204" pitchFamily="50" charset="-128"/>
                <a:ea typeface="ＭＳ Ｐゴシック" panose="020B0600070205080204" pitchFamily="50" charset="-128"/>
              </a:rPr>
              <a:t>ドパミン</a:t>
            </a:r>
            <a:r>
              <a:rPr lang="en-US" altLang="ja-JP" sz="2400" b="0" i="1">
                <a:latin typeface="ＭＳ Ｐゴシック" panose="020B0600070205080204" pitchFamily="50" charset="-128"/>
                <a:ea typeface="ＭＳ Ｐゴシック" panose="020B0600070205080204" pitchFamily="50" charset="-128"/>
              </a:rPr>
              <a:t>-</a:t>
            </a:r>
            <a:r>
              <a:rPr lang="en-US" altLang="en-US" sz="2400" b="0" i="1">
                <a:latin typeface="ＭＳ Ｐゴシック" panose="020B0600070205080204" pitchFamily="50" charset="-128"/>
                <a:ea typeface="ＭＳ Ｐゴシック" panose="020B0600070205080204" pitchFamily="50" charset="-128"/>
              </a:rPr>
              <a:t>サブスタンスＰ系ニューロン</a:t>
            </a:r>
            <a:r>
              <a:rPr lang="en-US" altLang="en-US" sz="2400" b="0">
                <a:latin typeface="ＭＳ Ｐゴシック" panose="020B0600070205080204" pitchFamily="50" charset="-128"/>
                <a:ea typeface="ＭＳ Ｐゴシック" panose="020B0600070205080204" pitchFamily="50" charset="-128"/>
              </a:rPr>
              <a:t>が重要</a:t>
            </a:r>
            <a:endParaRPr lang="en-US" altLang="ja-JP" sz="24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endParaRPr lang="en-US" altLang="ja-JP" sz="2400" b="0">
              <a:latin typeface="ＭＳ Ｐゴシック" panose="020B0600070205080204" pitchFamily="50" charset="-128"/>
              <a:ea typeface="ＭＳ Ｐゴシック" panose="020B0600070205080204" pitchFamily="50" charset="-128"/>
            </a:endParaRPr>
          </a:p>
          <a:p>
            <a:pPr algn="just" eaLnBrk="1" hangingPunct="1">
              <a:buFont typeface="Wingdings" panose="05000000000000000000" pitchFamily="2" charset="2"/>
              <a:buNone/>
            </a:pPr>
            <a:r>
              <a:rPr lang="ja-JP" altLang="en-US" sz="2400" b="0">
                <a:latin typeface="ＭＳ Ｐゴシック" panose="020B0600070205080204" pitchFamily="50" charset="-128"/>
                <a:ea typeface="ＭＳ Ｐゴシック" panose="020B0600070205080204" pitchFamily="50" charset="-128"/>
              </a:rPr>
              <a:t>・パーキンソン病</a:t>
            </a:r>
            <a:r>
              <a:rPr lang="en-US" altLang="ja-JP" sz="2400" b="0">
                <a:latin typeface="ＭＳ Ｐゴシック" panose="020B0600070205080204" pitchFamily="50" charset="-128"/>
                <a:ea typeface="ＭＳ Ｐゴシック" panose="020B0600070205080204" pitchFamily="50" charset="-128"/>
              </a:rPr>
              <a:t>(</a:t>
            </a:r>
            <a:r>
              <a:rPr lang="ja-JP" altLang="en-US" sz="2400" b="0">
                <a:latin typeface="ＭＳ Ｐゴシック" panose="020B0600070205080204" pitchFamily="50" charset="-128"/>
                <a:ea typeface="ＭＳ Ｐゴシック" panose="020B0600070205080204" pitchFamily="50" charset="-128"/>
              </a:rPr>
              <a:t>症候群</a:t>
            </a:r>
            <a:r>
              <a:rPr lang="en-US" altLang="ja-JP" sz="2400" b="0">
                <a:latin typeface="ＭＳ Ｐゴシック" panose="020B0600070205080204" pitchFamily="50" charset="-128"/>
                <a:ea typeface="ＭＳ Ｐゴシック" panose="020B0600070205080204" pitchFamily="50" charset="-128"/>
              </a:rPr>
              <a:t>)</a:t>
            </a:r>
            <a:r>
              <a:rPr lang="ja-JP" altLang="en-US" sz="2400" b="0">
                <a:latin typeface="ＭＳ Ｐゴシック" panose="020B0600070205080204" pitchFamily="50" charset="-128"/>
                <a:ea typeface="ＭＳ Ｐゴシック" panose="020B0600070205080204" pitchFamily="50" charset="-128"/>
              </a:rPr>
              <a:t>や大脳基底核領域を含むラクナ梗塞ではこれらが低下することで嚥下障害が起こる</a:t>
            </a:r>
          </a:p>
        </p:txBody>
      </p:sp>
      <p:pic>
        <p:nvPicPr>
          <p:cNvPr id="48132" name="Picture 4">
            <a:extLst>
              <a:ext uri="{FF2B5EF4-FFF2-40B4-BE49-F238E27FC236}">
                <a16:creationId xmlns:a16="http://schemas.microsoft.com/office/drawing/2014/main" id="{47D158C4-3B59-4AFB-A9D9-DD48F2033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981200"/>
            <a:ext cx="45561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99A3A2C-9378-4C83-AEC6-5AD151C2BE31}"/>
              </a:ext>
            </a:extLst>
          </p:cNvPr>
          <p:cNvSpPr>
            <a:spLocks noGrp="1" noChangeArrowheads="1"/>
          </p:cNvSpPr>
          <p:nvPr>
            <p:ph type="title"/>
          </p:nvPr>
        </p:nvSpPr>
        <p:spPr/>
        <p:txBody>
          <a:bodyPr/>
          <a:lstStyle/>
          <a:p>
            <a:pPr eaLnBrk="1" hangingPunct="1">
              <a:defRPr/>
            </a:pPr>
            <a:r>
              <a:rPr lang="ja-JP" altLang="en-US" b="1">
                <a:latin typeface="ＭＳ Ｐゴシック" pitchFamily="-94" charset="-128"/>
                <a:ea typeface="ＭＳ Ｐゴシック" pitchFamily="-94" charset="-128"/>
              </a:rPr>
              <a:t>嚥下障害と薬物</a:t>
            </a:r>
            <a:r>
              <a:rPr lang="en-US" altLang="ja-JP" b="1">
                <a:latin typeface="ＭＳ Ｐゴシック" pitchFamily="-94" charset="-128"/>
                <a:ea typeface="ＭＳ Ｐゴシック" pitchFamily="-94" charset="-128"/>
              </a:rPr>
              <a:t>⑥</a:t>
            </a:r>
          </a:p>
        </p:txBody>
      </p:sp>
      <p:sp>
        <p:nvSpPr>
          <p:cNvPr id="49155" name="Rectangle 4">
            <a:extLst>
              <a:ext uri="{FF2B5EF4-FFF2-40B4-BE49-F238E27FC236}">
                <a16:creationId xmlns:a16="http://schemas.microsoft.com/office/drawing/2014/main" id="{BABFBBFF-F78B-4B4B-A2A3-FA58C9823BE1}"/>
              </a:ext>
            </a:extLst>
          </p:cNvPr>
          <p:cNvSpPr>
            <a:spLocks noChangeArrowheads="1"/>
          </p:cNvSpPr>
          <p:nvPr/>
        </p:nvSpPr>
        <p:spPr bwMode="auto">
          <a:xfrm>
            <a:off x="533400" y="1981200"/>
            <a:ext cx="110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sz="2400" b="1">
                <a:latin typeface="ＭＳ Ｐゴシック" panose="020B0600070205080204" pitchFamily="50" charset="-128"/>
                <a:ea typeface="ＭＳ Ｐゴシック" panose="020B0600070205080204" pitchFamily="50" charset="-128"/>
              </a:rPr>
              <a:t>その他</a:t>
            </a:r>
            <a:endParaRPr lang="ja-JP" altLang="en-US" sz="2400" b="1">
              <a:latin typeface="ＭＳ Ｐゴシック" panose="020B0600070205080204" pitchFamily="50" charset="-128"/>
              <a:ea typeface="ＭＳ Ｐゴシック" panose="020B0600070205080204" pitchFamily="50" charset="-128"/>
            </a:endParaRPr>
          </a:p>
        </p:txBody>
      </p:sp>
      <p:sp>
        <p:nvSpPr>
          <p:cNvPr id="49156" name="Rectangle 5">
            <a:extLst>
              <a:ext uri="{FF2B5EF4-FFF2-40B4-BE49-F238E27FC236}">
                <a16:creationId xmlns:a16="http://schemas.microsoft.com/office/drawing/2014/main" id="{BDFFB75F-8FA8-4200-A0FD-28D02BA9CDA7}"/>
              </a:ext>
            </a:extLst>
          </p:cNvPr>
          <p:cNvSpPr>
            <a:spLocks noChangeArrowheads="1"/>
          </p:cNvSpPr>
          <p:nvPr/>
        </p:nvSpPr>
        <p:spPr bwMode="auto">
          <a:xfrm>
            <a:off x="882650" y="2378075"/>
            <a:ext cx="8231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b="1">
                <a:latin typeface="ＭＳ Ｐゴシック" panose="020B0600070205080204" pitchFamily="50" charset="-128"/>
                <a:ea typeface="ＭＳ Ｐゴシック" panose="020B0600070205080204" pitchFamily="50" charset="-128"/>
              </a:rPr>
              <a:t>・嚥下機能そのものには直接的に作用はしないと思われるが、</a:t>
            </a:r>
            <a:endParaRPr lang="en-US" altLang="ja-JP" sz="2400" b="1">
              <a:latin typeface="ＭＳ Ｐゴシック" panose="020B0600070205080204" pitchFamily="50" charset="-128"/>
              <a:ea typeface="ＭＳ Ｐゴシック" panose="020B0600070205080204" pitchFamily="50" charset="-128"/>
            </a:endParaRPr>
          </a:p>
          <a:p>
            <a:pPr eaLnBrk="1" hangingPunct="1"/>
            <a:r>
              <a:rPr lang="ja-JP" altLang="en-US" sz="2400" b="1">
                <a:latin typeface="ＭＳ Ｐゴシック" panose="020B0600070205080204" pitchFamily="50" charset="-128"/>
                <a:ea typeface="ＭＳ Ｐゴシック" panose="020B0600070205080204" pitchFamily="50" charset="-128"/>
              </a:rPr>
              <a:t>　嚥下障害の背景にある脳血管障害</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特にラクナ梗塞</a:t>
            </a:r>
            <a:r>
              <a:rPr lang="en-US" altLang="ja-JP" sz="2400" b="1">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の予防</a:t>
            </a:r>
          </a:p>
        </p:txBody>
      </p:sp>
      <p:sp>
        <p:nvSpPr>
          <p:cNvPr id="49157" name="Rectangle 6">
            <a:extLst>
              <a:ext uri="{FF2B5EF4-FFF2-40B4-BE49-F238E27FC236}">
                <a16:creationId xmlns:a16="http://schemas.microsoft.com/office/drawing/2014/main" id="{D62F4B03-A847-4C45-ADCD-77CD5CAC6E6A}"/>
              </a:ext>
            </a:extLst>
          </p:cNvPr>
          <p:cNvSpPr>
            <a:spLocks noChangeArrowheads="1"/>
          </p:cNvSpPr>
          <p:nvPr/>
        </p:nvSpPr>
        <p:spPr bwMode="auto">
          <a:xfrm>
            <a:off x="881063" y="3200400"/>
            <a:ext cx="3963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b="1">
                <a:solidFill>
                  <a:schemeClr val="hlink"/>
                </a:solidFill>
                <a:latin typeface="ＭＳ Ｐゴシック" panose="020B0600070205080204" pitchFamily="50" charset="-128"/>
                <a:ea typeface="ＭＳ Ｐゴシック" panose="020B0600070205080204" pitchFamily="50" charset="-128"/>
              </a:rPr>
              <a:t>シロスタゾール</a:t>
            </a:r>
            <a:r>
              <a:rPr lang="en-US" altLang="en-US" b="1">
                <a:latin typeface="ＭＳ Ｐゴシック" panose="020B0600070205080204" pitchFamily="50" charset="-128"/>
                <a:ea typeface="ＭＳ Ｐゴシック" panose="020B0600070205080204" pitchFamily="50" charset="-128"/>
              </a:rPr>
              <a:t>（商品名）プレタール</a:t>
            </a:r>
            <a:endParaRPr lang="ja-JP" altLang="en-US" b="1">
              <a:latin typeface="ＭＳ Ｐゴシック" panose="020B0600070205080204" pitchFamily="50" charset="-128"/>
              <a:ea typeface="ＭＳ Ｐゴシック" panose="020B0600070205080204" pitchFamily="50" charset="-128"/>
            </a:endParaRPr>
          </a:p>
        </p:txBody>
      </p:sp>
      <p:sp>
        <p:nvSpPr>
          <p:cNvPr id="49158" name="Rectangle 7">
            <a:extLst>
              <a:ext uri="{FF2B5EF4-FFF2-40B4-BE49-F238E27FC236}">
                <a16:creationId xmlns:a16="http://schemas.microsoft.com/office/drawing/2014/main" id="{7DFB9B8E-5188-46C8-9F2C-32A0D59E2CFD}"/>
              </a:ext>
            </a:extLst>
          </p:cNvPr>
          <p:cNvSpPr>
            <a:spLocks noChangeArrowheads="1"/>
          </p:cNvSpPr>
          <p:nvPr/>
        </p:nvSpPr>
        <p:spPr bwMode="auto">
          <a:xfrm>
            <a:off x="2449513" y="3505200"/>
            <a:ext cx="635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b="1">
                <a:latin typeface="ＭＳ Ｐゴシック" panose="020B0600070205080204" pitchFamily="50" charset="-128"/>
                <a:ea typeface="ＭＳ Ｐゴシック" panose="020B0600070205080204" pitchFamily="50" charset="-128"/>
              </a:rPr>
              <a:t>脳梗塞及び肺炎の発生率を半減できたと報告：日老雑誌</a:t>
            </a:r>
            <a:r>
              <a:rPr lang="en-US" altLang="ja-JP" b="1">
                <a:latin typeface="ＭＳ Ｐゴシック" panose="020B0600070205080204" pitchFamily="50" charset="-128"/>
                <a:ea typeface="ＭＳ Ｐゴシック" panose="020B0600070205080204" pitchFamily="50" charset="-128"/>
              </a:rPr>
              <a:t> </a:t>
            </a:r>
          </a:p>
        </p:txBody>
      </p:sp>
      <p:sp>
        <p:nvSpPr>
          <p:cNvPr id="49159" name="Rectangle 8">
            <a:extLst>
              <a:ext uri="{FF2B5EF4-FFF2-40B4-BE49-F238E27FC236}">
                <a16:creationId xmlns:a16="http://schemas.microsoft.com/office/drawing/2014/main" id="{A5EFD8B7-534A-46E9-BCA6-D0FBBD25D52C}"/>
              </a:ext>
            </a:extLst>
          </p:cNvPr>
          <p:cNvSpPr>
            <a:spLocks noChangeArrowheads="1"/>
          </p:cNvSpPr>
          <p:nvPr/>
        </p:nvSpPr>
        <p:spPr bwMode="auto">
          <a:xfrm>
            <a:off x="914400" y="4038600"/>
            <a:ext cx="8164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b="1">
                <a:latin typeface="ＭＳ Ｐゴシック" panose="020B0600070205080204" pitchFamily="50" charset="-128"/>
                <a:ea typeface="ＭＳ Ｐゴシック" panose="020B0600070205080204" pitchFamily="50" charset="-128"/>
              </a:rPr>
              <a:t>・摂食障害の原因として老年期うつ病や脳血管性うつ病による</a:t>
            </a:r>
            <a:endParaRPr lang="en-US" altLang="ja-JP" sz="2400" b="1">
              <a:latin typeface="ＭＳ Ｐゴシック" panose="020B0600070205080204" pitchFamily="50" charset="-128"/>
              <a:ea typeface="ＭＳ Ｐゴシック" panose="020B0600070205080204" pitchFamily="50" charset="-128"/>
            </a:endParaRPr>
          </a:p>
          <a:p>
            <a:pPr eaLnBrk="1" hangingPunct="1"/>
            <a:r>
              <a:rPr lang="ja-JP" altLang="en-US" sz="2400" b="1">
                <a:latin typeface="ＭＳ Ｐゴシック" panose="020B0600070205080204" pitchFamily="50" charset="-128"/>
                <a:ea typeface="ＭＳ Ｐゴシック" panose="020B0600070205080204" pitchFamily="50" charset="-128"/>
              </a:rPr>
              <a:t>　食欲低下</a:t>
            </a:r>
          </a:p>
        </p:txBody>
      </p:sp>
      <p:sp>
        <p:nvSpPr>
          <p:cNvPr id="49160" name="Rectangle 9">
            <a:extLst>
              <a:ext uri="{FF2B5EF4-FFF2-40B4-BE49-F238E27FC236}">
                <a16:creationId xmlns:a16="http://schemas.microsoft.com/office/drawing/2014/main" id="{F8A0C942-588D-4C20-9000-84512E366F2C}"/>
              </a:ext>
            </a:extLst>
          </p:cNvPr>
          <p:cNvSpPr>
            <a:spLocks noChangeArrowheads="1"/>
          </p:cNvSpPr>
          <p:nvPr/>
        </p:nvSpPr>
        <p:spPr bwMode="auto">
          <a:xfrm>
            <a:off x="914400" y="4889500"/>
            <a:ext cx="666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b="1">
                <a:solidFill>
                  <a:schemeClr val="hlink"/>
                </a:solidFill>
                <a:latin typeface="ＭＳ Ｐゴシック" panose="020B0600070205080204" pitchFamily="50" charset="-128"/>
                <a:ea typeface="ＭＳ Ｐゴシック" panose="020B0600070205080204" pitchFamily="50" charset="-128"/>
              </a:rPr>
              <a:t>抗うつ薬</a:t>
            </a:r>
            <a:r>
              <a:rPr lang="en-US" altLang="en-US" b="1">
                <a:latin typeface="ＭＳ Ｐゴシック" panose="020B0600070205080204" pitchFamily="50" charset="-128"/>
                <a:ea typeface="ＭＳ Ｐゴシック" panose="020B0600070205080204" pitchFamily="50" charset="-128"/>
              </a:rPr>
              <a:t>（商品名：ドグマチール</a:t>
            </a:r>
            <a:r>
              <a:rPr lang="ja-JP" altLang="en-US" b="1">
                <a:latin typeface="ＭＳ Ｐゴシック" panose="020B0600070205080204" pitchFamily="50" charset="-128"/>
                <a:ea typeface="ＭＳ Ｐゴシック" panose="020B0600070205080204" pitchFamily="50" charset="-128"/>
              </a:rPr>
              <a:t>（スルピリド）</a:t>
            </a:r>
            <a:r>
              <a:rPr lang="en-US" altLang="en-US" b="1">
                <a:latin typeface="ＭＳ Ｐゴシック" panose="020B0600070205080204" pitchFamily="50" charset="-128"/>
                <a:ea typeface="ＭＳ Ｐゴシック" panose="020B0600070205080204" pitchFamily="50" charset="-128"/>
              </a:rPr>
              <a:t>やパキシルなど）</a:t>
            </a:r>
            <a:endParaRPr lang="ja-JP" altLang="en-US" b="1">
              <a:latin typeface="ＭＳ Ｐゴシック" panose="020B0600070205080204" pitchFamily="50" charset="-128"/>
              <a:ea typeface="ＭＳ Ｐゴシック" panose="020B0600070205080204" pitchFamily="50" charset="-128"/>
            </a:endParaRPr>
          </a:p>
        </p:txBody>
      </p:sp>
      <p:sp>
        <p:nvSpPr>
          <p:cNvPr id="49161" name="Rectangle 11">
            <a:extLst>
              <a:ext uri="{FF2B5EF4-FFF2-40B4-BE49-F238E27FC236}">
                <a16:creationId xmlns:a16="http://schemas.microsoft.com/office/drawing/2014/main" id="{9000B63D-5F7C-469A-B904-A84DA4FD7CA5}"/>
              </a:ext>
            </a:extLst>
          </p:cNvPr>
          <p:cNvSpPr>
            <a:spLocks noChangeArrowheads="1"/>
          </p:cNvSpPr>
          <p:nvPr/>
        </p:nvSpPr>
        <p:spPr bwMode="auto">
          <a:xfrm>
            <a:off x="1177925" y="5302250"/>
            <a:ext cx="7342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en-US" sz="1800" b="1">
                <a:latin typeface="ＭＳ Ｐゴシック" panose="020B0600070205080204" pitchFamily="50" charset="-128"/>
                <a:ea typeface="ＭＳ Ｐゴシック" panose="020B0600070205080204" pitchFamily="50" charset="-128"/>
              </a:rPr>
              <a:t>注：ドグマチールはドパミン受容体拮抗により薬剤性パーキンソン症候群を</a:t>
            </a:r>
            <a:endParaRPr lang="en-US" altLang="ja-JP" sz="1800" b="1">
              <a:latin typeface="ＭＳ Ｐゴシック" panose="020B0600070205080204" pitchFamily="50" charset="-128"/>
              <a:ea typeface="ＭＳ Ｐゴシック" panose="020B0600070205080204" pitchFamily="50" charset="-128"/>
            </a:endParaRPr>
          </a:p>
          <a:p>
            <a:pPr eaLnBrk="1" hangingPunct="1"/>
            <a:r>
              <a:rPr lang="en-US" altLang="ja-JP" sz="1800" b="1">
                <a:latin typeface="ＭＳ Ｐゴシック" panose="020B0600070205080204" pitchFamily="50" charset="-128"/>
                <a:ea typeface="ＭＳ Ｐゴシック" panose="020B0600070205080204" pitchFamily="50" charset="-128"/>
              </a:rPr>
              <a:t>     </a:t>
            </a:r>
            <a:r>
              <a:rPr lang="en-US" altLang="en-US" sz="1800" b="1">
                <a:latin typeface="ＭＳ Ｐゴシック" panose="020B0600070205080204" pitchFamily="50" charset="-128"/>
                <a:ea typeface="ＭＳ Ｐゴシック" panose="020B0600070205080204" pitchFamily="50" charset="-128"/>
              </a:rPr>
              <a:t>引き起こすため、少量</a:t>
            </a:r>
            <a:r>
              <a:rPr lang="en-US" altLang="ja-JP" sz="1800" b="1">
                <a:latin typeface="ＭＳ Ｐゴシック" panose="020B0600070205080204" pitchFamily="50" charset="-128"/>
                <a:ea typeface="ＭＳ Ｐゴシック" panose="020B0600070205080204" pitchFamily="50" charset="-128"/>
              </a:rPr>
              <a:t>150mg/</a:t>
            </a:r>
            <a:r>
              <a:rPr lang="en-US" altLang="en-US" sz="1800" b="1">
                <a:latin typeface="ＭＳ Ｐゴシック" panose="020B0600070205080204" pitchFamily="50" charset="-128"/>
                <a:ea typeface="ＭＳ Ｐゴシック" panose="020B0600070205080204" pitchFamily="50" charset="-128"/>
              </a:rPr>
              <a:t>日以内を目安に使用してみる</a:t>
            </a:r>
            <a:endParaRPr lang="ja-JP" altLang="en-US" sz="1800" b="1">
              <a:latin typeface="ＭＳ Ｐゴシック" panose="020B0600070205080204" pitchFamily="50" charset="-128"/>
              <a:ea typeface="ＭＳ Ｐゴシック" panose="020B0600070205080204" pitchFamily="50" charset="-128"/>
            </a:endParaRPr>
          </a:p>
        </p:txBody>
      </p:sp>
      <p:sp>
        <p:nvSpPr>
          <p:cNvPr id="49162" name="Rectangle 13">
            <a:extLst>
              <a:ext uri="{FF2B5EF4-FFF2-40B4-BE49-F238E27FC236}">
                <a16:creationId xmlns:a16="http://schemas.microsoft.com/office/drawing/2014/main" id="{E9AF1328-7457-4450-A11E-2713582CE570}"/>
              </a:ext>
            </a:extLst>
          </p:cNvPr>
          <p:cNvSpPr>
            <a:spLocks noChangeArrowheads="1"/>
          </p:cNvSpPr>
          <p:nvPr/>
        </p:nvSpPr>
        <p:spPr bwMode="auto">
          <a:xfrm>
            <a:off x="914400" y="6019800"/>
            <a:ext cx="799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2400" b="1">
                <a:solidFill>
                  <a:srgbClr val="D1D406"/>
                </a:solidFill>
                <a:latin typeface="ＭＳ Ｐゴシック" panose="020B0600070205080204" pitchFamily="50" charset="-128"/>
                <a:ea typeface="ＭＳ Ｐゴシック" panose="020B0600070205080204" pitchFamily="50" charset="-128"/>
              </a:rPr>
              <a:t>・口腔ケアもサブスタンス</a:t>
            </a:r>
            <a:r>
              <a:rPr lang="en-US" altLang="ja-JP" sz="2400" b="1">
                <a:solidFill>
                  <a:srgbClr val="D1D406"/>
                </a:solidFill>
                <a:latin typeface="ＭＳ Ｐゴシック" panose="020B0600070205080204" pitchFamily="50" charset="-128"/>
                <a:ea typeface="ＭＳ Ｐゴシック" panose="020B0600070205080204" pitchFamily="50" charset="-128"/>
              </a:rPr>
              <a:t>P</a:t>
            </a:r>
            <a:r>
              <a:rPr lang="en-US" altLang="en-US" sz="2400" b="1">
                <a:solidFill>
                  <a:srgbClr val="D1D406"/>
                </a:solidFill>
                <a:latin typeface="ＭＳ Ｐゴシック" panose="020B0600070205080204" pitchFamily="50" charset="-128"/>
                <a:ea typeface="ＭＳ Ｐゴシック" panose="020B0600070205080204" pitchFamily="50" charset="-128"/>
              </a:rPr>
              <a:t>の放出を促す事が報告されている</a:t>
            </a:r>
            <a:endParaRPr lang="ja-JP" altLang="en-US" sz="2400" b="1">
              <a:solidFill>
                <a:srgbClr val="D1D406"/>
              </a:solidFill>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15A8A2BF-F7F6-47CD-8639-BA9277B2E01A}"/>
              </a:ext>
            </a:extLst>
          </p:cNvPr>
          <p:cNvSpPr/>
          <p:nvPr/>
        </p:nvSpPr>
        <p:spPr>
          <a:xfrm>
            <a:off x="534988" y="393700"/>
            <a:ext cx="9145587" cy="368300"/>
          </a:xfrm>
          <a:prstGeom prst="rect">
            <a:avLst/>
          </a:prstGeom>
          <a:solidFill>
            <a:srgbClr val="14B07B"/>
          </a:solidFill>
        </p:spPr>
        <p:txBody>
          <a:bodyPr>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1800">
                <a:effectLst>
                  <a:outerShdw blurRad="38100" dist="38100" dir="2700000" algn="tl">
                    <a:srgbClr val="000000"/>
                  </a:outerShdw>
                </a:effectLst>
                <a:latin typeface="ＤＦＰ太丸ゴシック体" pitchFamily="-94" charset="-128"/>
              </a:rPr>
              <a:t> </a:t>
            </a:r>
            <a:r>
              <a:rPr lang="ja-JP" altLang="en-US" sz="1800">
                <a:effectLst>
                  <a:outerShdw blurRad="38100" dist="38100" dir="2700000" algn="tl">
                    <a:srgbClr val="000000"/>
                  </a:outerShdw>
                </a:effectLst>
                <a:latin typeface="ＭＳ Ｐゴシック" pitchFamily="-94" charset="-128"/>
                <a:ea typeface="ＭＳ Ｐゴシック" pitchFamily="-94" charset="-128"/>
              </a:rPr>
              <a:t>脳梗塞慢性期　　</a:t>
            </a:r>
            <a:r>
              <a:rPr lang="ja-JP" altLang="en-US" sz="1800">
                <a:effectLst>
                  <a:outerShdw blurRad="38100" dist="38100" dir="2700000" algn="tl">
                    <a:srgbClr val="000000"/>
                  </a:outerShdw>
                </a:effectLst>
                <a:latin typeface="ＤＦＰ太丸ゴシック体" pitchFamily="-94" charset="-128"/>
              </a:rPr>
              <a:t>　　</a:t>
            </a:r>
            <a:endParaRPr lang="ja-JP" altLang="en-US" sz="1800" b="1">
              <a:latin typeface="Tahoma" pitchFamily="-94" charset="0"/>
            </a:endParaRPr>
          </a:p>
        </p:txBody>
      </p:sp>
      <p:sp>
        <p:nvSpPr>
          <p:cNvPr id="50179" name="テキスト ボックス 12">
            <a:extLst>
              <a:ext uri="{FF2B5EF4-FFF2-40B4-BE49-F238E27FC236}">
                <a16:creationId xmlns:a16="http://schemas.microsoft.com/office/drawing/2014/main" id="{4170A5A0-1EE3-41F6-BE65-63EBD7FA3503}"/>
              </a:ext>
            </a:extLst>
          </p:cNvPr>
          <p:cNvSpPr txBox="1">
            <a:spLocks noChangeArrowheads="1"/>
          </p:cNvSpPr>
          <p:nvPr/>
        </p:nvSpPr>
        <p:spPr bwMode="auto">
          <a:xfrm>
            <a:off x="534988" y="787400"/>
            <a:ext cx="9145587" cy="738188"/>
          </a:xfrm>
          <a:prstGeom prst="rect">
            <a:avLst/>
          </a:prstGeom>
          <a:solidFill>
            <a:srgbClr val="9AFFC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ja-JP" sz="2400" b="1">
                <a:solidFill>
                  <a:srgbClr val="2D2E36"/>
                </a:solidFill>
                <a:latin typeface="ＭＳ Ｐゴシック" panose="020B0600070205080204" pitchFamily="50" charset="-128"/>
                <a:ea typeface="ＭＳ Ｐゴシック" panose="020B0600070205080204" pitchFamily="50" charset="-128"/>
              </a:rPr>
              <a:t>3-5 </a:t>
            </a:r>
            <a:r>
              <a:rPr lang="ja-JP" altLang="en-US" sz="2400" b="1">
                <a:solidFill>
                  <a:srgbClr val="2D2E36"/>
                </a:solidFill>
                <a:latin typeface="ＭＳ Ｐゴシック" panose="020B0600070205080204" pitchFamily="50" charset="-128"/>
                <a:ea typeface="ＭＳ Ｐゴシック" panose="020B0600070205080204" pitchFamily="50" charset="-128"/>
              </a:rPr>
              <a:t>誤嚥性肺炎の予防</a:t>
            </a:r>
            <a:endParaRPr lang="en-US" altLang="ja-JP" sz="2400" b="1">
              <a:solidFill>
                <a:srgbClr val="2D2E36"/>
              </a:solidFill>
              <a:latin typeface="ＭＳ Ｐゴシック" panose="020B0600070205080204" pitchFamily="50" charset="-128"/>
              <a:ea typeface="ＭＳ Ｐゴシック" panose="020B0600070205080204" pitchFamily="50" charset="-128"/>
            </a:endParaRPr>
          </a:p>
          <a:p>
            <a:pPr eaLnBrk="1" hangingPunct="1"/>
            <a:r>
              <a:rPr lang="ja-JP" altLang="en-US" sz="1800" b="1">
                <a:latin typeface="Tahoma" panose="020B0604030504040204" pitchFamily="34" charset="0"/>
              </a:rPr>
              <a:t>　　　　　　　　</a:t>
            </a:r>
          </a:p>
        </p:txBody>
      </p:sp>
      <p:sp>
        <p:nvSpPr>
          <p:cNvPr id="7" name="Rectangle 3">
            <a:extLst>
              <a:ext uri="{FF2B5EF4-FFF2-40B4-BE49-F238E27FC236}">
                <a16:creationId xmlns:a16="http://schemas.microsoft.com/office/drawing/2014/main" id="{54701C58-B07D-4DE9-87AD-9CB4D3AF7E04}"/>
              </a:ext>
            </a:extLst>
          </p:cNvPr>
          <p:cNvSpPr txBox="1">
            <a:spLocks noChangeArrowheads="1"/>
          </p:cNvSpPr>
          <p:nvPr/>
        </p:nvSpPr>
        <p:spPr bwMode="auto">
          <a:xfrm>
            <a:off x="534988" y="1989138"/>
            <a:ext cx="9145587" cy="1511300"/>
          </a:xfrm>
          <a:prstGeom prst="rect">
            <a:avLst/>
          </a:prstGeom>
          <a:solidFill>
            <a:srgbClr val="FFFFFF"/>
          </a:solidFill>
          <a:ln w="38100" cap="flat" algn="ctr">
            <a:solidFill>
              <a:srgbClr val="008000"/>
            </a:solidFill>
            <a:headEnd type="none" w="med" len="med"/>
            <a:tailEnd type="none" w="med" len="med"/>
          </a:ln>
        </p:spPr>
        <p:txBody>
          <a:bodyPr lIns="92075" tIns="46038" rIns="92075" bIns="46038"/>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spcBef>
                <a:spcPct val="20000"/>
              </a:spcBef>
              <a:buClr>
                <a:schemeClr val="accent2"/>
              </a:buClr>
              <a:buSzPct val="80000"/>
              <a:buFont typeface="Wingdings" pitchFamily="-94" charset="2"/>
              <a:buNone/>
              <a:defRPr/>
            </a:pPr>
            <a:r>
              <a:rPr lang="en-US" altLang="ja-JP" sz="1800" b="1">
                <a:solidFill>
                  <a:srgbClr val="CCFFCC"/>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脳卒中治療ガイドライン</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2015</a:t>
            </a:r>
          </a:p>
          <a:p>
            <a:pPr eaLnBrk="1" hangingPunct="1">
              <a:spcBef>
                <a:spcPct val="20000"/>
              </a:spcBef>
              <a:buClr>
                <a:schemeClr val="accent2"/>
              </a:buClr>
              <a:buSzPct val="80000"/>
              <a:buFont typeface="Wingdings" pitchFamily="-94" charset="2"/>
              <a:buChar char="l"/>
              <a:defRPr/>
            </a:pP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嚥下障害による誤嚥性肺炎の予防にアンギオテンシン変換酵素</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(ACE)</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阻害薬、シロスタゾー</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ル、アマンタジン（いずれも保険適応外）の投与を考慮しても良い</a:t>
            </a:r>
            <a:r>
              <a:rPr lang="ja-JP" altLang="en-US"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（グレード</a:t>
            </a:r>
            <a:r>
              <a:rPr lang="en-US" altLang="ja-JP" sz="1800" b="1">
                <a:solidFill>
                  <a:srgbClr val="14B07B"/>
                </a:solidFill>
                <a:effectLst>
                  <a:outerShdw blurRad="38100" dist="38100" dir="2700000" algn="tl">
                    <a:srgbClr val="C0C0C0"/>
                  </a:outerShdw>
                </a:effectLst>
                <a:latin typeface="ＭＳ Ｐゴシック" pitchFamily="-94" charset="-128"/>
                <a:ea typeface="ＭＳ Ｐゴシック" pitchFamily="-94" charset="-128"/>
              </a:rPr>
              <a:t>C1)</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a:t>
            </a:r>
            <a:r>
              <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r>
              <a:rPr lang="ja-JP" altLang="en-US"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rPr>
              <a:t>　　　　</a:t>
            </a:r>
            <a:endParaRPr lang="en-US" altLang="ja-JP" sz="18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a:p>
            <a:pPr eaLnBrk="1" hangingPunct="1">
              <a:spcBef>
                <a:spcPct val="20000"/>
              </a:spcBef>
              <a:buClr>
                <a:schemeClr val="accent2"/>
              </a:buClr>
              <a:buSzPct val="80000"/>
              <a:buFont typeface="Wingdings" pitchFamily="-94" charset="2"/>
              <a:buNone/>
              <a:defRPr/>
            </a:pPr>
            <a:endParaRPr lang="en-US" altLang="ja-JP" sz="1400" b="1">
              <a:solidFill>
                <a:srgbClr val="434551"/>
              </a:solidFill>
              <a:effectLst>
                <a:outerShdw blurRad="38100" dist="38100" dir="2700000" algn="tl">
                  <a:srgbClr val="C0C0C0"/>
                </a:outerShdw>
              </a:effectLst>
              <a:latin typeface="ＭＳ Ｐゴシック" pitchFamily="-94" charset="-128"/>
              <a:ea typeface="ＭＳ Ｐゴシック" pitchFamily="-94" charset="-128"/>
            </a:endParaRPr>
          </a:p>
        </p:txBody>
      </p:sp>
      <p:sp>
        <p:nvSpPr>
          <p:cNvPr id="50181" name="AutoShape 6">
            <a:extLst>
              <a:ext uri="{FF2B5EF4-FFF2-40B4-BE49-F238E27FC236}">
                <a16:creationId xmlns:a16="http://schemas.microsoft.com/office/drawing/2014/main" id="{8DB00941-8FF7-469C-9D12-02FA6C68D351}"/>
              </a:ext>
            </a:extLst>
          </p:cNvPr>
          <p:cNvSpPr>
            <a:spLocks noChangeArrowheads="1"/>
          </p:cNvSpPr>
          <p:nvPr/>
        </p:nvSpPr>
        <p:spPr bwMode="auto">
          <a:xfrm>
            <a:off x="558800" y="2060575"/>
            <a:ext cx="1489075" cy="457200"/>
          </a:xfrm>
          <a:prstGeom prst="flowChartTerminator">
            <a:avLst/>
          </a:prstGeom>
          <a:solidFill>
            <a:srgbClr val="9AFFCD"/>
          </a:solidFill>
          <a:ln w="9525">
            <a:solidFill>
              <a:schemeClr val="tx1"/>
            </a:solidFill>
            <a:miter lim="800000"/>
            <a:headEnd/>
            <a:tailEnd/>
          </a:ln>
        </p:spPr>
        <p:txBody>
          <a:bodyPr wrap="none" lIns="76197" tIns="38098" rIns="76197" bIns="38098"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1700" b="1">
                <a:solidFill>
                  <a:srgbClr val="000000"/>
                </a:solidFill>
                <a:latin typeface="ＭＳ Ｐゴシック" panose="020B0600070205080204" pitchFamily="50" charset="-128"/>
                <a:ea typeface="ＭＳ Ｐゴシック" panose="020B0600070205080204" pitchFamily="50" charset="-128"/>
              </a:rPr>
              <a:t>推　奨</a:t>
            </a:r>
            <a:endParaRPr lang="ja-JP" altLang="en-US" sz="1800" b="1">
              <a:solidFill>
                <a:srgbClr val="000000"/>
              </a:solidFill>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99FECAD-9F9D-4734-9F5F-20FC626CFD70}"/>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まとめ</a:t>
            </a:r>
          </a:p>
        </p:txBody>
      </p:sp>
      <p:sp>
        <p:nvSpPr>
          <p:cNvPr id="51203" name="Rectangle 3">
            <a:extLst>
              <a:ext uri="{FF2B5EF4-FFF2-40B4-BE49-F238E27FC236}">
                <a16:creationId xmlns:a16="http://schemas.microsoft.com/office/drawing/2014/main" id="{F12C2029-2979-4B94-BC5A-21B7FDD70F81}"/>
              </a:ext>
            </a:extLst>
          </p:cNvPr>
          <p:cNvSpPr>
            <a:spLocks noGrp="1" noChangeArrowheads="1"/>
          </p:cNvSpPr>
          <p:nvPr>
            <p:ph type="body" idx="1"/>
          </p:nvPr>
        </p:nvSpPr>
        <p:spPr>
          <a:xfrm>
            <a:off x="771525" y="2514600"/>
            <a:ext cx="8743950" cy="1905000"/>
          </a:xfrm>
        </p:spPr>
        <p:txBody>
          <a:bodyPr/>
          <a:lstStyle/>
          <a:p>
            <a:pPr eaLnBrk="1" hangingPunct="1"/>
            <a:r>
              <a:rPr lang="ja-JP" altLang="en-US">
                <a:latin typeface="ＭＳ Ｐゴシック" panose="020B0600070205080204" pitchFamily="50" charset="-128"/>
                <a:ea typeface="ＭＳ Ｐゴシック" panose="020B0600070205080204" pitchFamily="50" charset="-128"/>
              </a:rPr>
              <a:t>脳卒中における摂食・嚥下障害を来す病態や症候、　　疫学などについて概説した。</a:t>
            </a:r>
            <a:endParaRPr lang="en-US" altLang="ja-JP">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a:extLst>
              <a:ext uri="{FF2B5EF4-FFF2-40B4-BE49-F238E27FC236}">
                <a16:creationId xmlns:a16="http://schemas.microsoft.com/office/drawing/2014/main" id="{BE72892C-063E-4E20-808E-6354858AC498}"/>
              </a:ext>
            </a:extLst>
          </p:cNvPr>
          <p:cNvSpPr>
            <a:spLocks noGrp="1" noChangeArrowheads="1"/>
          </p:cNvSpPr>
          <p:nvPr>
            <p:ph type="title"/>
          </p:nvPr>
        </p:nvSpPr>
        <p:spPr>
          <a:xfrm>
            <a:off x="228600" y="533400"/>
            <a:ext cx="6019800" cy="1143000"/>
          </a:xfrm>
        </p:spPr>
        <p:txBody>
          <a:bodyPr/>
          <a:lstStyle/>
          <a:p>
            <a:pPr eaLnBrk="1" hangingPunct="1">
              <a:defRPr/>
            </a:pPr>
            <a:r>
              <a:rPr lang="ja-JP" altLang="en-US">
                <a:latin typeface="ＭＳ Ｐゴシック" pitchFamily="-94" charset="-128"/>
                <a:ea typeface="ＭＳ Ｐゴシック" pitchFamily="-94" charset="-128"/>
              </a:rPr>
              <a:t>口から食べることの意義</a:t>
            </a:r>
          </a:p>
        </p:txBody>
      </p:sp>
      <p:sp>
        <p:nvSpPr>
          <p:cNvPr id="16387" name="Rectangle 7">
            <a:extLst>
              <a:ext uri="{FF2B5EF4-FFF2-40B4-BE49-F238E27FC236}">
                <a16:creationId xmlns:a16="http://schemas.microsoft.com/office/drawing/2014/main" id="{6687258C-A43A-4D65-A492-91B887E4D05D}"/>
              </a:ext>
            </a:extLst>
          </p:cNvPr>
          <p:cNvSpPr>
            <a:spLocks noGrp="1" noChangeArrowheads="1"/>
          </p:cNvSpPr>
          <p:nvPr>
            <p:ph type="body" idx="1"/>
          </p:nvPr>
        </p:nvSpPr>
        <p:spPr>
          <a:xfrm>
            <a:off x="1084263" y="2243138"/>
            <a:ext cx="2951162" cy="696912"/>
          </a:xfrm>
          <a:noFill/>
        </p:spPr>
        <p:txBody>
          <a:bodyPr/>
          <a:lstStyle/>
          <a:p>
            <a:pPr algn="ctr" eaLnBrk="1" hangingPunct="1">
              <a:lnSpc>
                <a:spcPct val="90000"/>
              </a:lnSpc>
              <a:buFont typeface="Wingdings" panose="05000000000000000000" pitchFamily="2" charset="2"/>
              <a:buNone/>
            </a:pPr>
            <a:endParaRPr lang="en-US" altLang="ja-JP" sz="2000">
              <a:solidFill>
                <a:srgbClr val="FFC7E3"/>
              </a:solidFill>
              <a:latin typeface="ＭＳ Ｐゴシック" panose="020B0600070205080204" pitchFamily="50" charset="-128"/>
              <a:ea typeface="ＭＳ Ｐゴシック" panose="020B0600070205080204" pitchFamily="50" charset="-128"/>
            </a:endParaRPr>
          </a:p>
          <a:p>
            <a:pPr lvl="1" algn="ctr" eaLnBrk="1" hangingPunct="1">
              <a:lnSpc>
                <a:spcPct val="90000"/>
              </a:lnSpc>
              <a:buFontTx/>
              <a:buNone/>
            </a:pPr>
            <a:endParaRPr lang="ja-JP" altLang="en-US" sz="1800">
              <a:solidFill>
                <a:srgbClr val="C2F5FF"/>
              </a:solidFill>
              <a:latin typeface="ＭＳ Ｐゴシック" panose="020B0600070205080204" pitchFamily="50" charset="-128"/>
              <a:ea typeface="ＭＳ Ｐゴシック" panose="020B0600070205080204" pitchFamily="50" charset="-128"/>
            </a:endParaRPr>
          </a:p>
        </p:txBody>
      </p:sp>
      <p:sp>
        <p:nvSpPr>
          <p:cNvPr id="9224" name="Text Box 8">
            <a:extLst>
              <a:ext uri="{FF2B5EF4-FFF2-40B4-BE49-F238E27FC236}">
                <a16:creationId xmlns:a16="http://schemas.microsoft.com/office/drawing/2014/main" id="{ECACC194-73B5-4003-AE3A-972AC421C3E9}"/>
              </a:ext>
            </a:extLst>
          </p:cNvPr>
          <p:cNvSpPr txBox="1">
            <a:spLocks noChangeArrowheads="1"/>
          </p:cNvSpPr>
          <p:nvPr/>
        </p:nvSpPr>
        <p:spPr bwMode="auto">
          <a:xfrm>
            <a:off x="685800" y="1981200"/>
            <a:ext cx="8212138" cy="523875"/>
          </a:xfrm>
          <a:prstGeom prst="rect">
            <a:avLst/>
          </a:prstGeom>
          <a:noFill/>
          <a:ln w="9525">
            <a:noFill/>
            <a:miter lim="800000"/>
            <a:headEnd/>
            <a:tailEnd/>
          </a:ln>
          <a:effectLst/>
        </p:spPr>
        <p:txBody>
          <a:bodyPr wrap="none">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ja-JP" altLang="en-US" sz="2800" b="1">
                <a:effectLst>
                  <a:outerShdw blurRad="38100" dist="38100" dir="2700000" algn="tl">
                    <a:srgbClr val="000000"/>
                  </a:outerShdw>
                </a:effectLst>
                <a:latin typeface="ＭＳ Ｐゴシック" pitchFamily="-94" charset="-128"/>
                <a:ea typeface="ＭＳ Ｐゴシック" pitchFamily="-94" charset="-128"/>
              </a:rPr>
              <a:t>口から食べることが生きている証（人の根元的欲求）</a:t>
            </a:r>
          </a:p>
        </p:txBody>
      </p:sp>
      <p:sp>
        <p:nvSpPr>
          <p:cNvPr id="9225" name="Text Box 9">
            <a:extLst>
              <a:ext uri="{FF2B5EF4-FFF2-40B4-BE49-F238E27FC236}">
                <a16:creationId xmlns:a16="http://schemas.microsoft.com/office/drawing/2014/main" id="{47771B01-646E-41C2-9060-C7511B24FD25}"/>
              </a:ext>
            </a:extLst>
          </p:cNvPr>
          <p:cNvSpPr txBox="1">
            <a:spLocks noChangeArrowheads="1"/>
          </p:cNvSpPr>
          <p:nvPr/>
        </p:nvSpPr>
        <p:spPr bwMode="auto">
          <a:xfrm>
            <a:off x="990600" y="2590800"/>
            <a:ext cx="7989888" cy="1200150"/>
          </a:xfrm>
          <a:prstGeom prst="rect">
            <a:avLst/>
          </a:prstGeom>
          <a:noFill/>
          <a:ln w="9525">
            <a:noFill/>
            <a:miter lim="800000"/>
            <a:headEnd/>
            <a:tailEnd/>
          </a:ln>
          <a:effectLst/>
        </p:spPr>
        <p:txBody>
          <a:bodyPr wrap="none">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ja-JP" altLang="en-US" sz="2400" b="1">
                <a:solidFill>
                  <a:srgbClr val="FBFF07"/>
                </a:solidFill>
                <a:effectLst>
                  <a:outerShdw blurRad="38100" dist="38100" dir="2700000" algn="tl">
                    <a:srgbClr val="000000"/>
                  </a:outerShdw>
                </a:effectLst>
                <a:latin typeface="ＭＳ Ｐゴシック" pitchFamily="-94" charset="-128"/>
                <a:ea typeface="ＭＳ Ｐゴシック" pitchFamily="-94" charset="-128"/>
              </a:rPr>
              <a:t>・少しでもよいから食べたい</a:t>
            </a:r>
            <a:endParaRPr lang="en-US" altLang="ja-JP" sz="2400" b="1">
              <a:effectLst>
                <a:outerShdw blurRad="38100" dist="38100" dir="2700000" algn="tl">
                  <a:srgbClr val="000000"/>
                </a:outerShdw>
              </a:effectLst>
              <a:latin typeface="ＭＳ Ｐゴシック" pitchFamily="-94" charset="-128"/>
              <a:ea typeface="ＭＳ Ｐゴシック" pitchFamily="-94" charset="-128"/>
            </a:endParaRPr>
          </a:p>
          <a:p>
            <a:pPr eaLnBrk="1" hangingPunct="1">
              <a:defRPr/>
            </a:pPr>
            <a:r>
              <a:rPr lang="ja-JP" altLang="en-US" sz="2400" b="1">
                <a:effectLst>
                  <a:outerShdw blurRad="38100" dist="38100" dir="2700000" algn="tl">
                    <a:srgbClr val="000000"/>
                  </a:outerShdw>
                </a:effectLst>
                <a:latin typeface="ＭＳ Ｐゴシック" pitchFamily="-94" charset="-128"/>
                <a:ea typeface="ＭＳ Ｐゴシック" pitchFamily="-94" charset="-128"/>
              </a:rPr>
              <a:t>　　五欲（性欲、食欲、名誉欲、財欲、物欲）の中で、最後まで</a:t>
            </a:r>
            <a:endParaRPr lang="en-US" altLang="ja-JP" sz="2400" b="1">
              <a:effectLst>
                <a:outerShdw blurRad="38100" dist="38100" dir="2700000" algn="tl">
                  <a:srgbClr val="000000"/>
                </a:outerShdw>
              </a:effectLst>
              <a:latin typeface="ＭＳ Ｐゴシック" pitchFamily="-94" charset="-128"/>
              <a:ea typeface="ＭＳ Ｐゴシック" pitchFamily="-94" charset="-128"/>
            </a:endParaRPr>
          </a:p>
          <a:p>
            <a:pPr eaLnBrk="1" hangingPunct="1">
              <a:defRPr/>
            </a:pPr>
            <a:r>
              <a:rPr lang="ja-JP" altLang="en-US" sz="2400" b="1">
                <a:effectLst>
                  <a:outerShdw blurRad="38100" dist="38100" dir="2700000" algn="tl">
                    <a:srgbClr val="000000"/>
                  </a:outerShdw>
                </a:effectLst>
                <a:latin typeface="ＭＳ Ｐゴシック" pitchFamily="-94" charset="-128"/>
                <a:ea typeface="ＭＳ Ｐゴシック" pitchFamily="-94" charset="-128"/>
              </a:rPr>
              <a:t>　　無くならないのが、食欲とも言われている・・・</a:t>
            </a:r>
          </a:p>
        </p:txBody>
      </p:sp>
      <p:sp>
        <p:nvSpPr>
          <p:cNvPr id="9228" name="Rectangle 12">
            <a:extLst>
              <a:ext uri="{FF2B5EF4-FFF2-40B4-BE49-F238E27FC236}">
                <a16:creationId xmlns:a16="http://schemas.microsoft.com/office/drawing/2014/main" id="{EA25C531-C94E-4D21-BAB2-F98B82201DF2}"/>
              </a:ext>
            </a:extLst>
          </p:cNvPr>
          <p:cNvSpPr>
            <a:spLocks noChangeArrowheads="1"/>
          </p:cNvSpPr>
          <p:nvPr/>
        </p:nvSpPr>
        <p:spPr bwMode="auto">
          <a:xfrm>
            <a:off x="992188" y="3962400"/>
            <a:ext cx="9109075" cy="1200150"/>
          </a:xfrm>
          <a:prstGeom prst="rect">
            <a:avLst/>
          </a:prstGeom>
          <a:noFill/>
          <a:ln w="12700" cap="sq">
            <a:noFill/>
            <a:miter lim="800000"/>
            <a:headEnd type="none" w="sm" len="sm"/>
            <a:tailEnd type="none" w="sm" len="sm"/>
          </a:ln>
          <a:effectLst/>
        </p:spPr>
        <p:txBody>
          <a:bodyPr>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ja-JP" altLang="en-US" sz="2400" b="1">
                <a:solidFill>
                  <a:srgbClr val="FBFF07"/>
                </a:solidFill>
                <a:effectLst>
                  <a:outerShdw blurRad="38100" dist="38100" dir="2700000" algn="tl">
                    <a:srgbClr val="000000"/>
                  </a:outerShdw>
                </a:effectLst>
                <a:latin typeface="ＭＳ Ｐゴシック" pitchFamily="-94" charset="-128"/>
                <a:ea typeface="ＭＳ Ｐゴシック" pitchFamily="-94" charset="-128"/>
              </a:rPr>
              <a:t>・食べている方が生き生きしている</a:t>
            </a:r>
            <a:endParaRPr lang="en-US" altLang="ja-JP" sz="2400" b="1">
              <a:solidFill>
                <a:srgbClr val="FBFF07"/>
              </a:solidFill>
              <a:effectLst>
                <a:outerShdw blurRad="38100" dist="38100" dir="2700000" algn="tl">
                  <a:srgbClr val="000000"/>
                </a:outerShdw>
              </a:effectLst>
              <a:latin typeface="ＭＳ Ｐゴシック" pitchFamily="-94" charset="-128"/>
              <a:ea typeface="ＭＳ Ｐゴシック" pitchFamily="-94" charset="-128"/>
            </a:endParaRPr>
          </a:p>
          <a:p>
            <a:pPr eaLnBrk="1" hangingPunct="1">
              <a:defRPr/>
            </a:pPr>
            <a:r>
              <a:rPr lang="ja-JP" altLang="en-US" sz="2400" b="1">
                <a:effectLst>
                  <a:outerShdw blurRad="38100" dist="38100" dir="2700000" algn="tl">
                    <a:srgbClr val="000000"/>
                  </a:outerShdw>
                </a:effectLst>
                <a:latin typeface="ＭＳ Ｐゴシック" pitchFamily="-94" charset="-128"/>
                <a:ea typeface="ＭＳ Ｐゴシック" pitchFamily="-94" charset="-128"/>
              </a:rPr>
              <a:t>　　咀嚼をしなくなると、認知症が進行する例は</a:t>
            </a:r>
            <a:endParaRPr lang="en-US" altLang="ja-JP" sz="2400" b="1">
              <a:effectLst>
                <a:outerShdw blurRad="38100" dist="38100" dir="2700000" algn="tl">
                  <a:srgbClr val="000000"/>
                </a:outerShdw>
              </a:effectLst>
              <a:latin typeface="ＭＳ Ｐゴシック" pitchFamily="-94" charset="-128"/>
              <a:ea typeface="ＭＳ Ｐゴシック" pitchFamily="-94" charset="-128"/>
            </a:endParaRPr>
          </a:p>
          <a:p>
            <a:pPr eaLnBrk="1" hangingPunct="1">
              <a:defRPr/>
            </a:pPr>
            <a:r>
              <a:rPr lang="ja-JP" altLang="en-US" sz="2400" b="1">
                <a:effectLst>
                  <a:outerShdw blurRad="38100" dist="38100" dir="2700000" algn="tl">
                    <a:srgbClr val="000000"/>
                  </a:outerShdw>
                </a:effectLst>
                <a:latin typeface="ＭＳ Ｐゴシック" pitchFamily="-94" charset="-128"/>
                <a:ea typeface="ＭＳ Ｐゴシック" pitchFamily="-94" charset="-128"/>
              </a:rPr>
              <a:t>　　少なくない</a:t>
            </a:r>
            <a:endParaRPr lang="ja-JP" altLang="en-US" sz="2400" b="1">
              <a:solidFill>
                <a:srgbClr val="FBFF07"/>
              </a:solidFill>
              <a:effectLst>
                <a:outerShdw blurRad="38100" dist="38100" dir="2700000" algn="tl">
                  <a:srgbClr val="000000"/>
                </a:outerShdw>
              </a:effectLst>
              <a:latin typeface="ＭＳ Ｐゴシック" pitchFamily="-94" charset="-128"/>
              <a:ea typeface="ＭＳ Ｐゴシック" pitchFamily="-94" charset="-128"/>
            </a:endParaRPr>
          </a:p>
        </p:txBody>
      </p:sp>
      <p:sp>
        <p:nvSpPr>
          <p:cNvPr id="9229" name="Rectangle 13">
            <a:extLst>
              <a:ext uri="{FF2B5EF4-FFF2-40B4-BE49-F238E27FC236}">
                <a16:creationId xmlns:a16="http://schemas.microsoft.com/office/drawing/2014/main" id="{CA795697-D42E-4A82-95FA-99DA6AF4D623}"/>
              </a:ext>
            </a:extLst>
          </p:cNvPr>
          <p:cNvSpPr>
            <a:spLocks noChangeArrowheads="1"/>
          </p:cNvSpPr>
          <p:nvPr/>
        </p:nvSpPr>
        <p:spPr bwMode="auto">
          <a:xfrm>
            <a:off x="990600" y="5213350"/>
            <a:ext cx="7935913" cy="1200150"/>
          </a:xfrm>
          <a:prstGeom prst="rect">
            <a:avLst/>
          </a:prstGeom>
          <a:noFill/>
          <a:ln w="12700" cap="sq">
            <a:noFill/>
            <a:miter lim="800000"/>
            <a:headEnd type="none" w="sm" len="sm"/>
            <a:tailEnd type="none" w="sm" len="sm"/>
          </a:ln>
          <a:effectLst/>
        </p:spPr>
        <p:txBody>
          <a:bodyPr wrap="none">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ja-JP" altLang="en-US" sz="2400" b="1">
                <a:solidFill>
                  <a:srgbClr val="FBFF07"/>
                </a:solidFill>
                <a:effectLst>
                  <a:outerShdw blurRad="38100" dist="38100" dir="2700000" algn="tl">
                    <a:srgbClr val="000000"/>
                  </a:outerShdw>
                </a:effectLst>
                <a:latin typeface="ＭＳ Ｐゴシック" pitchFamily="-94" charset="-128"/>
                <a:ea typeface="ＭＳ Ｐゴシック" pitchFamily="-94" charset="-128"/>
              </a:rPr>
              <a:t>・食べている方が口腔咽頭がきれい</a:t>
            </a:r>
            <a:endParaRPr lang="en-US" altLang="ja-JP" sz="2400" b="1">
              <a:solidFill>
                <a:srgbClr val="FBFF07"/>
              </a:solidFill>
              <a:effectLst>
                <a:outerShdw blurRad="38100" dist="38100" dir="2700000" algn="tl">
                  <a:srgbClr val="000000"/>
                </a:outerShdw>
              </a:effectLst>
              <a:latin typeface="ＭＳ Ｐゴシック" pitchFamily="-94" charset="-128"/>
              <a:ea typeface="ＭＳ Ｐゴシック" pitchFamily="-94" charset="-128"/>
            </a:endParaRPr>
          </a:p>
          <a:p>
            <a:pPr eaLnBrk="1" hangingPunct="1">
              <a:defRPr/>
            </a:pPr>
            <a:r>
              <a:rPr lang="ja-JP" altLang="en-US" sz="2400" b="1">
                <a:solidFill>
                  <a:srgbClr val="FBFF07"/>
                </a:solidFill>
                <a:effectLst>
                  <a:outerShdw blurRad="38100" dist="38100" dir="2700000" algn="tl">
                    <a:srgbClr val="000000"/>
                  </a:outerShdw>
                </a:effectLst>
                <a:latin typeface="ＭＳ Ｐゴシック" pitchFamily="-94" charset="-128"/>
                <a:ea typeface="ＭＳ Ｐゴシック" pitchFamily="-94" charset="-128"/>
              </a:rPr>
              <a:t>　　</a:t>
            </a:r>
            <a:r>
              <a:rPr lang="en-US" altLang="en-US" sz="2400" b="1">
                <a:latin typeface="ＭＳ Ｐゴシック" pitchFamily="-94" charset="-128"/>
                <a:ea typeface="ＭＳ Ｐゴシック" pitchFamily="-94" charset="-128"/>
              </a:rPr>
              <a:t>唾液には口腔内洗浄・殺菌・抗菌作用があり、咀嚼により</a:t>
            </a:r>
            <a:endParaRPr lang="en-US" altLang="ja-JP" sz="2400" b="1">
              <a:latin typeface="ＭＳ Ｐゴシック" pitchFamily="-94" charset="-128"/>
              <a:ea typeface="ＭＳ Ｐゴシック" pitchFamily="-94" charset="-128"/>
            </a:endParaRPr>
          </a:p>
          <a:p>
            <a:pPr eaLnBrk="1" hangingPunct="1">
              <a:defRPr/>
            </a:pPr>
            <a:r>
              <a:rPr lang="en-US" altLang="en-US" sz="2400" b="1">
                <a:latin typeface="ＭＳ Ｐゴシック" pitchFamily="-94" charset="-128"/>
                <a:ea typeface="ＭＳ Ｐゴシック" pitchFamily="-94" charset="-128"/>
              </a:rPr>
              <a:t>　　唾液分泌が促される</a:t>
            </a:r>
            <a:endParaRPr lang="ja-JP" altLang="en-US" sz="2400" b="1">
              <a:solidFill>
                <a:srgbClr val="000000"/>
              </a:solidFill>
              <a:latin typeface="ＭＳ Ｐゴシック" pitchFamily="-94" charset="-128"/>
              <a:ea typeface="ＭＳ Ｐゴシック" pitchFamily="-94" charset="-128"/>
            </a:endParaRPr>
          </a:p>
        </p:txBody>
      </p:sp>
      <p:pic>
        <p:nvPicPr>
          <p:cNvPr id="2" name="図 1">
            <a:extLst>
              <a:ext uri="{FF2B5EF4-FFF2-40B4-BE49-F238E27FC236}">
                <a16:creationId xmlns:a16="http://schemas.microsoft.com/office/drawing/2014/main" id="{B7AA8975-9217-44CA-8359-757D871928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9988" y="3471863"/>
            <a:ext cx="20669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1EBA7B9B-9600-41D3-BA97-8BA8C0AC54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9988" y="3465513"/>
            <a:ext cx="20669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additive="base">
                                        <p:cTn id="7" dur="500" fill="hold"/>
                                        <p:tgtEl>
                                          <p:spTgt spid="9225"/>
                                        </p:tgtEl>
                                        <p:attrNameLst>
                                          <p:attrName>ppt_x</p:attrName>
                                        </p:attrNameLst>
                                      </p:cBhvr>
                                      <p:tavLst>
                                        <p:tav tm="0">
                                          <p:val>
                                            <p:strVal val="1+#ppt_w/2"/>
                                          </p:val>
                                        </p:tav>
                                        <p:tav tm="100000">
                                          <p:val>
                                            <p:strVal val="#ppt_x"/>
                                          </p:val>
                                        </p:tav>
                                      </p:tavLst>
                                    </p:anim>
                                    <p:anim calcmode="lin" valueType="num">
                                      <p:cBhvr additive="base">
                                        <p:cTn id="8" dur="500" fill="hold"/>
                                        <p:tgtEl>
                                          <p:spTgt spid="92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28"/>
                                        </p:tgtEl>
                                        <p:attrNameLst>
                                          <p:attrName>style.visibility</p:attrName>
                                        </p:attrNameLst>
                                      </p:cBhvr>
                                      <p:to>
                                        <p:strVal val="visible"/>
                                      </p:to>
                                    </p:set>
                                    <p:anim calcmode="lin" valueType="num">
                                      <p:cBhvr additive="base">
                                        <p:cTn id="13" dur="500" fill="hold"/>
                                        <p:tgtEl>
                                          <p:spTgt spid="9228"/>
                                        </p:tgtEl>
                                        <p:attrNameLst>
                                          <p:attrName>ppt_x</p:attrName>
                                        </p:attrNameLst>
                                      </p:cBhvr>
                                      <p:tavLst>
                                        <p:tav tm="0">
                                          <p:val>
                                            <p:strVal val="1+#ppt_w/2"/>
                                          </p:val>
                                        </p:tav>
                                        <p:tav tm="100000">
                                          <p:val>
                                            <p:strVal val="#ppt_x"/>
                                          </p:val>
                                        </p:tav>
                                      </p:tavLst>
                                    </p:anim>
                                    <p:anim calcmode="lin" valueType="num">
                                      <p:cBhvr additive="base">
                                        <p:cTn id="14" dur="500" fill="hold"/>
                                        <p:tgtEl>
                                          <p:spTgt spid="9228"/>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9"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229"/>
                                        </p:tgtEl>
                                        <p:attrNameLst>
                                          <p:attrName>style.visibility</p:attrName>
                                        </p:attrNameLst>
                                      </p:cBhvr>
                                      <p:to>
                                        <p:strVal val="visible"/>
                                      </p:to>
                                    </p:set>
                                    <p:anim calcmode="lin" valueType="num">
                                      <p:cBhvr additive="base">
                                        <p:cTn id="28" dur="500" fill="hold"/>
                                        <p:tgtEl>
                                          <p:spTgt spid="9229"/>
                                        </p:tgtEl>
                                        <p:attrNameLst>
                                          <p:attrName>ppt_x</p:attrName>
                                        </p:attrNameLst>
                                      </p:cBhvr>
                                      <p:tavLst>
                                        <p:tav tm="0">
                                          <p:val>
                                            <p:strVal val="1+#ppt_w/2"/>
                                          </p:val>
                                        </p:tav>
                                        <p:tav tm="100000">
                                          <p:val>
                                            <p:strVal val="#ppt_x"/>
                                          </p:val>
                                        </p:tav>
                                      </p:tavLst>
                                    </p:anim>
                                    <p:anim calcmode="lin" valueType="num">
                                      <p:cBhvr additive="base">
                                        <p:cTn id="29" dur="500" fill="hold"/>
                                        <p:tgtEl>
                                          <p:spTgt spid="9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utoUpdateAnimBg="0"/>
      <p:bldP spid="9228" grpId="0" autoUpdateAnimBg="0"/>
      <p:bldP spid="922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99F61A6-D243-493D-9A60-CC0CE6642BA3}"/>
              </a:ext>
            </a:extLst>
          </p:cNvPr>
          <p:cNvSpPr>
            <a:spLocks noGrp="1" noChangeArrowheads="1"/>
          </p:cNvSpPr>
          <p:nvPr>
            <p:ph type="title"/>
          </p:nvPr>
        </p:nvSpPr>
        <p:spPr>
          <a:xfrm>
            <a:off x="771525" y="609600"/>
            <a:ext cx="9134475" cy="1143000"/>
          </a:xfrm>
        </p:spPr>
        <p:txBody>
          <a:bodyPr/>
          <a:lstStyle/>
          <a:p>
            <a:pPr eaLnBrk="1" hangingPunct="1">
              <a:defRPr/>
            </a:pPr>
            <a:r>
              <a:rPr lang="ja-JP" altLang="en-US">
                <a:latin typeface="ＭＳ Ｐゴシック" pitchFamily="-94" charset="-128"/>
                <a:ea typeface="ＭＳ Ｐゴシック" pitchFamily="-94" charset="-128"/>
              </a:rPr>
              <a:t>摂食・嚥下に関する神経ネットワーク</a:t>
            </a:r>
          </a:p>
        </p:txBody>
      </p:sp>
      <p:sp>
        <p:nvSpPr>
          <p:cNvPr id="17411" name="Oval 7">
            <a:extLst>
              <a:ext uri="{FF2B5EF4-FFF2-40B4-BE49-F238E27FC236}">
                <a16:creationId xmlns:a16="http://schemas.microsoft.com/office/drawing/2014/main" id="{2544BF7E-1879-4104-B713-71A22F792B40}"/>
              </a:ext>
            </a:extLst>
          </p:cNvPr>
          <p:cNvSpPr>
            <a:spLocks noChangeArrowheads="1"/>
          </p:cNvSpPr>
          <p:nvPr/>
        </p:nvSpPr>
        <p:spPr bwMode="auto">
          <a:xfrm>
            <a:off x="3048000" y="2838450"/>
            <a:ext cx="2895600" cy="1181100"/>
          </a:xfrm>
          <a:prstGeom prst="ellipse">
            <a:avLst/>
          </a:prstGeom>
          <a:solidFill>
            <a:schemeClr val="hlink"/>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2800">
                <a:solidFill>
                  <a:schemeClr val="tx2"/>
                </a:solidFill>
                <a:latin typeface="ＭＳ Ｐゴシック" panose="020B0600070205080204" pitchFamily="50" charset="-128"/>
                <a:ea typeface="ＭＳ Ｐゴシック" panose="020B0600070205080204" pitchFamily="50" charset="-128"/>
              </a:rPr>
              <a:t>咀嚼・嚥下</a:t>
            </a:r>
            <a:endParaRPr lang="ja-JP" altLang="en-US">
              <a:solidFill>
                <a:schemeClr val="tx2"/>
              </a:solidFill>
              <a:latin typeface="ＭＳ Ｐゴシック" panose="020B0600070205080204" pitchFamily="50" charset="-128"/>
              <a:ea typeface="ＭＳ Ｐゴシック" panose="020B0600070205080204" pitchFamily="50" charset="-128"/>
            </a:endParaRPr>
          </a:p>
        </p:txBody>
      </p:sp>
      <p:sp>
        <p:nvSpPr>
          <p:cNvPr id="17412" name="AutoShape 8">
            <a:extLst>
              <a:ext uri="{FF2B5EF4-FFF2-40B4-BE49-F238E27FC236}">
                <a16:creationId xmlns:a16="http://schemas.microsoft.com/office/drawing/2014/main" id="{E002B3F7-9AA0-418A-BB0F-2EDD9A25F3D6}"/>
              </a:ext>
            </a:extLst>
          </p:cNvPr>
          <p:cNvSpPr>
            <a:spLocks noChangeArrowheads="1"/>
          </p:cNvSpPr>
          <p:nvPr/>
        </p:nvSpPr>
        <p:spPr bwMode="auto">
          <a:xfrm>
            <a:off x="6400800" y="1752600"/>
            <a:ext cx="3505200" cy="1066800"/>
          </a:xfrm>
          <a:prstGeom prst="roundRect">
            <a:avLst>
              <a:gd name="adj" fmla="val 16667"/>
            </a:avLst>
          </a:prstGeom>
          <a:solidFill>
            <a:schemeClr val="accent1"/>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2400">
                <a:solidFill>
                  <a:srgbClr val="17137A"/>
                </a:solidFill>
                <a:latin typeface="ＭＳ Ｐゴシック" panose="020B0600070205080204" pitchFamily="50" charset="-128"/>
                <a:ea typeface="ＭＳ Ｐゴシック" panose="020B0600070205080204" pitchFamily="50" charset="-128"/>
              </a:rPr>
              <a:t>情動・認知</a:t>
            </a:r>
            <a:endParaRPr lang="en-US" altLang="ja-JP">
              <a:latin typeface="ＭＳ Ｐゴシック" panose="020B0600070205080204" pitchFamily="50" charset="-128"/>
              <a:ea typeface="ＭＳ Ｐゴシック" panose="020B0600070205080204" pitchFamily="50" charset="-128"/>
            </a:endParaRPr>
          </a:p>
          <a:p>
            <a:pPr algn="ctr" eaLnBrk="1" hangingPunct="1"/>
            <a:r>
              <a:rPr lang="ja-JP" altLang="en-US">
                <a:solidFill>
                  <a:srgbClr val="464702"/>
                </a:solidFill>
                <a:latin typeface="ＭＳ Ｐゴシック" panose="020B0600070205080204" pitchFamily="50" charset="-128"/>
                <a:ea typeface="ＭＳ Ｐゴシック" panose="020B0600070205080204" pitchFamily="50" charset="-128"/>
              </a:rPr>
              <a:t>食欲・食後の満足感、満腹感</a:t>
            </a:r>
            <a:endParaRPr lang="ja-JP" altLang="en-US">
              <a:solidFill>
                <a:srgbClr val="FBFF07"/>
              </a:solidFill>
              <a:latin typeface="ＭＳ Ｐゴシック" panose="020B0600070205080204" pitchFamily="50" charset="-128"/>
              <a:ea typeface="ＭＳ Ｐゴシック" panose="020B0600070205080204" pitchFamily="50" charset="-128"/>
            </a:endParaRPr>
          </a:p>
        </p:txBody>
      </p:sp>
      <p:sp>
        <p:nvSpPr>
          <p:cNvPr id="17413" name="Line 9">
            <a:extLst>
              <a:ext uri="{FF2B5EF4-FFF2-40B4-BE49-F238E27FC236}">
                <a16:creationId xmlns:a16="http://schemas.microsoft.com/office/drawing/2014/main" id="{5927A714-5E0A-4DEE-9D1B-C891EB8A4F53}"/>
              </a:ext>
            </a:extLst>
          </p:cNvPr>
          <p:cNvSpPr>
            <a:spLocks noChangeShapeType="1"/>
          </p:cNvSpPr>
          <p:nvPr/>
        </p:nvSpPr>
        <p:spPr bwMode="auto">
          <a:xfrm flipV="1">
            <a:off x="5715000" y="2667000"/>
            <a:ext cx="533400" cy="304800"/>
          </a:xfrm>
          <a:prstGeom prst="line">
            <a:avLst/>
          </a:prstGeom>
          <a:noFill/>
          <a:ln w="38100" cap="sq">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414" name="AutoShape 10">
            <a:extLst>
              <a:ext uri="{FF2B5EF4-FFF2-40B4-BE49-F238E27FC236}">
                <a16:creationId xmlns:a16="http://schemas.microsoft.com/office/drawing/2014/main" id="{DCA98A8A-DC08-43AE-B6CA-5A5BBCFE7C1F}"/>
              </a:ext>
            </a:extLst>
          </p:cNvPr>
          <p:cNvSpPr>
            <a:spLocks noChangeArrowheads="1"/>
          </p:cNvSpPr>
          <p:nvPr/>
        </p:nvSpPr>
        <p:spPr bwMode="auto">
          <a:xfrm>
            <a:off x="228600" y="4419600"/>
            <a:ext cx="3276600" cy="1066800"/>
          </a:xfrm>
          <a:prstGeom prst="roundRect">
            <a:avLst>
              <a:gd name="adj" fmla="val 16667"/>
            </a:avLst>
          </a:prstGeom>
          <a:solidFill>
            <a:schemeClr val="tx2"/>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2400">
                <a:solidFill>
                  <a:schemeClr val="hlink"/>
                </a:solidFill>
                <a:latin typeface="ＭＳ Ｐゴシック" panose="020B0600070205080204" pitchFamily="50" charset="-128"/>
                <a:ea typeface="ＭＳ Ｐゴシック" panose="020B0600070205080204" pitchFamily="50" charset="-128"/>
              </a:rPr>
              <a:t>自律神経系</a:t>
            </a:r>
            <a:endParaRPr lang="en-US" altLang="ja-JP">
              <a:latin typeface="ＭＳ Ｐゴシック" panose="020B0600070205080204" pitchFamily="50" charset="-128"/>
              <a:ea typeface="ＭＳ Ｐゴシック" panose="020B0600070205080204" pitchFamily="50" charset="-128"/>
            </a:endParaRPr>
          </a:p>
          <a:p>
            <a:pPr algn="ctr" eaLnBrk="1" hangingPunct="1"/>
            <a:r>
              <a:rPr lang="ja-JP" altLang="en-US">
                <a:solidFill>
                  <a:schemeClr val="bg2"/>
                </a:solidFill>
                <a:latin typeface="ＭＳ Ｐゴシック" panose="020B0600070205080204" pitchFamily="50" charset="-128"/>
                <a:ea typeface="ＭＳ Ｐゴシック" panose="020B0600070205080204" pitchFamily="50" charset="-128"/>
              </a:rPr>
              <a:t>消化・吸収、発汗、脈拍</a:t>
            </a:r>
            <a:endParaRPr lang="en-US" altLang="ja-JP">
              <a:solidFill>
                <a:schemeClr val="bg2"/>
              </a:solidFill>
              <a:latin typeface="ＭＳ Ｐゴシック" panose="020B0600070205080204" pitchFamily="50" charset="-128"/>
              <a:ea typeface="ＭＳ Ｐゴシック" panose="020B0600070205080204" pitchFamily="50" charset="-128"/>
            </a:endParaRPr>
          </a:p>
          <a:p>
            <a:pPr algn="ctr" eaLnBrk="1" hangingPunct="1"/>
            <a:r>
              <a:rPr lang="ja-JP" altLang="en-US">
                <a:solidFill>
                  <a:schemeClr val="bg2"/>
                </a:solidFill>
                <a:latin typeface="ＭＳ Ｐゴシック" panose="020B0600070205080204" pitchFamily="50" charset="-128"/>
                <a:ea typeface="ＭＳ Ｐゴシック" panose="020B0600070205080204" pitchFamily="50" charset="-128"/>
              </a:rPr>
              <a:t>唾液分泌</a:t>
            </a:r>
          </a:p>
        </p:txBody>
      </p:sp>
      <p:sp>
        <p:nvSpPr>
          <p:cNvPr id="17415" name="Line 11">
            <a:extLst>
              <a:ext uri="{FF2B5EF4-FFF2-40B4-BE49-F238E27FC236}">
                <a16:creationId xmlns:a16="http://schemas.microsoft.com/office/drawing/2014/main" id="{AF93A573-E66A-4F51-888E-174AC95489DF}"/>
              </a:ext>
            </a:extLst>
          </p:cNvPr>
          <p:cNvSpPr>
            <a:spLocks noChangeShapeType="1"/>
          </p:cNvSpPr>
          <p:nvPr/>
        </p:nvSpPr>
        <p:spPr bwMode="auto">
          <a:xfrm flipV="1">
            <a:off x="2438400" y="3810000"/>
            <a:ext cx="685800" cy="457200"/>
          </a:xfrm>
          <a:prstGeom prst="line">
            <a:avLst/>
          </a:prstGeom>
          <a:noFill/>
          <a:ln w="38100" cap="sq">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416" name="AutoShape 12">
            <a:extLst>
              <a:ext uri="{FF2B5EF4-FFF2-40B4-BE49-F238E27FC236}">
                <a16:creationId xmlns:a16="http://schemas.microsoft.com/office/drawing/2014/main" id="{AC8D5745-2DCE-443E-976F-7F69B27D802A}"/>
              </a:ext>
            </a:extLst>
          </p:cNvPr>
          <p:cNvSpPr>
            <a:spLocks noChangeArrowheads="1"/>
          </p:cNvSpPr>
          <p:nvPr/>
        </p:nvSpPr>
        <p:spPr bwMode="auto">
          <a:xfrm>
            <a:off x="6553200" y="4724400"/>
            <a:ext cx="3276600" cy="1524000"/>
          </a:xfrm>
          <a:prstGeom prst="roundRect">
            <a:avLst>
              <a:gd name="adj" fmla="val 16667"/>
            </a:avLst>
          </a:prstGeom>
          <a:solidFill>
            <a:srgbClr val="37FF14"/>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2400">
                <a:solidFill>
                  <a:srgbClr val="17137A"/>
                </a:solidFill>
                <a:latin typeface="ＭＳ Ｐゴシック" panose="020B0600070205080204" pitchFamily="50" charset="-128"/>
                <a:ea typeface="ＭＳ Ｐゴシック" panose="020B0600070205080204" pitchFamily="50" charset="-128"/>
              </a:rPr>
              <a:t>運動系</a:t>
            </a:r>
            <a:endParaRPr lang="en-US" altLang="ja-JP">
              <a:solidFill>
                <a:srgbClr val="17137A"/>
              </a:solidFill>
              <a:latin typeface="ＭＳ Ｐゴシック" panose="020B0600070205080204" pitchFamily="50" charset="-128"/>
              <a:ea typeface="ＭＳ Ｐゴシック" panose="020B0600070205080204" pitchFamily="50" charset="-128"/>
            </a:endParaRPr>
          </a:p>
          <a:p>
            <a:pPr algn="ctr" eaLnBrk="1" hangingPunct="1"/>
            <a:r>
              <a:rPr lang="ja-JP" altLang="en-US">
                <a:solidFill>
                  <a:srgbClr val="464702"/>
                </a:solidFill>
                <a:latin typeface="ＭＳ Ｐゴシック" panose="020B0600070205080204" pitchFamily="50" charset="-128"/>
                <a:ea typeface="ＭＳ Ｐゴシック" panose="020B0600070205080204" pitchFamily="50" charset="-128"/>
              </a:rPr>
              <a:t>皮質延髄路</a:t>
            </a:r>
            <a:endParaRPr lang="en-US" altLang="ja-JP">
              <a:solidFill>
                <a:srgbClr val="464702"/>
              </a:solidFill>
              <a:latin typeface="ＭＳ Ｐゴシック" panose="020B0600070205080204" pitchFamily="50" charset="-128"/>
              <a:ea typeface="ＭＳ Ｐゴシック" panose="020B0600070205080204" pitchFamily="50" charset="-128"/>
            </a:endParaRPr>
          </a:p>
          <a:p>
            <a:pPr algn="ctr" eaLnBrk="1" hangingPunct="1"/>
            <a:r>
              <a:rPr lang="ja-JP" altLang="en-US">
                <a:solidFill>
                  <a:srgbClr val="464702"/>
                </a:solidFill>
                <a:latin typeface="ＭＳ Ｐゴシック" panose="020B0600070205080204" pitchFamily="50" charset="-128"/>
                <a:ea typeface="ＭＳ Ｐゴシック" panose="020B0600070205080204" pitchFamily="50" charset="-128"/>
              </a:rPr>
              <a:t>大脳基底核</a:t>
            </a:r>
            <a:endParaRPr lang="en-US" altLang="ja-JP">
              <a:solidFill>
                <a:srgbClr val="464702"/>
              </a:solidFill>
              <a:latin typeface="ＭＳ Ｐゴシック" panose="020B0600070205080204" pitchFamily="50" charset="-128"/>
              <a:ea typeface="ＭＳ Ｐゴシック" panose="020B0600070205080204" pitchFamily="50" charset="-128"/>
            </a:endParaRPr>
          </a:p>
          <a:p>
            <a:pPr algn="ctr" eaLnBrk="1" hangingPunct="1"/>
            <a:r>
              <a:rPr lang="ja-JP" altLang="en-US">
                <a:solidFill>
                  <a:srgbClr val="464702"/>
                </a:solidFill>
                <a:latin typeface="ＭＳ Ｐゴシック" panose="020B0600070205080204" pitchFamily="50" charset="-128"/>
                <a:ea typeface="ＭＳ Ｐゴシック" panose="020B0600070205080204" pitchFamily="50" charset="-128"/>
              </a:rPr>
              <a:t>小脳</a:t>
            </a:r>
            <a:endParaRPr lang="ja-JP" altLang="en-US">
              <a:solidFill>
                <a:srgbClr val="17137A"/>
              </a:solidFill>
              <a:latin typeface="ＭＳ Ｐゴシック" panose="020B0600070205080204" pitchFamily="50" charset="-128"/>
              <a:ea typeface="ＭＳ Ｐゴシック" panose="020B0600070205080204" pitchFamily="50" charset="-128"/>
            </a:endParaRPr>
          </a:p>
        </p:txBody>
      </p:sp>
      <p:sp>
        <p:nvSpPr>
          <p:cNvPr id="17417" name="Line 13">
            <a:extLst>
              <a:ext uri="{FF2B5EF4-FFF2-40B4-BE49-F238E27FC236}">
                <a16:creationId xmlns:a16="http://schemas.microsoft.com/office/drawing/2014/main" id="{EB735AD5-12C5-47AE-9987-510D4128EE16}"/>
              </a:ext>
            </a:extLst>
          </p:cNvPr>
          <p:cNvSpPr>
            <a:spLocks noChangeShapeType="1"/>
          </p:cNvSpPr>
          <p:nvPr/>
        </p:nvSpPr>
        <p:spPr bwMode="auto">
          <a:xfrm flipH="1" flipV="1">
            <a:off x="5638800" y="3962400"/>
            <a:ext cx="914400" cy="685800"/>
          </a:xfrm>
          <a:prstGeom prst="line">
            <a:avLst/>
          </a:prstGeom>
          <a:noFill/>
          <a:ln w="38100" cap="sq">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418" name="Oval 15">
            <a:extLst>
              <a:ext uri="{FF2B5EF4-FFF2-40B4-BE49-F238E27FC236}">
                <a16:creationId xmlns:a16="http://schemas.microsoft.com/office/drawing/2014/main" id="{B99C7012-5942-490F-889B-18C2EB26E3DE}"/>
              </a:ext>
            </a:extLst>
          </p:cNvPr>
          <p:cNvSpPr>
            <a:spLocks noChangeArrowheads="1"/>
          </p:cNvSpPr>
          <p:nvPr/>
        </p:nvSpPr>
        <p:spPr bwMode="auto">
          <a:xfrm>
            <a:off x="3962400" y="5334000"/>
            <a:ext cx="1981200" cy="990600"/>
          </a:xfrm>
          <a:prstGeom prst="ellipse">
            <a:avLst/>
          </a:prstGeom>
          <a:solidFill>
            <a:srgbClr val="FBFF07"/>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2400">
                <a:solidFill>
                  <a:schemeClr val="bg2"/>
                </a:solidFill>
                <a:latin typeface="ＭＳ Ｐゴシック" panose="020B0600070205080204" pitchFamily="50" charset="-128"/>
                <a:ea typeface="ＭＳ Ｐゴシック" panose="020B0600070205080204" pitchFamily="50" charset="-128"/>
              </a:rPr>
              <a:t>呼吸</a:t>
            </a:r>
            <a:endParaRPr lang="ja-JP" altLang="en-US">
              <a:latin typeface="ＭＳ Ｐゴシック" panose="020B0600070205080204" pitchFamily="50" charset="-128"/>
              <a:ea typeface="ＭＳ Ｐゴシック" panose="020B0600070205080204" pitchFamily="50" charset="-128"/>
            </a:endParaRPr>
          </a:p>
        </p:txBody>
      </p:sp>
      <p:sp>
        <p:nvSpPr>
          <p:cNvPr id="17419" name="Line 16">
            <a:extLst>
              <a:ext uri="{FF2B5EF4-FFF2-40B4-BE49-F238E27FC236}">
                <a16:creationId xmlns:a16="http://schemas.microsoft.com/office/drawing/2014/main" id="{84BE30BB-DD9F-4A55-8A41-A73BC4B3754E}"/>
              </a:ext>
            </a:extLst>
          </p:cNvPr>
          <p:cNvSpPr>
            <a:spLocks noChangeShapeType="1"/>
          </p:cNvSpPr>
          <p:nvPr/>
        </p:nvSpPr>
        <p:spPr bwMode="auto">
          <a:xfrm flipH="1" flipV="1">
            <a:off x="4419600" y="4191000"/>
            <a:ext cx="228600" cy="914400"/>
          </a:xfrm>
          <a:prstGeom prst="line">
            <a:avLst/>
          </a:prstGeom>
          <a:noFill/>
          <a:ln w="38100" cap="sq">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420" name="AutoShape 17">
            <a:extLst>
              <a:ext uri="{FF2B5EF4-FFF2-40B4-BE49-F238E27FC236}">
                <a16:creationId xmlns:a16="http://schemas.microsoft.com/office/drawing/2014/main" id="{102520DC-DC74-43A8-965A-D40B85258590}"/>
              </a:ext>
            </a:extLst>
          </p:cNvPr>
          <p:cNvSpPr>
            <a:spLocks noChangeArrowheads="1"/>
          </p:cNvSpPr>
          <p:nvPr/>
        </p:nvSpPr>
        <p:spPr bwMode="auto">
          <a:xfrm>
            <a:off x="381000" y="2133600"/>
            <a:ext cx="1981200" cy="1066800"/>
          </a:xfrm>
          <a:prstGeom prst="roundRect">
            <a:avLst>
              <a:gd name="adj" fmla="val 16667"/>
            </a:avLst>
          </a:prstGeom>
          <a:solidFill>
            <a:schemeClr val="tx2"/>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2400">
                <a:solidFill>
                  <a:srgbClr val="229E0C"/>
                </a:solidFill>
                <a:latin typeface="ＭＳ Ｐゴシック" panose="020B0600070205080204" pitchFamily="50" charset="-128"/>
                <a:ea typeface="ＭＳ Ｐゴシック" panose="020B0600070205080204" pitchFamily="50" charset="-128"/>
              </a:rPr>
              <a:t>感覚系</a:t>
            </a:r>
            <a:endParaRPr lang="en-US" altLang="ja-JP">
              <a:latin typeface="ＭＳ Ｐゴシック" panose="020B0600070205080204" pitchFamily="50" charset="-128"/>
              <a:ea typeface="ＭＳ Ｐゴシック" panose="020B0600070205080204" pitchFamily="50" charset="-128"/>
            </a:endParaRPr>
          </a:p>
          <a:p>
            <a:pPr algn="ctr" eaLnBrk="1" hangingPunct="1"/>
            <a:r>
              <a:rPr lang="ja-JP" altLang="en-US">
                <a:solidFill>
                  <a:schemeClr val="bg2"/>
                </a:solidFill>
                <a:latin typeface="ＭＳ Ｐゴシック" panose="020B0600070205080204" pitchFamily="50" charset="-128"/>
                <a:ea typeface="ＭＳ Ｐゴシック" panose="020B0600070205080204" pitchFamily="50" charset="-128"/>
              </a:rPr>
              <a:t>味覚・臭覚</a:t>
            </a:r>
          </a:p>
        </p:txBody>
      </p:sp>
      <p:sp>
        <p:nvSpPr>
          <p:cNvPr id="17421" name="Line 18">
            <a:extLst>
              <a:ext uri="{FF2B5EF4-FFF2-40B4-BE49-F238E27FC236}">
                <a16:creationId xmlns:a16="http://schemas.microsoft.com/office/drawing/2014/main" id="{71192DCC-1BA7-4D21-AAFC-56372CD0F93D}"/>
              </a:ext>
            </a:extLst>
          </p:cNvPr>
          <p:cNvSpPr>
            <a:spLocks noChangeShapeType="1"/>
          </p:cNvSpPr>
          <p:nvPr/>
        </p:nvSpPr>
        <p:spPr bwMode="auto">
          <a:xfrm>
            <a:off x="2514600" y="2743200"/>
            <a:ext cx="533400" cy="304800"/>
          </a:xfrm>
          <a:prstGeom prst="line">
            <a:avLst/>
          </a:prstGeom>
          <a:noFill/>
          <a:ln w="38100" cap="sq">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422" name="Oval 19">
            <a:extLst>
              <a:ext uri="{FF2B5EF4-FFF2-40B4-BE49-F238E27FC236}">
                <a16:creationId xmlns:a16="http://schemas.microsoft.com/office/drawing/2014/main" id="{FFC3F50D-D237-4F96-B981-24911255454D}"/>
              </a:ext>
            </a:extLst>
          </p:cNvPr>
          <p:cNvSpPr>
            <a:spLocks noChangeArrowheads="1"/>
          </p:cNvSpPr>
          <p:nvPr/>
        </p:nvSpPr>
        <p:spPr bwMode="auto">
          <a:xfrm>
            <a:off x="6934200" y="3048000"/>
            <a:ext cx="2895600" cy="1219200"/>
          </a:xfrm>
          <a:prstGeom prst="ellipse">
            <a:avLst/>
          </a:prstGeom>
          <a:solidFill>
            <a:schemeClr val="bg1"/>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algn="ctr" eaLnBrk="1" hangingPunct="1"/>
            <a:r>
              <a:rPr lang="ja-JP" altLang="en-US" sz="2400">
                <a:solidFill>
                  <a:schemeClr val="tx2"/>
                </a:solidFill>
                <a:latin typeface="ＭＳ Ｐゴシック" panose="020B0600070205080204" pitchFamily="50" charset="-128"/>
                <a:ea typeface="ＭＳ Ｐゴシック" panose="020B0600070205080204" pitchFamily="50" charset="-128"/>
              </a:rPr>
              <a:t>意</a:t>
            </a:r>
            <a:r>
              <a:rPr lang="en-US" altLang="ja-JP" sz="2400">
                <a:solidFill>
                  <a:schemeClr val="tx2"/>
                </a:solidFill>
                <a:latin typeface="ＭＳ Ｐゴシック" panose="020B0600070205080204" pitchFamily="50" charset="-128"/>
                <a:ea typeface="ＭＳ Ｐゴシック" panose="020B0600070205080204" pitchFamily="50" charset="-128"/>
              </a:rPr>
              <a:t> </a:t>
            </a:r>
            <a:r>
              <a:rPr lang="ja-JP" altLang="en-US" sz="2400">
                <a:solidFill>
                  <a:schemeClr val="tx2"/>
                </a:solidFill>
                <a:latin typeface="ＭＳ Ｐゴシック" panose="020B0600070205080204" pitchFamily="50" charset="-128"/>
                <a:ea typeface="ＭＳ Ｐゴシック" panose="020B0600070205080204" pitchFamily="50" charset="-128"/>
              </a:rPr>
              <a:t>識</a:t>
            </a:r>
            <a:endParaRPr lang="en-US" altLang="ja-JP">
              <a:latin typeface="ＭＳ Ｐゴシック" panose="020B0600070205080204" pitchFamily="50" charset="-128"/>
              <a:ea typeface="ＭＳ Ｐゴシック" panose="020B0600070205080204" pitchFamily="50" charset="-128"/>
            </a:endParaRPr>
          </a:p>
          <a:p>
            <a:pPr algn="ctr" eaLnBrk="1" hangingPunct="1"/>
            <a:r>
              <a:rPr lang="ja-JP" altLang="en-US">
                <a:latin typeface="ＭＳ Ｐゴシック" panose="020B0600070205080204" pitchFamily="50" charset="-128"/>
                <a:ea typeface="ＭＳ Ｐゴシック" panose="020B0600070205080204" pitchFamily="50" charset="-128"/>
              </a:rPr>
              <a:t>大脳辺縁系</a:t>
            </a:r>
            <a:endParaRPr lang="en-US" altLang="ja-JP">
              <a:latin typeface="ＭＳ Ｐゴシック" panose="020B0600070205080204" pitchFamily="50" charset="-128"/>
              <a:ea typeface="ＭＳ Ｐゴシック" panose="020B0600070205080204" pitchFamily="50" charset="-128"/>
            </a:endParaRPr>
          </a:p>
          <a:p>
            <a:pPr algn="ctr" eaLnBrk="1" hangingPunct="1"/>
            <a:r>
              <a:rPr lang="ja-JP" altLang="en-US">
                <a:latin typeface="ＭＳ Ｐゴシック" panose="020B0600070205080204" pitchFamily="50" charset="-128"/>
                <a:ea typeface="ＭＳ Ｐゴシック" panose="020B0600070205080204" pitchFamily="50" charset="-128"/>
              </a:rPr>
              <a:t>脳幹網様体</a:t>
            </a:r>
          </a:p>
        </p:txBody>
      </p:sp>
      <p:sp>
        <p:nvSpPr>
          <p:cNvPr id="17423" name="Line 20">
            <a:extLst>
              <a:ext uri="{FF2B5EF4-FFF2-40B4-BE49-F238E27FC236}">
                <a16:creationId xmlns:a16="http://schemas.microsoft.com/office/drawing/2014/main" id="{2109CC84-3128-474E-96C8-D45259D79EAF}"/>
              </a:ext>
            </a:extLst>
          </p:cNvPr>
          <p:cNvSpPr>
            <a:spLocks noChangeShapeType="1"/>
          </p:cNvSpPr>
          <p:nvPr/>
        </p:nvSpPr>
        <p:spPr bwMode="auto">
          <a:xfrm>
            <a:off x="6096000" y="3505200"/>
            <a:ext cx="685800" cy="76200"/>
          </a:xfrm>
          <a:prstGeom prst="line">
            <a:avLst/>
          </a:prstGeom>
          <a:noFill/>
          <a:ln w="38100" cap="sq">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a:extLst>
              <a:ext uri="{FF2B5EF4-FFF2-40B4-BE49-F238E27FC236}">
                <a16:creationId xmlns:a16="http://schemas.microsoft.com/office/drawing/2014/main" id="{F54156A4-ACE2-41E4-BA75-92D4BBBC216B}"/>
              </a:ext>
            </a:extLst>
          </p:cNvPr>
          <p:cNvSpPr>
            <a:spLocks noGrp="1" noChangeArrowheads="1"/>
          </p:cNvSpPr>
          <p:nvPr>
            <p:ph type="title"/>
          </p:nvPr>
        </p:nvSpPr>
        <p:spPr/>
        <p:txBody>
          <a:bodyPr/>
          <a:lstStyle/>
          <a:p>
            <a:pPr eaLnBrk="1" hangingPunct="1">
              <a:defRPr/>
            </a:pPr>
            <a:r>
              <a:rPr lang="ja-JP" altLang="en-US" sz="4100" b="1">
                <a:latin typeface="ＭＳ Ｐゴシック" pitchFamily="-94" charset="-128"/>
                <a:ea typeface="ＭＳ Ｐゴシック" pitchFamily="-94" charset="-128"/>
              </a:rPr>
              <a:t>摂食・嚥下の流れ</a:t>
            </a:r>
            <a:endParaRPr lang="ja-JP" altLang="en-US" sz="4100" b="1">
              <a:solidFill>
                <a:srgbClr val="FFC62A"/>
              </a:solidFill>
              <a:latin typeface="ＭＳ Ｐゴシック" pitchFamily="-94" charset="-128"/>
              <a:ea typeface="ＭＳ Ｐゴシック" pitchFamily="-94" charset="-128"/>
            </a:endParaRPr>
          </a:p>
        </p:txBody>
      </p:sp>
      <p:pic>
        <p:nvPicPr>
          <p:cNvPr id="18435" name="Picture 6">
            <a:extLst>
              <a:ext uri="{FF2B5EF4-FFF2-40B4-BE49-F238E27FC236}">
                <a16:creationId xmlns:a16="http://schemas.microsoft.com/office/drawing/2014/main" id="{6904403C-22AA-450E-8CB0-615E33D88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63" y="1816100"/>
            <a:ext cx="4024312"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a:extLst>
              <a:ext uri="{FF2B5EF4-FFF2-40B4-BE49-F238E27FC236}">
                <a16:creationId xmlns:a16="http://schemas.microsoft.com/office/drawing/2014/main" id="{458BEFE9-A179-4941-9EB5-485BE419F125}"/>
              </a:ext>
            </a:extLst>
          </p:cNvPr>
          <p:cNvSpPr>
            <a:spLocks noChangeArrowheads="1"/>
          </p:cNvSpPr>
          <p:nvPr/>
        </p:nvSpPr>
        <p:spPr bwMode="auto">
          <a:xfrm>
            <a:off x="858838" y="2695575"/>
            <a:ext cx="2322512" cy="396875"/>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①</a:t>
            </a:r>
            <a:r>
              <a:rPr lang="ja-JP" altLang="en-US" sz="2600" b="1">
                <a:solidFill>
                  <a:srgbClr val="000000"/>
                </a:solidFill>
                <a:latin typeface="ＭＳ Ｐゴシック" pitchFamily="-94" charset="-128"/>
                <a:ea typeface="ＭＳ Ｐゴシック" pitchFamily="-94" charset="-128"/>
              </a:rPr>
              <a:t>食べ物の認識</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69" name="Rectangle 9">
            <a:extLst>
              <a:ext uri="{FF2B5EF4-FFF2-40B4-BE49-F238E27FC236}">
                <a16:creationId xmlns:a16="http://schemas.microsoft.com/office/drawing/2014/main" id="{FD996CAA-E972-496D-AEEB-D840447EB8C2}"/>
              </a:ext>
            </a:extLst>
          </p:cNvPr>
          <p:cNvSpPr>
            <a:spLocks noChangeArrowheads="1"/>
          </p:cNvSpPr>
          <p:nvPr/>
        </p:nvSpPr>
        <p:spPr bwMode="auto">
          <a:xfrm>
            <a:off x="836613" y="2673350"/>
            <a:ext cx="2322512" cy="396875"/>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latin typeface="ＭＳ Ｐゴシック" pitchFamily="-94" charset="-128"/>
                <a:ea typeface="ＭＳ Ｐゴシック" pitchFamily="-94" charset="-128"/>
              </a:rPr>
              <a:t>①</a:t>
            </a:r>
            <a:r>
              <a:rPr lang="ja-JP" altLang="en-US" sz="2600" b="1">
                <a:latin typeface="ＭＳ Ｐゴシック" pitchFamily="-94" charset="-128"/>
                <a:ea typeface="ＭＳ Ｐゴシック" pitchFamily="-94" charset="-128"/>
              </a:rPr>
              <a:t>食べ物の認識</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0" name="Rectangle 10">
            <a:extLst>
              <a:ext uri="{FF2B5EF4-FFF2-40B4-BE49-F238E27FC236}">
                <a16:creationId xmlns:a16="http://schemas.microsoft.com/office/drawing/2014/main" id="{E96C8972-3DF5-4706-8925-91A91DD8D85F}"/>
              </a:ext>
            </a:extLst>
          </p:cNvPr>
          <p:cNvSpPr>
            <a:spLocks noChangeArrowheads="1"/>
          </p:cNvSpPr>
          <p:nvPr/>
        </p:nvSpPr>
        <p:spPr bwMode="auto">
          <a:xfrm>
            <a:off x="838200" y="3733800"/>
            <a:ext cx="2654300" cy="396875"/>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②</a:t>
            </a:r>
            <a:r>
              <a:rPr lang="ja-JP" altLang="en-US" sz="2600" b="1">
                <a:solidFill>
                  <a:srgbClr val="000000"/>
                </a:solidFill>
                <a:latin typeface="ＭＳ Ｐゴシック" pitchFamily="-94" charset="-128"/>
                <a:ea typeface="ＭＳ Ｐゴシック" pitchFamily="-94" charset="-128"/>
              </a:rPr>
              <a:t>口への取り込み</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1" name="Rectangle 11">
            <a:extLst>
              <a:ext uri="{FF2B5EF4-FFF2-40B4-BE49-F238E27FC236}">
                <a16:creationId xmlns:a16="http://schemas.microsoft.com/office/drawing/2014/main" id="{BA1CA36D-9D4C-4A6D-B694-640ED0CFC40D}"/>
              </a:ext>
            </a:extLst>
          </p:cNvPr>
          <p:cNvSpPr>
            <a:spLocks noChangeArrowheads="1"/>
          </p:cNvSpPr>
          <p:nvPr/>
        </p:nvSpPr>
        <p:spPr bwMode="auto">
          <a:xfrm>
            <a:off x="836613" y="3733800"/>
            <a:ext cx="2654300" cy="7937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latin typeface="ＭＳ Ｐゴシック" pitchFamily="-94" charset="-128"/>
                <a:ea typeface="ＭＳ Ｐゴシック" pitchFamily="-94" charset="-128"/>
              </a:rPr>
              <a:t>②</a:t>
            </a:r>
            <a:r>
              <a:rPr lang="ja-JP" altLang="en-US" sz="2600" b="1">
                <a:latin typeface="ＭＳ Ｐゴシック" pitchFamily="-94" charset="-128"/>
                <a:ea typeface="ＭＳ Ｐゴシック" pitchFamily="-94" charset="-128"/>
              </a:rPr>
              <a:t>口への取り込み</a:t>
            </a:r>
            <a:endParaRPr lang="en-US" altLang="ja-JP" sz="2600" b="1">
              <a:latin typeface="ＭＳ Ｐゴシック" pitchFamily="-94" charset="-128"/>
              <a:ea typeface="ＭＳ Ｐゴシック" pitchFamily="-94" charset="-128"/>
            </a:endParaRPr>
          </a:p>
          <a:p>
            <a:pPr eaLnBrk="1" hangingPunct="1">
              <a:defRPr/>
            </a:pPr>
            <a:r>
              <a:rPr lang="ja-JP" altLang="en-US" sz="2600" b="1">
                <a:latin typeface="ＭＳ Ｐゴシック" pitchFamily="-94" charset="-128"/>
                <a:ea typeface="ＭＳ Ｐゴシック" pitchFamily="-94" charset="-128"/>
              </a:rPr>
              <a:t>　（先行期）</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2" name="Rectangle 12">
            <a:extLst>
              <a:ext uri="{FF2B5EF4-FFF2-40B4-BE49-F238E27FC236}">
                <a16:creationId xmlns:a16="http://schemas.microsoft.com/office/drawing/2014/main" id="{AAF1D365-1915-4348-A027-EFD480A36C3A}"/>
              </a:ext>
            </a:extLst>
          </p:cNvPr>
          <p:cNvSpPr>
            <a:spLocks noChangeArrowheads="1"/>
          </p:cNvSpPr>
          <p:nvPr/>
        </p:nvSpPr>
        <p:spPr bwMode="auto">
          <a:xfrm>
            <a:off x="858838" y="4770438"/>
            <a:ext cx="2654300" cy="396875"/>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③</a:t>
            </a:r>
            <a:r>
              <a:rPr lang="ja-JP" altLang="en-US" sz="2600" b="1">
                <a:solidFill>
                  <a:srgbClr val="000000"/>
                </a:solidFill>
                <a:latin typeface="ＭＳ Ｐゴシック" pitchFamily="-94" charset="-128"/>
                <a:ea typeface="ＭＳ Ｐゴシック" pitchFamily="-94" charset="-128"/>
              </a:rPr>
              <a:t>咀嚼と食塊形成</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3" name="Rectangle 13">
            <a:extLst>
              <a:ext uri="{FF2B5EF4-FFF2-40B4-BE49-F238E27FC236}">
                <a16:creationId xmlns:a16="http://schemas.microsoft.com/office/drawing/2014/main" id="{88E24FC8-5CA6-4890-8A71-331D2686D64E}"/>
              </a:ext>
            </a:extLst>
          </p:cNvPr>
          <p:cNvSpPr>
            <a:spLocks noChangeArrowheads="1"/>
          </p:cNvSpPr>
          <p:nvPr/>
        </p:nvSpPr>
        <p:spPr bwMode="auto">
          <a:xfrm>
            <a:off x="847725" y="4754563"/>
            <a:ext cx="2654300" cy="7937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latin typeface="ＭＳ Ｐゴシック" pitchFamily="-94" charset="-128"/>
                <a:ea typeface="ＭＳ Ｐゴシック" pitchFamily="-94" charset="-128"/>
              </a:rPr>
              <a:t>③</a:t>
            </a:r>
            <a:r>
              <a:rPr lang="ja-JP" altLang="en-US" sz="2600" b="1">
                <a:latin typeface="ＭＳ Ｐゴシック" pitchFamily="-94" charset="-128"/>
                <a:ea typeface="ＭＳ Ｐゴシック" pitchFamily="-94" charset="-128"/>
              </a:rPr>
              <a:t>咀嚼と食塊形成</a:t>
            </a:r>
            <a:endParaRPr lang="en-US" altLang="ja-JP" sz="2600" b="1">
              <a:latin typeface="ＭＳ Ｐゴシック" pitchFamily="-94" charset="-128"/>
              <a:ea typeface="ＭＳ Ｐゴシック" pitchFamily="-94" charset="-128"/>
            </a:endParaRPr>
          </a:p>
          <a:p>
            <a:pPr eaLnBrk="1" hangingPunct="1">
              <a:defRPr/>
            </a:pPr>
            <a:r>
              <a:rPr lang="ja-JP" altLang="en-US" sz="2600" b="1">
                <a:latin typeface="ＭＳ Ｐゴシック" pitchFamily="-94" charset="-128"/>
                <a:ea typeface="ＭＳ Ｐゴシック" pitchFamily="-94" charset="-128"/>
              </a:rPr>
              <a:t>　（口腔準備期）</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4" name="Rectangle 14">
            <a:extLst>
              <a:ext uri="{FF2B5EF4-FFF2-40B4-BE49-F238E27FC236}">
                <a16:creationId xmlns:a16="http://schemas.microsoft.com/office/drawing/2014/main" id="{AB90EB0C-F1E6-4B18-9592-301C67B5F8A6}"/>
              </a:ext>
            </a:extLst>
          </p:cNvPr>
          <p:cNvSpPr>
            <a:spLocks noChangeArrowheads="1"/>
          </p:cNvSpPr>
          <p:nvPr/>
        </p:nvSpPr>
        <p:spPr bwMode="auto">
          <a:xfrm>
            <a:off x="6462713" y="2586038"/>
            <a:ext cx="2986087" cy="396875"/>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④</a:t>
            </a:r>
            <a:r>
              <a:rPr lang="ja-JP" altLang="en-US" sz="2600" b="1">
                <a:solidFill>
                  <a:srgbClr val="000000"/>
                </a:solidFill>
                <a:latin typeface="ＭＳ Ｐゴシック" pitchFamily="-94" charset="-128"/>
                <a:ea typeface="ＭＳ Ｐゴシック" pitchFamily="-94" charset="-128"/>
              </a:rPr>
              <a:t>咽頭への送り込み</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5" name="Rectangle 15">
            <a:extLst>
              <a:ext uri="{FF2B5EF4-FFF2-40B4-BE49-F238E27FC236}">
                <a16:creationId xmlns:a16="http://schemas.microsoft.com/office/drawing/2014/main" id="{6EC61ECF-ABEF-4197-BEB4-F8A8E8080B72}"/>
              </a:ext>
            </a:extLst>
          </p:cNvPr>
          <p:cNvSpPr>
            <a:spLocks noChangeArrowheads="1"/>
          </p:cNvSpPr>
          <p:nvPr/>
        </p:nvSpPr>
        <p:spPr bwMode="auto">
          <a:xfrm>
            <a:off x="6440488" y="2563813"/>
            <a:ext cx="2986087" cy="7937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latin typeface="ＭＳ Ｐゴシック" pitchFamily="-94" charset="-128"/>
                <a:ea typeface="ＭＳ Ｐゴシック" pitchFamily="-94" charset="-128"/>
              </a:rPr>
              <a:t>④</a:t>
            </a:r>
            <a:r>
              <a:rPr lang="ja-JP" altLang="en-US" sz="2600" b="1">
                <a:latin typeface="ＭＳ Ｐゴシック" pitchFamily="-94" charset="-128"/>
                <a:ea typeface="ＭＳ Ｐゴシック" pitchFamily="-94" charset="-128"/>
              </a:rPr>
              <a:t>咽頭への送り込み</a:t>
            </a:r>
            <a:endParaRPr lang="en-US" altLang="ja-JP" sz="2600" b="1">
              <a:latin typeface="ＭＳ Ｐゴシック" pitchFamily="-94" charset="-128"/>
              <a:ea typeface="ＭＳ Ｐゴシック" pitchFamily="-94" charset="-128"/>
            </a:endParaRPr>
          </a:p>
          <a:p>
            <a:pPr eaLnBrk="1" hangingPunct="1">
              <a:defRPr/>
            </a:pPr>
            <a:r>
              <a:rPr lang="ja-JP" altLang="en-US" sz="2600" b="1">
                <a:latin typeface="ＭＳ Ｐゴシック" pitchFamily="-94" charset="-128"/>
                <a:ea typeface="ＭＳ Ｐゴシック" pitchFamily="-94" charset="-128"/>
              </a:rPr>
              <a:t>　　（口腔期）</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6" name="Rectangle 16">
            <a:extLst>
              <a:ext uri="{FF2B5EF4-FFF2-40B4-BE49-F238E27FC236}">
                <a16:creationId xmlns:a16="http://schemas.microsoft.com/office/drawing/2014/main" id="{6AE933DD-0A43-4538-985E-A24617A9BCD6}"/>
              </a:ext>
            </a:extLst>
          </p:cNvPr>
          <p:cNvSpPr>
            <a:spLocks noChangeArrowheads="1"/>
          </p:cNvSpPr>
          <p:nvPr/>
        </p:nvSpPr>
        <p:spPr bwMode="auto">
          <a:xfrm>
            <a:off x="7207250" y="3673475"/>
            <a:ext cx="1658938" cy="396875"/>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⑤</a:t>
            </a:r>
            <a:r>
              <a:rPr lang="ja-JP" altLang="en-US" sz="2600" b="1">
                <a:solidFill>
                  <a:srgbClr val="000000"/>
                </a:solidFill>
                <a:latin typeface="ＭＳ Ｐゴシック" pitchFamily="-94" charset="-128"/>
                <a:ea typeface="ＭＳ Ｐゴシック" pitchFamily="-94" charset="-128"/>
              </a:rPr>
              <a:t>咽頭通過</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7" name="Rectangle 17">
            <a:extLst>
              <a:ext uri="{FF2B5EF4-FFF2-40B4-BE49-F238E27FC236}">
                <a16:creationId xmlns:a16="http://schemas.microsoft.com/office/drawing/2014/main" id="{6F17D6E6-227F-4F2B-B758-C8E8FFF2CF56}"/>
              </a:ext>
            </a:extLst>
          </p:cNvPr>
          <p:cNvSpPr>
            <a:spLocks noChangeArrowheads="1"/>
          </p:cNvSpPr>
          <p:nvPr/>
        </p:nvSpPr>
        <p:spPr bwMode="auto">
          <a:xfrm>
            <a:off x="7185025" y="3651250"/>
            <a:ext cx="1658938" cy="7937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latin typeface="ＭＳ Ｐゴシック" pitchFamily="-94" charset="-128"/>
                <a:ea typeface="ＭＳ Ｐゴシック" pitchFamily="-94" charset="-128"/>
              </a:rPr>
              <a:t>⑤</a:t>
            </a:r>
            <a:r>
              <a:rPr lang="ja-JP" altLang="en-US" sz="2600" b="1">
                <a:latin typeface="ＭＳ Ｐゴシック" pitchFamily="-94" charset="-128"/>
                <a:ea typeface="ＭＳ Ｐゴシック" pitchFamily="-94" charset="-128"/>
              </a:rPr>
              <a:t>咽頭通過</a:t>
            </a:r>
            <a:endParaRPr lang="en-US" altLang="ja-JP" sz="2600" b="1">
              <a:latin typeface="ＭＳ Ｐゴシック" pitchFamily="-94" charset="-128"/>
              <a:ea typeface="ＭＳ Ｐゴシック" pitchFamily="-94" charset="-128"/>
            </a:endParaRPr>
          </a:p>
          <a:p>
            <a:pPr eaLnBrk="1" hangingPunct="1">
              <a:defRPr/>
            </a:pPr>
            <a:r>
              <a:rPr lang="ja-JP" altLang="en-US" sz="2600" b="1">
                <a:latin typeface="ＭＳ Ｐゴシック" pitchFamily="-94" charset="-128"/>
                <a:ea typeface="ＭＳ Ｐゴシック" pitchFamily="-94" charset="-128"/>
              </a:rPr>
              <a:t>　（咽頭期）</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8" name="Rectangle 18">
            <a:extLst>
              <a:ext uri="{FF2B5EF4-FFF2-40B4-BE49-F238E27FC236}">
                <a16:creationId xmlns:a16="http://schemas.microsoft.com/office/drawing/2014/main" id="{B4992CA7-C69F-4F2E-B081-DCEE0A915BD2}"/>
              </a:ext>
            </a:extLst>
          </p:cNvPr>
          <p:cNvSpPr>
            <a:spLocks noChangeArrowheads="1"/>
          </p:cNvSpPr>
          <p:nvPr/>
        </p:nvSpPr>
        <p:spPr bwMode="auto">
          <a:xfrm>
            <a:off x="7229475" y="5360988"/>
            <a:ext cx="1658938" cy="396875"/>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⑥</a:t>
            </a:r>
            <a:r>
              <a:rPr lang="ja-JP" altLang="en-US" sz="2600" b="1">
                <a:solidFill>
                  <a:srgbClr val="000000"/>
                </a:solidFill>
                <a:latin typeface="ＭＳ Ｐゴシック" pitchFamily="-94" charset="-128"/>
                <a:ea typeface="ＭＳ Ｐゴシック" pitchFamily="-94" charset="-128"/>
              </a:rPr>
              <a:t>食道通過</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9" name="Rectangle 19">
            <a:extLst>
              <a:ext uri="{FF2B5EF4-FFF2-40B4-BE49-F238E27FC236}">
                <a16:creationId xmlns:a16="http://schemas.microsoft.com/office/drawing/2014/main" id="{06111CCE-594E-4FDF-90ED-99A95E5B7D91}"/>
              </a:ext>
            </a:extLst>
          </p:cNvPr>
          <p:cNvSpPr>
            <a:spLocks noChangeArrowheads="1"/>
          </p:cNvSpPr>
          <p:nvPr/>
        </p:nvSpPr>
        <p:spPr bwMode="auto">
          <a:xfrm>
            <a:off x="7207250" y="5340350"/>
            <a:ext cx="1658938" cy="7937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latin typeface="ＭＳ Ｐゴシック" pitchFamily="-94" charset="-128"/>
                <a:ea typeface="ＭＳ Ｐゴシック" pitchFamily="-94" charset="-128"/>
              </a:rPr>
              <a:t>⑥</a:t>
            </a:r>
            <a:r>
              <a:rPr lang="ja-JP" altLang="en-US" sz="2600" b="1">
                <a:latin typeface="ＭＳ Ｐゴシック" pitchFamily="-94" charset="-128"/>
                <a:ea typeface="ＭＳ Ｐゴシック" pitchFamily="-94" charset="-128"/>
              </a:rPr>
              <a:t>食道通過</a:t>
            </a:r>
            <a:endParaRPr lang="en-US" altLang="ja-JP" sz="2600" b="1">
              <a:latin typeface="ＭＳ Ｐゴシック" pitchFamily="-94" charset="-128"/>
              <a:ea typeface="ＭＳ Ｐゴシック" pitchFamily="-94" charset="-128"/>
            </a:endParaRPr>
          </a:p>
          <a:p>
            <a:pPr eaLnBrk="1" hangingPunct="1">
              <a:defRPr/>
            </a:pPr>
            <a:r>
              <a:rPr lang="ja-JP" altLang="en-US" sz="2600" b="1">
                <a:latin typeface="ＭＳ Ｐゴシック" pitchFamily="-94" charset="-128"/>
                <a:ea typeface="ＭＳ Ｐゴシック" pitchFamily="-94" charset="-128"/>
              </a:rPr>
              <a:t>　（食道期）</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8448" name="Line 20">
            <a:extLst>
              <a:ext uri="{FF2B5EF4-FFF2-40B4-BE49-F238E27FC236}">
                <a16:creationId xmlns:a16="http://schemas.microsoft.com/office/drawing/2014/main" id="{B77F7308-2748-49E8-BCB5-38C26A88B8C1}"/>
              </a:ext>
            </a:extLst>
          </p:cNvPr>
          <p:cNvSpPr>
            <a:spLocks noChangeShapeType="1"/>
          </p:cNvSpPr>
          <p:nvPr/>
        </p:nvSpPr>
        <p:spPr bwMode="auto">
          <a:xfrm>
            <a:off x="3425825" y="2835275"/>
            <a:ext cx="422275" cy="1588"/>
          </a:xfrm>
          <a:prstGeom prst="line">
            <a:avLst/>
          </a:prstGeom>
          <a:noFill/>
          <a:ln w="22225">
            <a:solidFill>
              <a:srgbClr val="FF2A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49" name="Freeform 21">
            <a:extLst>
              <a:ext uri="{FF2B5EF4-FFF2-40B4-BE49-F238E27FC236}">
                <a16:creationId xmlns:a16="http://schemas.microsoft.com/office/drawing/2014/main" id="{1AC9B85D-FAAF-45DB-A33A-4E65E168C7C5}"/>
              </a:ext>
            </a:extLst>
          </p:cNvPr>
          <p:cNvSpPr>
            <a:spLocks/>
          </p:cNvSpPr>
          <p:nvPr/>
        </p:nvSpPr>
        <p:spPr bwMode="auto">
          <a:xfrm>
            <a:off x="3848100" y="2752725"/>
            <a:ext cx="192088" cy="166688"/>
          </a:xfrm>
          <a:custGeom>
            <a:avLst/>
            <a:gdLst>
              <a:gd name="T0" fmla="*/ 0 w 121"/>
              <a:gd name="T1" fmla="*/ 2147483647 h 105"/>
              <a:gd name="T2" fmla="*/ 0 w 121"/>
              <a:gd name="T3" fmla="*/ 2147483647 h 105"/>
              <a:gd name="T4" fmla="*/ 2147483647 w 121"/>
              <a:gd name="T5" fmla="*/ 2147483647 h 105"/>
              <a:gd name="T6" fmla="*/ 0 w 121"/>
              <a:gd name="T7" fmla="*/ 0 h 105"/>
              <a:gd name="T8" fmla="*/ 0 w 121"/>
              <a:gd name="T9" fmla="*/ 2147483647 h 105"/>
              <a:gd name="T10" fmla="*/ 0 60000 65536"/>
              <a:gd name="T11" fmla="*/ 0 60000 65536"/>
              <a:gd name="T12" fmla="*/ 0 60000 65536"/>
              <a:gd name="T13" fmla="*/ 0 60000 65536"/>
              <a:gd name="T14" fmla="*/ 0 60000 65536"/>
              <a:gd name="T15" fmla="*/ 0 w 121"/>
              <a:gd name="T16" fmla="*/ 0 h 105"/>
              <a:gd name="T17" fmla="*/ 121 w 121"/>
              <a:gd name="T18" fmla="*/ 105 h 105"/>
            </a:gdLst>
            <a:ahLst/>
            <a:cxnLst>
              <a:cxn ang="T10">
                <a:pos x="T0" y="T1"/>
              </a:cxn>
              <a:cxn ang="T11">
                <a:pos x="T2" y="T3"/>
              </a:cxn>
              <a:cxn ang="T12">
                <a:pos x="T4" y="T5"/>
              </a:cxn>
              <a:cxn ang="T13">
                <a:pos x="T6" y="T7"/>
              </a:cxn>
              <a:cxn ang="T14">
                <a:pos x="T8" y="T9"/>
              </a:cxn>
            </a:cxnLst>
            <a:rect l="T15" t="T16" r="T17" b="T18"/>
            <a:pathLst>
              <a:path w="121" h="105">
                <a:moveTo>
                  <a:pt x="0" y="52"/>
                </a:moveTo>
                <a:lnTo>
                  <a:pt x="0" y="105"/>
                </a:lnTo>
                <a:lnTo>
                  <a:pt x="121" y="52"/>
                </a:lnTo>
                <a:lnTo>
                  <a:pt x="0" y="0"/>
                </a:lnTo>
                <a:lnTo>
                  <a:pt x="0" y="52"/>
                </a:lnTo>
                <a:close/>
              </a:path>
            </a:pathLst>
          </a:custGeom>
          <a:solidFill>
            <a:srgbClr val="FF2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450" name="Line 22">
            <a:extLst>
              <a:ext uri="{FF2B5EF4-FFF2-40B4-BE49-F238E27FC236}">
                <a16:creationId xmlns:a16="http://schemas.microsoft.com/office/drawing/2014/main" id="{260A5C4F-5525-4E13-8B13-EAD1826040FA}"/>
              </a:ext>
            </a:extLst>
          </p:cNvPr>
          <p:cNvSpPr>
            <a:spLocks noChangeShapeType="1"/>
          </p:cNvSpPr>
          <p:nvPr/>
        </p:nvSpPr>
        <p:spPr bwMode="auto">
          <a:xfrm flipV="1">
            <a:off x="3505200" y="3840163"/>
            <a:ext cx="279400" cy="122237"/>
          </a:xfrm>
          <a:prstGeom prst="line">
            <a:avLst/>
          </a:prstGeom>
          <a:noFill/>
          <a:ln w="28575">
            <a:solidFill>
              <a:srgbClr val="FF2A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51" name="Freeform 23">
            <a:extLst>
              <a:ext uri="{FF2B5EF4-FFF2-40B4-BE49-F238E27FC236}">
                <a16:creationId xmlns:a16="http://schemas.microsoft.com/office/drawing/2014/main" id="{53088395-4675-40B3-97E0-F8DC84ADA034}"/>
              </a:ext>
            </a:extLst>
          </p:cNvPr>
          <p:cNvSpPr>
            <a:spLocks/>
          </p:cNvSpPr>
          <p:nvPr/>
        </p:nvSpPr>
        <p:spPr bwMode="auto">
          <a:xfrm>
            <a:off x="3743325" y="3746500"/>
            <a:ext cx="207963" cy="165100"/>
          </a:xfrm>
          <a:custGeom>
            <a:avLst/>
            <a:gdLst>
              <a:gd name="T0" fmla="*/ 2147483647 w 131"/>
              <a:gd name="T1" fmla="*/ 2147483647 h 104"/>
              <a:gd name="T2" fmla="*/ 2147483647 w 131"/>
              <a:gd name="T3" fmla="*/ 2147483647 h 104"/>
              <a:gd name="T4" fmla="*/ 2147483647 w 131"/>
              <a:gd name="T5" fmla="*/ 0 h 104"/>
              <a:gd name="T6" fmla="*/ 0 w 131"/>
              <a:gd name="T7" fmla="*/ 2147483647 h 104"/>
              <a:gd name="T8" fmla="*/ 2147483647 w 131"/>
              <a:gd name="T9" fmla="*/ 2147483647 h 104"/>
              <a:gd name="T10" fmla="*/ 0 60000 65536"/>
              <a:gd name="T11" fmla="*/ 0 60000 65536"/>
              <a:gd name="T12" fmla="*/ 0 60000 65536"/>
              <a:gd name="T13" fmla="*/ 0 60000 65536"/>
              <a:gd name="T14" fmla="*/ 0 60000 65536"/>
              <a:gd name="T15" fmla="*/ 0 w 131"/>
              <a:gd name="T16" fmla="*/ 0 h 104"/>
              <a:gd name="T17" fmla="*/ 131 w 131"/>
              <a:gd name="T18" fmla="*/ 104 h 104"/>
            </a:gdLst>
            <a:ahLst/>
            <a:cxnLst>
              <a:cxn ang="T10">
                <a:pos x="T0" y="T1"/>
              </a:cxn>
              <a:cxn ang="T11">
                <a:pos x="T2" y="T3"/>
              </a:cxn>
              <a:cxn ang="T12">
                <a:pos x="T4" y="T5"/>
              </a:cxn>
              <a:cxn ang="T13">
                <a:pos x="T6" y="T7"/>
              </a:cxn>
              <a:cxn ang="T14">
                <a:pos x="T8" y="T9"/>
              </a:cxn>
            </a:cxnLst>
            <a:rect l="T15" t="T16" r="T17" b="T18"/>
            <a:pathLst>
              <a:path w="131" h="104">
                <a:moveTo>
                  <a:pt x="26" y="59"/>
                </a:moveTo>
                <a:lnTo>
                  <a:pt x="53" y="104"/>
                </a:lnTo>
                <a:lnTo>
                  <a:pt x="131" y="0"/>
                </a:lnTo>
                <a:lnTo>
                  <a:pt x="0" y="13"/>
                </a:lnTo>
                <a:lnTo>
                  <a:pt x="26" y="59"/>
                </a:lnTo>
                <a:close/>
              </a:path>
            </a:pathLst>
          </a:custGeom>
          <a:solidFill>
            <a:srgbClr val="FF2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452" name="Line 24">
            <a:extLst>
              <a:ext uri="{FF2B5EF4-FFF2-40B4-BE49-F238E27FC236}">
                <a16:creationId xmlns:a16="http://schemas.microsoft.com/office/drawing/2014/main" id="{84C3BAE9-06FA-4107-8748-CC7C1A6A8CE8}"/>
              </a:ext>
            </a:extLst>
          </p:cNvPr>
          <p:cNvSpPr>
            <a:spLocks noChangeShapeType="1"/>
          </p:cNvSpPr>
          <p:nvPr/>
        </p:nvSpPr>
        <p:spPr bwMode="auto">
          <a:xfrm flipV="1">
            <a:off x="3557588" y="3765550"/>
            <a:ext cx="684212" cy="903288"/>
          </a:xfrm>
          <a:prstGeom prst="line">
            <a:avLst/>
          </a:prstGeom>
          <a:noFill/>
          <a:ln w="30163">
            <a:solidFill>
              <a:srgbClr val="FF2A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53" name="Freeform 25">
            <a:extLst>
              <a:ext uri="{FF2B5EF4-FFF2-40B4-BE49-F238E27FC236}">
                <a16:creationId xmlns:a16="http://schemas.microsoft.com/office/drawing/2014/main" id="{7BA161D1-66AA-4C68-8D02-75C860A3183F}"/>
              </a:ext>
            </a:extLst>
          </p:cNvPr>
          <p:cNvSpPr>
            <a:spLocks/>
          </p:cNvSpPr>
          <p:nvPr/>
        </p:nvSpPr>
        <p:spPr bwMode="auto">
          <a:xfrm>
            <a:off x="4175125" y="3614738"/>
            <a:ext cx="182563" cy="201612"/>
          </a:xfrm>
          <a:custGeom>
            <a:avLst/>
            <a:gdLst>
              <a:gd name="T0" fmla="*/ 2147483647 w 115"/>
              <a:gd name="T1" fmla="*/ 2147483647 h 127"/>
              <a:gd name="T2" fmla="*/ 2147483647 w 115"/>
              <a:gd name="T3" fmla="*/ 2147483647 h 127"/>
              <a:gd name="T4" fmla="*/ 2147483647 w 115"/>
              <a:gd name="T5" fmla="*/ 0 h 127"/>
              <a:gd name="T6" fmla="*/ 0 w 115"/>
              <a:gd name="T7" fmla="*/ 2147483647 h 127"/>
              <a:gd name="T8" fmla="*/ 2147483647 w 115"/>
              <a:gd name="T9" fmla="*/ 2147483647 h 127"/>
              <a:gd name="T10" fmla="*/ 0 60000 65536"/>
              <a:gd name="T11" fmla="*/ 0 60000 65536"/>
              <a:gd name="T12" fmla="*/ 0 60000 65536"/>
              <a:gd name="T13" fmla="*/ 0 60000 65536"/>
              <a:gd name="T14" fmla="*/ 0 60000 65536"/>
              <a:gd name="T15" fmla="*/ 0 w 115"/>
              <a:gd name="T16" fmla="*/ 0 h 127"/>
              <a:gd name="T17" fmla="*/ 115 w 115"/>
              <a:gd name="T18" fmla="*/ 127 h 127"/>
            </a:gdLst>
            <a:ahLst/>
            <a:cxnLst>
              <a:cxn ang="T10">
                <a:pos x="T0" y="T1"/>
              </a:cxn>
              <a:cxn ang="T11">
                <a:pos x="T2" y="T3"/>
              </a:cxn>
              <a:cxn ang="T12">
                <a:pos x="T4" y="T5"/>
              </a:cxn>
              <a:cxn ang="T13">
                <a:pos x="T6" y="T7"/>
              </a:cxn>
              <a:cxn ang="T14">
                <a:pos x="T8" y="T9"/>
              </a:cxn>
            </a:cxnLst>
            <a:rect l="T15" t="T16" r="T17" b="T18"/>
            <a:pathLst>
              <a:path w="115" h="127">
                <a:moveTo>
                  <a:pt x="42" y="95"/>
                </a:moveTo>
                <a:lnTo>
                  <a:pt x="84" y="127"/>
                </a:lnTo>
                <a:lnTo>
                  <a:pt x="115" y="0"/>
                </a:lnTo>
                <a:lnTo>
                  <a:pt x="0" y="63"/>
                </a:lnTo>
                <a:lnTo>
                  <a:pt x="42" y="95"/>
                </a:lnTo>
                <a:close/>
              </a:path>
            </a:pathLst>
          </a:custGeom>
          <a:solidFill>
            <a:srgbClr val="FF2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454" name="Line 26">
            <a:extLst>
              <a:ext uri="{FF2B5EF4-FFF2-40B4-BE49-F238E27FC236}">
                <a16:creationId xmlns:a16="http://schemas.microsoft.com/office/drawing/2014/main" id="{87CFB990-AA4F-462C-868D-96EAC1219077}"/>
              </a:ext>
            </a:extLst>
          </p:cNvPr>
          <p:cNvSpPr>
            <a:spLocks noChangeShapeType="1"/>
          </p:cNvSpPr>
          <p:nvPr/>
        </p:nvSpPr>
        <p:spPr bwMode="auto">
          <a:xfrm flipH="1">
            <a:off x="5080000" y="2846388"/>
            <a:ext cx="1282700" cy="758825"/>
          </a:xfrm>
          <a:prstGeom prst="line">
            <a:avLst/>
          </a:prstGeom>
          <a:noFill/>
          <a:ln w="28575">
            <a:solidFill>
              <a:srgbClr val="FF2A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55" name="Freeform 27">
            <a:extLst>
              <a:ext uri="{FF2B5EF4-FFF2-40B4-BE49-F238E27FC236}">
                <a16:creationId xmlns:a16="http://schemas.microsoft.com/office/drawing/2014/main" id="{AC03CC62-3EE5-4D8C-9636-C938E432C0AB}"/>
              </a:ext>
            </a:extLst>
          </p:cNvPr>
          <p:cNvSpPr>
            <a:spLocks/>
          </p:cNvSpPr>
          <p:nvPr/>
        </p:nvSpPr>
        <p:spPr bwMode="auto">
          <a:xfrm>
            <a:off x="4916488" y="3533775"/>
            <a:ext cx="206375" cy="168275"/>
          </a:xfrm>
          <a:custGeom>
            <a:avLst/>
            <a:gdLst>
              <a:gd name="T0" fmla="*/ 2147483647 w 130"/>
              <a:gd name="T1" fmla="*/ 2147483647 h 106"/>
              <a:gd name="T2" fmla="*/ 2147483647 w 130"/>
              <a:gd name="T3" fmla="*/ 0 h 106"/>
              <a:gd name="T4" fmla="*/ 0 w 130"/>
              <a:gd name="T5" fmla="*/ 2147483647 h 106"/>
              <a:gd name="T6" fmla="*/ 2147483647 w 130"/>
              <a:gd name="T7" fmla="*/ 2147483647 h 106"/>
              <a:gd name="T8" fmla="*/ 2147483647 w 130"/>
              <a:gd name="T9" fmla="*/ 2147483647 h 106"/>
              <a:gd name="T10" fmla="*/ 0 60000 65536"/>
              <a:gd name="T11" fmla="*/ 0 60000 65536"/>
              <a:gd name="T12" fmla="*/ 0 60000 65536"/>
              <a:gd name="T13" fmla="*/ 0 60000 65536"/>
              <a:gd name="T14" fmla="*/ 0 60000 65536"/>
              <a:gd name="T15" fmla="*/ 0 w 130"/>
              <a:gd name="T16" fmla="*/ 0 h 106"/>
              <a:gd name="T17" fmla="*/ 130 w 130"/>
              <a:gd name="T18" fmla="*/ 106 h 106"/>
            </a:gdLst>
            <a:ahLst/>
            <a:cxnLst>
              <a:cxn ang="T10">
                <a:pos x="T0" y="T1"/>
              </a:cxn>
              <a:cxn ang="T11">
                <a:pos x="T2" y="T3"/>
              </a:cxn>
              <a:cxn ang="T12">
                <a:pos x="T4" y="T5"/>
              </a:cxn>
              <a:cxn ang="T13">
                <a:pos x="T6" y="T7"/>
              </a:cxn>
              <a:cxn ang="T14">
                <a:pos x="T8" y="T9"/>
              </a:cxn>
            </a:cxnLst>
            <a:rect l="T15" t="T16" r="T17" b="T18"/>
            <a:pathLst>
              <a:path w="130" h="106">
                <a:moveTo>
                  <a:pt x="103" y="45"/>
                </a:moveTo>
                <a:lnTo>
                  <a:pt x="76" y="0"/>
                </a:lnTo>
                <a:lnTo>
                  <a:pt x="0" y="106"/>
                </a:lnTo>
                <a:lnTo>
                  <a:pt x="130" y="91"/>
                </a:lnTo>
                <a:lnTo>
                  <a:pt x="103" y="45"/>
                </a:lnTo>
                <a:close/>
              </a:path>
            </a:pathLst>
          </a:custGeom>
          <a:solidFill>
            <a:srgbClr val="FF2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456" name="Line 28">
            <a:extLst>
              <a:ext uri="{FF2B5EF4-FFF2-40B4-BE49-F238E27FC236}">
                <a16:creationId xmlns:a16="http://schemas.microsoft.com/office/drawing/2014/main" id="{085A0FE0-98DC-4D0B-BB63-632CD0678E60}"/>
              </a:ext>
            </a:extLst>
          </p:cNvPr>
          <p:cNvSpPr>
            <a:spLocks noChangeShapeType="1"/>
          </p:cNvSpPr>
          <p:nvPr/>
        </p:nvSpPr>
        <p:spPr bwMode="auto">
          <a:xfrm flipH="1">
            <a:off x="5403850" y="3844925"/>
            <a:ext cx="1550988" cy="1588"/>
          </a:xfrm>
          <a:prstGeom prst="line">
            <a:avLst/>
          </a:prstGeom>
          <a:noFill/>
          <a:ln w="22225">
            <a:solidFill>
              <a:srgbClr val="FF2A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57" name="Freeform 29">
            <a:extLst>
              <a:ext uri="{FF2B5EF4-FFF2-40B4-BE49-F238E27FC236}">
                <a16:creationId xmlns:a16="http://schemas.microsoft.com/office/drawing/2014/main" id="{CBFA4AC8-9A6C-4AB1-B5F2-FEED8298C484}"/>
              </a:ext>
            </a:extLst>
          </p:cNvPr>
          <p:cNvSpPr>
            <a:spLocks/>
          </p:cNvSpPr>
          <p:nvPr/>
        </p:nvSpPr>
        <p:spPr bwMode="auto">
          <a:xfrm>
            <a:off x="5211763" y="3760788"/>
            <a:ext cx="192087" cy="166687"/>
          </a:xfrm>
          <a:custGeom>
            <a:avLst/>
            <a:gdLst>
              <a:gd name="T0" fmla="*/ 2147483647 w 121"/>
              <a:gd name="T1" fmla="*/ 2147483647 h 105"/>
              <a:gd name="T2" fmla="*/ 2147483647 w 121"/>
              <a:gd name="T3" fmla="*/ 0 h 105"/>
              <a:gd name="T4" fmla="*/ 0 w 121"/>
              <a:gd name="T5" fmla="*/ 2147483647 h 105"/>
              <a:gd name="T6" fmla="*/ 2147483647 w 121"/>
              <a:gd name="T7" fmla="*/ 2147483647 h 105"/>
              <a:gd name="T8" fmla="*/ 2147483647 w 121"/>
              <a:gd name="T9" fmla="*/ 2147483647 h 105"/>
              <a:gd name="T10" fmla="*/ 0 60000 65536"/>
              <a:gd name="T11" fmla="*/ 0 60000 65536"/>
              <a:gd name="T12" fmla="*/ 0 60000 65536"/>
              <a:gd name="T13" fmla="*/ 0 60000 65536"/>
              <a:gd name="T14" fmla="*/ 0 60000 65536"/>
              <a:gd name="T15" fmla="*/ 0 w 121"/>
              <a:gd name="T16" fmla="*/ 0 h 105"/>
              <a:gd name="T17" fmla="*/ 121 w 121"/>
              <a:gd name="T18" fmla="*/ 105 h 105"/>
            </a:gdLst>
            <a:ahLst/>
            <a:cxnLst>
              <a:cxn ang="T10">
                <a:pos x="T0" y="T1"/>
              </a:cxn>
              <a:cxn ang="T11">
                <a:pos x="T2" y="T3"/>
              </a:cxn>
              <a:cxn ang="T12">
                <a:pos x="T4" y="T5"/>
              </a:cxn>
              <a:cxn ang="T13">
                <a:pos x="T6" y="T7"/>
              </a:cxn>
              <a:cxn ang="T14">
                <a:pos x="T8" y="T9"/>
              </a:cxn>
            </a:cxnLst>
            <a:rect l="T15" t="T16" r="T17" b="T18"/>
            <a:pathLst>
              <a:path w="121" h="105">
                <a:moveTo>
                  <a:pt x="121" y="53"/>
                </a:moveTo>
                <a:lnTo>
                  <a:pt x="121" y="0"/>
                </a:lnTo>
                <a:lnTo>
                  <a:pt x="0" y="53"/>
                </a:lnTo>
                <a:lnTo>
                  <a:pt x="121" y="105"/>
                </a:lnTo>
                <a:lnTo>
                  <a:pt x="121" y="53"/>
                </a:lnTo>
                <a:close/>
              </a:path>
            </a:pathLst>
          </a:custGeom>
          <a:solidFill>
            <a:srgbClr val="FF2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458" name="Line 30">
            <a:extLst>
              <a:ext uri="{FF2B5EF4-FFF2-40B4-BE49-F238E27FC236}">
                <a16:creationId xmlns:a16="http://schemas.microsoft.com/office/drawing/2014/main" id="{CD72F1DF-0671-4CDE-A6FF-4249093FDE7A}"/>
              </a:ext>
            </a:extLst>
          </p:cNvPr>
          <p:cNvSpPr>
            <a:spLocks noChangeShapeType="1"/>
          </p:cNvSpPr>
          <p:nvPr/>
        </p:nvSpPr>
        <p:spPr bwMode="auto">
          <a:xfrm flipH="1">
            <a:off x="5491163" y="5491163"/>
            <a:ext cx="1573212" cy="1587"/>
          </a:xfrm>
          <a:prstGeom prst="line">
            <a:avLst/>
          </a:prstGeom>
          <a:noFill/>
          <a:ln w="22225">
            <a:solidFill>
              <a:srgbClr val="FF2A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59" name="Freeform 31">
            <a:extLst>
              <a:ext uri="{FF2B5EF4-FFF2-40B4-BE49-F238E27FC236}">
                <a16:creationId xmlns:a16="http://schemas.microsoft.com/office/drawing/2014/main" id="{A84A97B7-0DD4-47BC-9117-88B217263E0C}"/>
              </a:ext>
            </a:extLst>
          </p:cNvPr>
          <p:cNvSpPr>
            <a:spLocks/>
          </p:cNvSpPr>
          <p:nvPr/>
        </p:nvSpPr>
        <p:spPr bwMode="auto">
          <a:xfrm>
            <a:off x="5300663" y="5407025"/>
            <a:ext cx="190500" cy="166688"/>
          </a:xfrm>
          <a:custGeom>
            <a:avLst/>
            <a:gdLst>
              <a:gd name="T0" fmla="*/ 2147483647 w 120"/>
              <a:gd name="T1" fmla="*/ 2147483647 h 105"/>
              <a:gd name="T2" fmla="*/ 2147483647 w 120"/>
              <a:gd name="T3" fmla="*/ 0 h 105"/>
              <a:gd name="T4" fmla="*/ 0 w 120"/>
              <a:gd name="T5" fmla="*/ 2147483647 h 105"/>
              <a:gd name="T6" fmla="*/ 2147483647 w 120"/>
              <a:gd name="T7" fmla="*/ 2147483647 h 105"/>
              <a:gd name="T8" fmla="*/ 2147483647 w 120"/>
              <a:gd name="T9" fmla="*/ 2147483647 h 105"/>
              <a:gd name="T10" fmla="*/ 0 60000 65536"/>
              <a:gd name="T11" fmla="*/ 0 60000 65536"/>
              <a:gd name="T12" fmla="*/ 0 60000 65536"/>
              <a:gd name="T13" fmla="*/ 0 60000 65536"/>
              <a:gd name="T14" fmla="*/ 0 60000 65536"/>
              <a:gd name="T15" fmla="*/ 0 w 120"/>
              <a:gd name="T16" fmla="*/ 0 h 105"/>
              <a:gd name="T17" fmla="*/ 120 w 120"/>
              <a:gd name="T18" fmla="*/ 105 h 105"/>
            </a:gdLst>
            <a:ahLst/>
            <a:cxnLst>
              <a:cxn ang="T10">
                <a:pos x="T0" y="T1"/>
              </a:cxn>
              <a:cxn ang="T11">
                <a:pos x="T2" y="T3"/>
              </a:cxn>
              <a:cxn ang="T12">
                <a:pos x="T4" y="T5"/>
              </a:cxn>
              <a:cxn ang="T13">
                <a:pos x="T6" y="T7"/>
              </a:cxn>
              <a:cxn ang="T14">
                <a:pos x="T8" y="T9"/>
              </a:cxn>
            </a:cxnLst>
            <a:rect l="T15" t="T16" r="T17" b="T18"/>
            <a:pathLst>
              <a:path w="120" h="105">
                <a:moveTo>
                  <a:pt x="120" y="53"/>
                </a:moveTo>
                <a:lnTo>
                  <a:pt x="120" y="0"/>
                </a:lnTo>
                <a:lnTo>
                  <a:pt x="0" y="53"/>
                </a:lnTo>
                <a:lnTo>
                  <a:pt x="120" y="105"/>
                </a:lnTo>
                <a:lnTo>
                  <a:pt x="120" y="53"/>
                </a:lnTo>
                <a:close/>
              </a:path>
            </a:pathLst>
          </a:custGeom>
          <a:solidFill>
            <a:srgbClr val="FF2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checkerboard(across)">
                                      <p:cBhvr>
                                        <p:cTn id="7" dur="500"/>
                                        <p:tgtEl>
                                          <p:spTgt spid="153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71"/>
                                        </p:tgtEl>
                                        <p:attrNameLst>
                                          <p:attrName>style.visibility</p:attrName>
                                        </p:attrNameLst>
                                      </p:cBhvr>
                                      <p:to>
                                        <p:strVal val="visible"/>
                                      </p:to>
                                    </p:set>
                                    <p:animEffect transition="in" filter="checkerboard(across)">
                                      <p:cBhvr>
                                        <p:cTn id="12" dur="500"/>
                                        <p:tgtEl>
                                          <p:spTgt spid="15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73"/>
                                        </p:tgtEl>
                                        <p:attrNameLst>
                                          <p:attrName>style.visibility</p:attrName>
                                        </p:attrNameLst>
                                      </p:cBhvr>
                                      <p:to>
                                        <p:strVal val="visible"/>
                                      </p:to>
                                    </p:set>
                                    <p:animEffect transition="in" filter="checkerboard(across)">
                                      <p:cBhvr>
                                        <p:cTn id="17" dur="500"/>
                                        <p:tgtEl>
                                          <p:spTgt spid="153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375"/>
                                        </p:tgtEl>
                                        <p:attrNameLst>
                                          <p:attrName>style.visibility</p:attrName>
                                        </p:attrNameLst>
                                      </p:cBhvr>
                                      <p:to>
                                        <p:strVal val="visible"/>
                                      </p:to>
                                    </p:set>
                                    <p:animEffect transition="in" filter="checkerboard(across)">
                                      <p:cBhvr>
                                        <p:cTn id="22" dur="500"/>
                                        <p:tgtEl>
                                          <p:spTgt spid="153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377"/>
                                        </p:tgtEl>
                                        <p:attrNameLst>
                                          <p:attrName>style.visibility</p:attrName>
                                        </p:attrNameLst>
                                      </p:cBhvr>
                                      <p:to>
                                        <p:strVal val="visible"/>
                                      </p:to>
                                    </p:set>
                                    <p:animEffect transition="in" filter="checkerboard(across)">
                                      <p:cBhvr>
                                        <p:cTn id="27" dur="500"/>
                                        <p:tgtEl>
                                          <p:spTgt spid="153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379"/>
                                        </p:tgtEl>
                                        <p:attrNameLst>
                                          <p:attrName>style.visibility</p:attrName>
                                        </p:attrNameLst>
                                      </p:cBhvr>
                                      <p:to>
                                        <p:strVal val="visible"/>
                                      </p:to>
                                    </p:set>
                                    <p:animEffect transition="in" filter="checkerboard(across)">
                                      <p:cBhvr>
                                        <p:cTn id="32"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utoUpdateAnimBg="0"/>
      <p:bldP spid="15371" grpId="0" autoUpdateAnimBg="0"/>
      <p:bldP spid="15373" grpId="0" autoUpdateAnimBg="0"/>
      <p:bldP spid="15375" grpId="0" autoUpdateAnimBg="0"/>
      <p:bldP spid="15377" grpId="0" autoUpdateAnimBg="0"/>
      <p:bldP spid="1537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a:extLst>
              <a:ext uri="{FF2B5EF4-FFF2-40B4-BE49-F238E27FC236}">
                <a16:creationId xmlns:a16="http://schemas.microsoft.com/office/drawing/2014/main" id="{30248F1B-2E4F-44A4-87E0-669542982F4E}"/>
              </a:ext>
            </a:extLst>
          </p:cNvPr>
          <p:cNvSpPr>
            <a:spLocks noGrp="1" noChangeArrowheads="1"/>
          </p:cNvSpPr>
          <p:nvPr>
            <p:ph type="title"/>
          </p:nvPr>
        </p:nvSpPr>
        <p:spPr>
          <a:xfrm>
            <a:off x="141288" y="541338"/>
            <a:ext cx="8743950" cy="1143000"/>
          </a:xfrm>
        </p:spPr>
        <p:txBody>
          <a:bodyPr/>
          <a:lstStyle/>
          <a:p>
            <a:pPr eaLnBrk="1" hangingPunct="1">
              <a:defRPr/>
            </a:pPr>
            <a:r>
              <a:rPr lang="ja-JP" altLang="en-US" sz="4100" b="1">
                <a:latin typeface="ＭＳ Ｐゴシック" pitchFamily="-94" charset="-128"/>
                <a:ea typeface="ＭＳ Ｐゴシック" pitchFamily="-94" charset="-128"/>
              </a:rPr>
              <a:t>摂食・嚥下時の観察ポイント</a:t>
            </a:r>
            <a:endParaRPr lang="ja-JP" altLang="en-US" sz="4100" b="1">
              <a:solidFill>
                <a:srgbClr val="FFC62A"/>
              </a:solidFill>
              <a:latin typeface="ＭＳ Ｐゴシック" pitchFamily="-94" charset="-128"/>
              <a:ea typeface="ＭＳ Ｐゴシック" pitchFamily="-94" charset="-128"/>
            </a:endParaRPr>
          </a:p>
        </p:txBody>
      </p:sp>
      <p:pic>
        <p:nvPicPr>
          <p:cNvPr id="19459" name="Picture 6">
            <a:extLst>
              <a:ext uri="{FF2B5EF4-FFF2-40B4-BE49-F238E27FC236}">
                <a16:creationId xmlns:a16="http://schemas.microsoft.com/office/drawing/2014/main" id="{0FE07F15-3C8F-4D4E-B761-8FE176B37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800225"/>
            <a:ext cx="4024313"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a:extLst>
              <a:ext uri="{FF2B5EF4-FFF2-40B4-BE49-F238E27FC236}">
                <a16:creationId xmlns:a16="http://schemas.microsoft.com/office/drawing/2014/main" id="{23058AB3-D518-42DB-9434-26F9E76441E7}"/>
              </a:ext>
            </a:extLst>
          </p:cNvPr>
          <p:cNvSpPr>
            <a:spLocks noChangeArrowheads="1"/>
          </p:cNvSpPr>
          <p:nvPr/>
        </p:nvSpPr>
        <p:spPr bwMode="auto">
          <a:xfrm>
            <a:off x="174625" y="2636838"/>
            <a:ext cx="333375" cy="4000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①</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69" name="Rectangle 9">
            <a:extLst>
              <a:ext uri="{FF2B5EF4-FFF2-40B4-BE49-F238E27FC236}">
                <a16:creationId xmlns:a16="http://schemas.microsoft.com/office/drawing/2014/main" id="{969E4243-8D7D-4CF9-9947-60593A9E4DDB}"/>
              </a:ext>
            </a:extLst>
          </p:cNvPr>
          <p:cNvSpPr>
            <a:spLocks noChangeArrowheads="1"/>
          </p:cNvSpPr>
          <p:nvPr/>
        </p:nvSpPr>
        <p:spPr bwMode="auto">
          <a:xfrm>
            <a:off x="182563" y="2643188"/>
            <a:ext cx="255587" cy="400050"/>
          </a:xfrm>
          <a:prstGeom prst="rect">
            <a:avLst/>
          </a:prstGeom>
          <a:noFill/>
          <a:ln w="9525">
            <a:noFill/>
            <a:miter lim="800000"/>
            <a:headEnd/>
            <a:tailEnd/>
          </a:ln>
        </p:spPr>
        <p:txBody>
          <a:bodyPr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latin typeface="ＭＳ Ｐゴシック" pitchFamily="-94" charset="-128"/>
                <a:ea typeface="ＭＳ Ｐゴシック" pitchFamily="-94" charset="-128"/>
              </a:rPr>
              <a:t>①</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0" name="Rectangle 10">
            <a:extLst>
              <a:ext uri="{FF2B5EF4-FFF2-40B4-BE49-F238E27FC236}">
                <a16:creationId xmlns:a16="http://schemas.microsoft.com/office/drawing/2014/main" id="{F6CED8FF-83DC-42BE-843B-CB14F6CF8234}"/>
              </a:ext>
            </a:extLst>
          </p:cNvPr>
          <p:cNvSpPr>
            <a:spLocks noChangeArrowheads="1"/>
          </p:cNvSpPr>
          <p:nvPr/>
        </p:nvSpPr>
        <p:spPr bwMode="auto">
          <a:xfrm>
            <a:off x="176213" y="3133725"/>
            <a:ext cx="333375" cy="4000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②</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1" name="Rectangle 11">
            <a:extLst>
              <a:ext uri="{FF2B5EF4-FFF2-40B4-BE49-F238E27FC236}">
                <a16:creationId xmlns:a16="http://schemas.microsoft.com/office/drawing/2014/main" id="{6A506448-67BA-43EB-A0B8-52CB7A25A77C}"/>
              </a:ext>
            </a:extLst>
          </p:cNvPr>
          <p:cNvSpPr>
            <a:spLocks noChangeArrowheads="1"/>
          </p:cNvSpPr>
          <p:nvPr/>
        </p:nvSpPr>
        <p:spPr bwMode="auto">
          <a:xfrm>
            <a:off x="174625" y="3146425"/>
            <a:ext cx="333375" cy="4000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latin typeface="ＭＳ Ｐゴシック" pitchFamily="-94" charset="-128"/>
                <a:ea typeface="ＭＳ Ｐゴシック" pitchFamily="-94" charset="-128"/>
              </a:rPr>
              <a:t>②</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2" name="Rectangle 12">
            <a:extLst>
              <a:ext uri="{FF2B5EF4-FFF2-40B4-BE49-F238E27FC236}">
                <a16:creationId xmlns:a16="http://schemas.microsoft.com/office/drawing/2014/main" id="{A30EFC5E-3308-4C55-A525-482E255501D4}"/>
              </a:ext>
            </a:extLst>
          </p:cNvPr>
          <p:cNvSpPr>
            <a:spLocks noChangeArrowheads="1"/>
          </p:cNvSpPr>
          <p:nvPr/>
        </p:nvSpPr>
        <p:spPr bwMode="auto">
          <a:xfrm>
            <a:off x="1463675" y="3017838"/>
            <a:ext cx="395288" cy="400050"/>
          </a:xfrm>
          <a:prstGeom prst="rect">
            <a:avLst/>
          </a:prstGeom>
          <a:noFill/>
          <a:ln w="9525">
            <a:noFill/>
            <a:miter lim="800000"/>
            <a:headEnd/>
            <a:tailEnd/>
          </a:ln>
        </p:spPr>
        <p:txBody>
          <a:bodyPr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③</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4" name="Rectangle 14">
            <a:extLst>
              <a:ext uri="{FF2B5EF4-FFF2-40B4-BE49-F238E27FC236}">
                <a16:creationId xmlns:a16="http://schemas.microsoft.com/office/drawing/2014/main" id="{494288E9-62DF-4A34-BABC-70369E9F76A9}"/>
              </a:ext>
            </a:extLst>
          </p:cNvPr>
          <p:cNvSpPr>
            <a:spLocks noChangeArrowheads="1"/>
          </p:cNvSpPr>
          <p:nvPr/>
        </p:nvSpPr>
        <p:spPr bwMode="auto">
          <a:xfrm flipH="1">
            <a:off x="1974850" y="3043238"/>
            <a:ext cx="203200" cy="400050"/>
          </a:xfrm>
          <a:prstGeom prst="rect">
            <a:avLst/>
          </a:prstGeom>
          <a:noFill/>
          <a:ln w="9525">
            <a:noFill/>
            <a:miter lim="800000"/>
            <a:headEnd/>
            <a:tailEnd/>
          </a:ln>
        </p:spPr>
        <p:txBody>
          <a:bodyPr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④</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6" name="Rectangle 16">
            <a:extLst>
              <a:ext uri="{FF2B5EF4-FFF2-40B4-BE49-F238E27FC236}">
                <a16:creationId xmlns:a16="http://schemas.microsoft.com/office/drawing/2014/main" id="{831E82D3-C7C8-4724-8A99-97C6A6D373CA}"/>
              </a:ext>
            </a:extLst>
          </p:cNvPr>
          <p:cNvSpPr>
            <a:spLocks noChangeArrowheads="1"/>
          </p:cNvSpPr>
          <p:nvPr/>
        </p:nvSpPr>
        <p:spPr bwMode="auto">
          <a:xfrm>
            <a:off x="2346325" y="3429000"/>
            <a:ext cx="333375" cy="4000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⑤</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5378" name="Rectangle 18">
            <a:extLst>
              <a:ext uri="{FF2B5EF4-FFF2-40B4-BE49-F238E27FC236}">
                <a16:creationId xmlns:a16="http://schemas.microsoft.com/office/drawing/2014/main" id="{4E1F79AC-F512-40CC-B796-6E4B07948ACF}"/>
              </a:ext>
            </a:extLst>
          </p:cNvPr>
          <p:cNvSpPr>
            <a:spLocks noChangeArrowheads="1"/>
          </p:cNvSpPr>
          <p:nvPr/>
        </p:nvSpPr>
        <p:spPr bwMode="auto">
          <a:xfrm>
            <a:off x="2360613" y="4365625"/>
            <a:ext cx="333375" cy="400050"/>
          </a:xfrm>
          <a:prstGeom prst="rect">
            <a:avLst/>
          </a:prstGeom>
          <a:noFill/>
          <a:ln w="9525">
            <a:noFill/>
            <a:miter lim="800000"/>
            <a:headEnd/>
            <a:tailEnd/>
          </a:ln>
        </p:spPr>
        <p:txBody>
          <a:bodyPr wrap="none" lIns="0" tIns="0" rIns="0" bIns="0">
            <a:spAutoFit/>
          </a:bodyPr>
          <a:lstStyle>
            <a:lvl1pPr>
              <a:defRPr kumimoji="1" sz="2000">
                <a:solidFill>
                  <a:schemeClr val="tx1"/>
                </a:solidFill>
                <a:latin typeface="Times" pitchFamily="-94" charset="0"/>
                <a:ea typeface="Osaka" pitchFamily="-94" charset="-128"/>
              </a:defRPr>
            </a:lvl1pPr>
            <a:lvl2pPr marL="37931725" indent="-37474525">
              <a:defRPr kumimoji="1" sz="2000">
                <a:solidFill>
                  <a:schemeClr val="tx1"/>
                </a:solidFill>
                <a:latin typeface="Times" pitchFamily="-94" charset="0"/>
                <a:ea typeface="Osaka" pitchFamily="-94" charset="-128"/>
              </a:defRPr>
            </a:lvl2pPr>
            <a:lvl3pPr>
              <a:defRPr kumimoji="1" sz="2000">
                <a:solidFill>
                  <a:schemeClr val="tx1"/>
                </a:solidFill>
                <a:latin typeface="Times" pitchFamily="-94" charset="0"/>
                <a:ea typeface="Osaka" pitchFamily="-94" charset="-128"/>
              </a:defRPr>
            </a:lvl3pPr>
            <a:lvl4pPr>
              <a:defRPr kumimoji="1" sz="2000">
                <a:solidFill>
                  <a:schemeClr val="tx1"/>
                </a:solidFill>
                <a:latin typeface="Times" pitchFamily="-94" charset="0"/>
                <a:ea typeface="Osaka" pitchFamily="-94" charset="-128"/>
              </a:defRPr>
            </a:lvl4pPr>
            <a:lvl5pPr>
              <a:defRPr kumimoji="1" sz="2000">
                <a:solidFill>
                  <a:schemeClr val="tx1"/>
                </a:solidFill>
                <a:latin typeface="Times" pitchFamily="-94" charset="0"/>
                <a:ea typeface="Osaka" pitchFamily="-94" charset="-128"/>
              </a:defRPr>
            </a:lvl5pPr>
            <a:lvl6pPr marL="457200" eaLnBrk="0" fontAlgn="base" hangingPunct="0">
              <a:spcBef>
                <a:spcPct val="0"/>
              </a:spcBef>
              <a:spcAft>
                <a:spcPct val="0"/>
              </a:spcAft>
              <a:defRPr kumimoji="1" sz="2000">
                <a:solidFill>
                  <a:schemeClr val="tx1"/>
                </a:solidFill>
                <a:latin typeface="Times" pitchFamily="-94" charset="0"/>
                <a:ea typeface="Osaka" pitchFamily="-94" charset="-128"/>
              </a:defRPr>
            </a:lvl6pPr>
            <a:lvl7pPr marL="914400" eaLnBrk="0" fontAlgn="base" hangingPunct="0">
              <a:spcBef>
                <a:spcPct val="0"/>
              </a:spcBef>
              <a:spcAft>
                <a:spcPct val="0"/>
              </a:spcAft>
              <a:defRPr kumimoji="1" sz="2000">
                <a:solidFill>
                  <a:schemeClr val="tx1"/>
                </a:solidFill>
                <a:latin typeface="Times" pitchFamily="-94" charset="0"/>
                <a:ea typeface="Osaka" pitchFamily="-94" charset="-128"/>
              </a:defRPr>
            </a:lvl7pPr>
            <a:lvl8pPr marL="1371600" eaLnBrk="0" fontAlgn="base" hangingPunct="0">
              <a:spcBef>
                <a:spcPct val="0"/>
              </a:spcBef>
              <a:spcAft>
                <a:spcPct val="0"/>
              </a:spcAft>
              <a:defRPr kumimoji="1" sz="2000">
                <a:solidFill>
                  <a:schemeClr val="tx1"/>
                </a:solidFill>
                <a:latin typeface="Times" pitchFamily="-94" charset="0"/>
                <a:ea typeface="Osaka" pitchFamily="-94" charset="-128"/>
              </a:defRPr>
            </a:lvl8pPr>
            <a:lvl9pPr marL="1828800" eaLnBrk="0" fontAlgn="base" hangingPunct="0">
              <a:spcBef>
                <a:spcPct val="0"/>
              </a:spcBef>
              <a:spcAft>
                <a:spcPct val="0"/>
              </a:spcAft>
              <a:defRPr kumimoji="1" sz="2000">
                <a:solidFill>
                  <a:schemeClr val="tx1"/>
                </a:solidFill>
                <a:latin typeface="Times" pitchFamily="-94" charset="0"/>
                <a:ea typeface="Osaka" pitchFamily="-94" charset="-128"/>
              </a:defRPr>
            </a:lvl9pPr>
          </a:lstStyle>
          <a:p>
            <a:pPr eaLnBrk="1" hangingPunct="1">
              <a:defRPr/>
            </a:pPr>
            <a:r>
              <a:rPr lang="en-US" altLang="ja-JP" sz="2600" b="1">
                <a:solidFill>
                  <a:srgbClr val="000000"/>
                </a:solidFill>
                <a:latin typeface="ＭＳ Ｐゴシック" pitchFamily="-94" charset="-128"/>
                <a:ea typeface="ＭＳ Ｐゴシック" pitchFamily="-94" charset="-128"/>
              </a:rPr>
              <a:t>⑥</a:t>
            </a:r>
            <a:endParaRPr lang="ja-JP" altLang="en-US" sz="2400" b="1">
              <a:effectLst>
                <a:outerShdw blurRad="38100" dist="38100" dir="2700000" algn="tl">
                  <a:srgbClr val="000000"/>
                </a:outerShdw>
              </a:effectLst>
              <a:latin typeface="ＭＳ Ｐゴシック" pitchFamily="-94" charset="-128"/>
              <a:ea typeface="ＭＳ Ｐゴシック" pitchFamily="-94" charset="-128"/>
            </a:endParaRPr>
          </a:p>
        </p:txBody>
      </p:sp>
      <p:sp>
        <p:nvSpPr>
          <p:cNvPr id="19468" name="Line 20">
            <a:extLst>
              <a:ext uri="{FF2B5EF4-FFF2-40B4-BE49-F238E27FC236}">
                <a16:creationId xmlns:a16="http://schemas.microsoft.com/office/drawing/2014/main" id="{328B3C9D-C041-4F5F-8EAB-190F195DEC14}"/>
              </a:ext>
            </a:extLst>
          </p:cNvPr>
          <p:cNvSpPr>
            <a:spLocks noChangeShapeType="1"/>
          </p:cNvSpPr>
          <p:nvPr/>
        </p:nvSpPr>
        <p:spPr bwMode="auto">
          <a:xfrm flipV="1">
            <a:off x="530225" y="2836863"/>
            <a:ext cx="355600" cy="9525"/>
          </a:xfrm>
          <a:prstGeom prst="line">
            <a:avLst/>
          </a:prstGeom>
          <a:noFill/>
          <a:ln w="22225">
            <a:solidFill>
              <a:srgbClr val="FF2A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9" name="Freeform 21">
            <a:extLst>
              <a:ext uri="{FF2B5EF4-FFF2-40B4-BE49-F238E27FC236}">
                <a16:creationId xmlns:a16="http://schemas.microsoft.com/office/drawing/2014/main" id="{DA611B0B-E944-4E80-9530-CD8E1FDC8090}"/>
              </a:ext>
            </a:extLst>
          </p:cNvPr>
          <p:cNvSpPr>
            <a:spLocks/>
          </p:cNvSpPr>
          <p:nvPr/>
        </p:nvSpPr>
        <p:spPr bwMode="auto">
          <a:xfrm>
            <a:off x="750888" y="2752725"/>
            <a:ext cx="192087" cy="166688"/>
          </a:xfrm>
          <a:custGeom>
            <a:avLst/>
            <a:gdLst>
              <a:gd name="T0" fmla="*/ 0 w 121"/>
              <a:gd name="T1" fmla="*/ 2147483647 h 105"/>
              <a:gd name="T2" fmla="*/ 0 w 121"/>
              <a:gd name="T3" fmla="*/ 2147483647 h 105"/>
              <a:gd name="T4" fmla="*/ 2147483647 w 121"/>
              <a:gd name="T5" fmla="*/ 2147483647 h 105"/>
              <a:gd name="T6" fmla="*/ 0 w 121"/>
              <a:gd name="T7" fmla="*/ 0 h 105"/>
              <a:gd name="T8" fmla="*/ 0 w 121"/>
              <a:gd name="T9" fmla="*/ 2147483647 h 105"/>
              <a:gd name="T10" fmla="*/ 0 60000 65536"/>
              <a:gd name="T11" fmla="*/ 0 60000 65536"/>
              <a:gd name="T12" fmla="*/ 0 60000 65536"/>
              <a:gd name="T13" fmla="*/ 0 60000 65536"/>
              <a:gd name="T14" fmla="*/ 0 60000 65536"/>
              <a:gd name="T15" fmla="*/ 0 w 121"/>
              <a:gd name="T16" fmla="*/ 0 h 105"/>
              <a:gd name="T17" fmla="*/ 121 w 121"/>
              <a:gd name="T18" fmla="*/ 105 h 105"/>
            </a:gdLst>
            <a:ahLst/>
            <a:cxnLst>
              <a:cxn ang="T10">
                <a:pos x="T0" y="T1"/>
              </a:cxn>
              <a:cxn ang="T11">
                <a:pos x="T2" y="T3"/>
              </a:cxn>
              <a:cxn ang="T12">
                <a:pos x="T4" y="T5"/>
              </a:cxn>
              <a:cxn ang="T13">
                <a:pos x="T6" y="T7"/>
              </a:cxn>
              <a:cxn ang="T14">
                <a:pos x="T8" y="T9"/>
              </a:cxn>
            </a:cxnLst>
            <a:rect l="T15" t="T16" r="T17" b="T18"/>
            <a:pathLst>
              <a:path w="121" h="105">
                <a:moveTo>
                  <a:pt x="0" y="52"/>
                </a:moveTo>
                <a:lnTo>
                  <a:pt x="0" y="105"/>
                </a:lnTo>
                <a:lnTo>
                  <a:pt x="121" y="52"/>
                </a:lnTo>
                <a:lnTo>
                  <a:pt x="0" y="0"/>
                </a:lnTo>
                <a:lnTo>
                  <a:pt x="0" y="52"/>
                </a:lnTo>
                <a:close/>
              </a:path>
            </a:pathLst>
          </a:custGeom>
          <a:solidFill>
            <a:srgbClr val="FF2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470" name="Line 22">
            <a:extLst>
              <a:ext uri="{FF2B5EF4-FFF2-40B4-BE49-F238E27FC236}">
                <a16:creationId xmlns:a16="http://schemas.microsoft.com/office/drawing/2014/main" id="{C0A65C67-2763-4E81-A089-42EA4BD8675F}"/>
              </a:ext>
            </a:extLst>
          </p:cNvPr>
          <p:cNvSpPr>
            <a:spLocks noChangeShapeType="1"/>
          </p:cNvSpPr>
          <p:nvPr/>
        </p:nvSpPr>
        <p:spPr bwMode="auto">
          <a:xfrm>
            <a:off x="531813" y="3357563"/>
            <a:ext cx="304800" cy="71437"/>
          </a:xfrm>
          <a:prstGeom prst="line">
            <a:avLst/>
          </a:prstGeom>
          <a:noFill/>
          <a:ln w="28575">
            <a:solidFill>
              <a:srgbClr val="FF2A9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1" name="Freeform 23">
            <a:extLst>
              <a:ext uri="{FF2B5EF4-FFF2-40B4-BE49-F238E27FC236}">
                <a16:creationId xmlns:a16="http://schemas.microsoft.com/office/drawing/2014/main" id="{E138E47B-777E-446C-A2AE-5BBFC786AC72}"/>
              </a:ext>
            </a:extLst>
          </p:cNvPr>
          <p:cNvSpPr>
            <a:spLocks/>
          </p:cNvSpPr>
          <p:nvPr/>
        </p:nvSpPr>
        <p:spPr bwMode="auto">
          <a:xfrm rot="-3581816">
            <a:off x="708025" y="3389313"/>
            <a:ext cx="209550" cy="88900"/>
          </a:xfrm>
          <a:custGeom>
            <a:avLst/>
            <a:gdLst>
              <a:gd name="T0" fmla="*/ 2147483647 w 131"/>
              <a:gd name="T1" fmla="*/ 2147483647 h 104"/>
              <a:gd name="T2" fmla="*/ 2147483647 w 131"/>
              <a:gd name="T3" fmla="*/ 2147483647 h 104"/>
              <a:gd name="T4" fmla="*/ 2147483647 w 131"/>
              <a:gd name="T5" fmla="*/ 0 h 104"/>
              <a:gd name="T6" fmla="*/ 0 w 131"/>
              <a:gd name="T7" fmla="*/ 2147483647 h 104"/>
              <a:gd name="T8" fmla="*/ 2147483647 w 131"/>
              <a:gd name="T9" fmla="*/ 2147483647 h 104"/>
              <a:gd name="T10" fmla="*/ 0 60000 65536"/>
              <a:gd name="T11" fmla="*/ 0 60000 65536"/>
              <a:gd name="T12" fmla="*/ 0 60000 65536"/>
              <a:gd name="T13" fmla="*/ 0 60000 65536"/>
              <a:gd name="T14" fmla="*/ 0 60000 65536"/>
              <a:gd name="T15" fmla="*/ 0 w 131"/>
              <a:gd name="T16" fmla="*/ 0 h 104"/>
              <a:gd name="T17" fmla="*/ 131 w 131"/>
              <a:gd name="T18" fmla="*/ 104 h 104"/>
            </a:gdLst>
            <a:ahLst/>
            <a:cxnLst>
              <a:cxn ang="T10">
                <a:pos x="T0" y="T1"/>
              </a:cxn>
              <a:cxn ang="T11">
                <a:pos x="T2" y="T3"/>
              </a:cxn>
              <a:cxn ang="T12">
                <a:pos x="T4" y="T5"/>
              </a:cxn>
              <a:cxn ang="T13">
                <a:pos x="T6" y="T7"/>
              </a:cxn>
              <a:cxn ang="T14">
                <a:pos x="T8" y="T9"/>
              </a:cxn>
            </a:cxnLst>
            <a:rect l="T15" t="T16" r="T17" b="T18"/>
            <a:pathLst>
              <a:path w="131" h="104">
                <a:moveTo>
                  <a:pt x="26" y="59"/>
                </a:moveTo>
                <a:lnTo>
                  <a:pt x="53" y="104"/>
                </a:lnTo>
                <a:lnTo>
                  <a:pt x="131" y="0"/>
                </a:lnTo>
                <a:lnTo>
                  <a:pt x="0" y="13"/>
                </a:lnTo>
                <a:lnTo>
                  <a:pt x="26" y="59"/>
                </a:lnTo>
                <a:close/>
              </a:path>
            </a:pathLst>
          </a:custGeom>
          <a:solidFill>
            <a:srgbClr val="FF2A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2" name="図形グループ 13">
            <a:extLst>
              <a:ext uri="{FF2B5EF4-FFF2-40B4-BE49-F238E27FC236}">
                <a16:creationId xmlns:a16="http://schemas.microsoft.com/office/drawing/2014/main" id="{81CFEE29-4496-4B4D-AC89-D988CB6C0AEB}"/>
              </a:ext>
            </a:extLst>
          </p:cNvPr>
          <p:cNvGrpSpPr>
            <a:grpSpLocks/>
          </p:cNvGrpSpPr>
          <p:nvPr/>
        </p:nvGrpSpPr>
        <p:grpSpPr bwMode="auto">
          <a:xfrm>
            <a:off x="4146550" y="1911350"/>
            <a:ext cx="5521325" cy="404813"/>
            <a:chOff x="4146660" y="1910632"/>
            <a:chExt cx="5521979" cy="406310"/>
          </a:xfrm>
        </p:grpSpPr>
        <p:sp>
          <p:nvSpPr>
            <p:cNvPr id="19488" name="テキスト ボックス 1">
              <a:extLst>
                <a:ext uri="{FF2B5EF4-FFF2-40B4-BE49-F238E27FC236}">
                  <a16:creationId xmlns:a16="http://schemas.microsoft.com/office/drawing/2014/main" id="{0DBBEE5A-ED96-4275-B6D8-559240E7C6BE}"/>
                </a:ext>
              </a:extLst>
            </p:cNvPr>
            <p:cNvSpPr txBox="1">
              <a:spLocks noChangeArrowheads="1"/>
            </p:cNvSpPr>
            <p:nvPr/>
          </p:nvSpPr>
          <p:spPr bwMode="auto">
            <a:xfrm>
              <a:off x="4146660" y="1910632"/>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①</a:t>
              </a:r>
            </a:p>
          </p:txBody>
        </p:sp>
        <p:sp>
          <p:nvSpPr>
            <p:cNvPr id="19489" name="テキスト ボックス 2">
              <a:extLst>
                <a:ext uri="{FF2B5EF4-FFF2-40B4-BE49-F238E27FC236}">
                  <a16:creationId xmlns:a16="http://schemas.microsoft.com/office/drawing/2014/main" id="{929029F5-B680-420F-9506-BF61FADEBBD0}"/>
                </a:ext>
              </a:extLst>
            </p:cNvPr>
            <p:cNvSpPr txBox="1">
              <a:spLocks noChangeArrowheads="1"/>
            </p:cNvSpPr>
            <p:nvPr/>
          </p:nvSpPr>
          <p:spPr bwMode="auto">
            <a:xfrm>
              <a:off x="4495428" y="1916832"/>
              <a:ext cx="51732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注意散漫、食べ物に無反応、ぼんやりしている</a:t>
              </a:r>
              <a:endParaRPr lang="en-US" altLang="ja-JP">
                <a:latin typeface="ＭＳ Ｐゴシック" panose="020B0600070205080204" pitchFamily="50" charset="-128"/>
                <a:ea typeface="ＭＳ Ｐゴシック" panose="020B0600070205080204" pitchFamily="50" charset="-128"/>
              </a:endParaRPr>
            </a:p>
          </p:txBody>
        </p:sp>
      </p:grpSp>
      <p:grpSp>
        <p:nvGrpSpPr>
          <p:cNvPr id="3" name="図形グループ 14">
            <a:extLst>
              <a:ext uri="{FF2B5EF4-FFF2-40B4-BE49-F238E27FC236}">
                <a16:creationId xmlns:a16="http://schemas.microsoft.com/office/drawing/2014/main" id="{4E8B3022-4F57-4519-A527-7DEF519CD3A1}"/>
              </a:ext>
            </a:extLst>
          </p:cNvPr>
          <p:cNvGrpSpPr>
            <a:grpSpLocks/>
          </p:cNvGrpSpPr>
          <p:nvPr/>
        </p:nvGrpSpPr>
        <p:grpSpPr bwMode="auto">
          <a:xfrm>
            <a:off x="4146550" y="2395538"/>
            <a:ext cx="5056188" cy="720725"/>
            <a:chOff x="4147185" y="2396007"/>
            <a:chExt cx="5054981" cy="720556"/>
          </a:xfrm>
        </p:grpSpPr>
        <p:sp>
          <p:nvSpPr>
            <p:cNvPr id="19486" name="テキスト ボックス 3">
              <a:extLst>
                <a:ext uri="{FF2B5EF4-FFF2-40B4-BE49-F238E27FC236}">
                  <a16:creationId xmlns:a16="http://schemas.microsoft.com/office/drawing/2014/main" id="{0A770DD1-73E8-452F-86A7-19DA0DB657D0}"/>
                </a:ext>
              </a:extLst>
            </p:cNvPr>
            <p:cNvSpPr txBox="1">
              <a:spLocks noChangeArrowheads="1"/>
            </p:cNvSpPr>
            <p:nvPr/>
          </p:nvSpPr>
          <p:spPr bwMode="auto">
            <a:xfrm>
              <a:off x="4147185" y="2396007"/>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②</a:t>
              </a:r>
            </a:p>
          </p:txBody>
        </p:sp>
        <p:sp>
          <p:nvSpPr>
            <p:cNvPr id="19487" name="テキスト ボックス 4">
              <a:extLst>
                <a:ext uri="{FF2B5EF4-FFF2-40B4-BE49-F238E27FC236}">
                  <a16:creationId xmlns:a16="http://schemas.microsoft.com/office/drawing/2014/main" id="{1408A9D1-43A4-453F-8560-2176A2917A8B}"/>
                </a:ext>
              </a:extLst>
            </p:cNvPr>
            <p:cNvSpPr txBox="1">
              <a:spLocks noChangeArrowheads="1"/>
            </p:cNvSpPr>
            <p:nvPr/>
          </p:nvSpPr>
          <p:spPr bwMode="auto">
            <a:xfrm>
              <a:off x="4495428" y="2408677"/>
              <a:ext cx="4706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口を開けない、口の中に取り込めない</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食物や唾液が口からこぼれる、義歯・口渇</a:t>
              </a:r>
            </a:p>
          </p:txBody>
        </p:sp>
      </p:grpSp>
      <p:grpSp>
        <p:nvGrpSpPr>
          <p:cNvPr id="4" name="図形グループ 15">
            <a:extLst>
              <a:ext uri="{FF2B5EF4-FFF2-40B4-BE49-F238E27FC236}">
                <a16:creationId xmlns:a16="http://schemas.microsoft.com/office/drawing/2014/main" id="{274E7571-367E-41A9-8D2C-EE911EE76A40}"/>
              </a:ext>
            </a:extLst>
          </p:cNvPr>
          <p:cNvGrpSpPr>
            <a:grpSpLocks/>
          </p:cNvGrpSpPr>
          <p:nvPr/>
        </p:nvGrpSpPr>
        <p:grpSpPr bwMode="auto">
          <a:xfrm>
            <a:off x="4144963" y="3221038"/>
            <a:ext cx="4335462" cy="407987"/>
            <a:chOff x="4145453" y="3220373"/>
            <a:chExt cx="4335207" cy="408681"/>
          </a:xfrm>
        </p:grpSpPr>
        <p:sp>
          <p:nvSpPr>
            <p:cNvPr id="19484" name="テキスト ボックス 5">
              <a:extLst>
                <a:ext uri="{FF2B5EF4-FFF2-40B4-BE49-F238E27FC236}">
                  <a16:creationId xmlns:a16="http://schemas.microsoft.com/office/drawing/2014/main" id="{C5B35C5C-1125-4FF8-8923-EC2954515009}"/>
                </a:ext>
              </a:extLst>
            </p:cNvPr>
            <p:cNvSpPr txBox="1">
              <a:spLocks noChangeArrowheads="1"/>
            </p:cNvSpPr>
            <p:nvPr/>
          </p:nvSpPr>
          <p:spPr bwMode="auto">
            <a:xfrm>
              <a:off x="4145453" y="3220373"/>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③</a:t>
              </a:r>
            </a:p>
          </p:txBody>
        </p:sp>
        <p:sp>
          <p:nvSpPr>
            <p:cNvPr id="19485" name="テキスト ボックス 6">
              <a:extLst>
                <a:ext uri="{FF2B5EF4-FFF2-40B4-BE49-F238E27FC236}">
                  <a16:creationId xmlns:a16="http://schemas.microsoft.com/office/drawing/2014/main" id="{A4C3B8EF-39E4-48D1-B350-1DC0823294BD}"/>
                </a:ext>
              </a:extLst>
            </p:cNvPr>
            <p:cNvSpPr txBox="1">
              <a:spLocks noChangeArrowheads="1"/>
            </p:cNvSpPr>
            <p:nvPr/>
          </p:nvSpPr>
          <p:spPr bwMode="auto">
            <a:xfrm>
              <a:off x="4530540" y="3228944"/>
              <a:ext cx="3950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咀嚼しない・不十分、口に溜め込む</a:t>
              </a:r>
              <a:endParaRPr lang="en-US" altLang="ja-JP">
                <a:latin typeface="ＭＳ Ｐゴシック" panose="020B0600070205080204" pitchFamily="50" charset="-128"/>
                <a:ea typeface="ＭＳ Ｐゴシック" panose="020B0600070205080204" pitchFamily="50" charset="-128"/>
              </a:endParaRPr>
            </a:p>
          </p:txBody>
        </p:sp>
      </p:grpSp>
      <p:grpSp>
        <p:nvGrpSpPr>
          <p:cNvPr id="5" name="図形グループ 16">
            <a:extLst>
              <a:ext uri="{FF2B5EF4-FFF2-40B4-BE49-F238E27FC236}">
                <a16:creationId xmlns:a16="http://schemas.microsoft.com/office/drawing/2014/main" id="{DA63C24D-25C7-4314-A5B6-D6D91770B784}"/>
              </a:ext>
            </a:extLst>
          </p:cNvPr>
          <p:cNvGrpSpPr>
            <a:grpSpLocks/>
          </p:cNvGrpSpPr>
          <p:nvPr/>
        </p:nvGrpSpPr>
        <p:grpSpPr bwMode="auto">
          <a:xfrm>
            <a:off x="4140200" y="3829050"/>
            <a:ext cx="5827713" cy="401638"/>
            <a:chOff x="4140412" y="3829109"/>
            <a:chExt cx="5827624" cy="401077"/>
          </a:xfrm>
        </p:grpSpPr>
        <p:sp>
          <p:nvSpPr>
            <p:cNvPr id="19482" name="テキスト ボックス 7">
              <a:extLst>
                <a:ext uri="{FF2B5EF4-FFF2-40B4-BE49-F238E27FC236}">
                  <a16:creationId xmlns:a16="http://schemas.microsoft.com/office/drawing/2014/main" id="{1CB7E2C5-03ED-4B6D-830A-F5D298F4A209}"/>
                </a:ext>
              </a:extLst>
            </p:cNvPr>
            <p:cNvSpPr txBox="1">
              <a:spLocks noChangeArrowheads="1"/>
            </p:cNvSpPr>
            <p:nvPr/>
          </p:nvSpPr>
          <p:spPr bwMode="auto">
            <a:xfrm>
              <a:off x="4140412" y="3830076"/>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④</a:t>
              </a:r>
            </a:p>
          </p:txBody>
        </p:sp>
        <p:sp>
          <p:nvSpPr>
            <p:cNvPr id="19483" name="テキスト ボックス 8">
              <a:extLst>
                <a:ext uri="{FF2B5EF4-FFF2-40B4-BE49-F238E27FC236}">
                  <a16:creationId xmlns:a16="http://schemas.microsoft.com/office/drawing/2014/main" id="{57A93795-EED2-4F5D-8238-4C8AC515D3EE}"/>
                </a:ext>
              </a:extLst>
            </p:cNvPr>
            <p:cNvSpPr txBox="1">
              <a:spLocks noChangeArrowheads="1"/>
            </p:cNvSpPr>
            <p:nvPr/>
          </p:nvSpPr>
          <p:spPr bwMode="auto">
            <a:xfrm>
              <a:off x="4548884" y="3829109"/>
              <a:ext cx="5419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飲み込みに時間がかかる、上を向いて飲み込む</a:t>
              </a:r>
            </a:p>
          </p:txBody>
        </p:sp>
      </p:grpSp>
      <p:grpSp>
        <p:nvGrpSpPr>
          <p:cNvPr id="6" name="図形グループ 17">
            <a:extLst>
              <a:ext uri="{FF2B5EF4-FFF2-40B4-BE49-F238E27FC236}">
                <a16:creationId xmlns:a16="http://schemas.microsoft.com/office/drawing/2014/main" id="{B242906B-2E1F-43BA-96C6-57E82AF45AC9}"/>
              </a:ext>
            </a:extLst>
          </p:cNvPr>
          <p:cNvGrpSpPr>
            <a:grpSpLocks/>
          </p:cNvGrpSpPr>
          <p:nvPr/>
        </p:nvGrpSpPr>
        <p:grpSpPr bwMode="auto">
          <a:xfrm>
            <a:off x="4146550" y="4440238"/>
            <a:ext cx="5548313" cy="708025"/>
            <a:chOff x="4147185" y="4440748"/>
            <a:chExt cx="5547660" cy="707886"/>
          </a:xfrm>
        </p:grpSpPr>
        <p:sp>
          <p:nvSpPr>
            <p:cNvPr id="19480" name="テキスト ボックス 9">
              <a:extLst>
                <a:ext uri="{FF2B5EF4-FFF2-40B4-BE49-F238E27FC236}">
                  <a16:creationId xmlns:a16="http://schemas.microsoft.com/office/drawing/2014/main" id="{CEC338BB-6C81-4685-A5EB-4D9BB1F7DDC0}"/>
                </a:ext>
              </a:extLst>
            </p:cNvPr>
            <p:cNvSpPr txBox="1">
              <a:spLocks noChangeArrowheads="1"/>
            </p:cNvSpPr>
            <p:nvPr/>
          </p:nvSpPr>
          <p:spPr bwMode="auto">
            <a:xfrm>
              <a:off x="4147185" y="4450258"/>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⑤</a:t>
              </a:r>
            </a:p>
          </p:txBody>
        </p:sp>
        <p:sp>
          <p:nvSpPr>
            <p:cNvPr id="19481" name="テキスト ボックス 10">
              <a:extLst>
                <a:ext uri="{FF2B5EF4-FFF2-40B4-BE49-F238E27FC236}">
                  <a16:creationId xmlns:a16="http://schemas.microsoft.com/office/drawing/2014/main" id="{6698E2AE-11BC-4469-AFF8-8EF5767A7037}"/>
                </a:ext>
              </a:extLst>
            </p:cNvPr>
            <p:cNvSpPr txBox="1">
              <a:spLocks noChangeArrowheads="1"/>
            </p:cNvSpPr>
            <p:nvPr/>
          </p:nvSpPr>
          <p:spPr bwMode="auto">
            <a:xfrm>
              <a:off x="4548884" y="4440748"/>
              <a:ext cx="51459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むせ、食後の咳、飲み込みにくさ、咽頭違和感</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痰が増える、喉がゴロゴロ、嚥下後の声変わり</a:t>
              </a:r>
            </a:p>
          </p:txBody>
        </p:sp>
      </p:grpSp>
      <p:grpSp>
        <p:nvGrpSpPr>
          <p:cNvPr id="7" name="図形グループ 18">
            <a:extLst>
              <a:ext uri="{FF2B5EF4-FFF2-40B4-BE49-F238E27FC236}">
                <a16:creationId xmlns:a16="http://schemas.microsoft.com/office/drawing/2014/main" id="{2D8C7630-28B6-4E15-BD0A-78D7CF15CE69}"/>
              </a:ext>
            </a:extLst>
          </p:cNvPr>
          <p:cNvGrpSpPr>
            <a:grpSpLocks/>
          </p:cNvGrpSpPr>
          <p:nvPr/>
        </p:nvGrpSpPr>
        <p:grpSpPr bwMode="auto">
          <a:xfrm>
            <a:off x="4149725" y="5199063"/>
            <a:ext cx="4362450" cy="708025"/>
            <a:chOff x="4149963" y="5199461"/>
            <a:chExt cx="4361613" cy="707886"/>
          </a:xfrm>
        </p:grpSpPr>
        <p:sp>
          <p:nvSpPr>
            <p:cNvPr id="19478" name="テキスト ボックス 11">
              <a:extLst>
                <a:ext uri="{FF2B5EF4-FFF2-40B4-BE49-F238E27FC236}">
                  <a16:creationId xmlns:a16="http://schemas.microsoft.com/office/drawing/2014/main" id="{A6CD3617-CF12-4503-9434-428FB0FA712D}"/>
                </a:ext>
              </a:extLst>
            </p:cNvPr>
            <p:cNvSpPr txBox="1">
              <a:spLocks noChangeArrowheads="1"/>
            </p:cNvSpPr>
            <p:nvPr/>
          </p:nvSpPr>
          <p:spPr bwMode="auto">
            <a:xfrm>
              <a:off x="4149963" y="5199461"/>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⑥</a:t>
              </a:r>
            </a:p>
          </p:txBody>
        </p:sp>
        <p:sp>
          <p:nvSpPr>
            <p:cNvPr id="19479" name="テキスト ボックス 12">
              <a:extLst>
                <a:ext uri="{FF2B5EF4-FFF2-40B4-BE49-F238E27FC236}">
                  <a16:creationId xmlns:a16="http://schemas.microsoft.com/office/drawing/2014/main" id="{39FC72E0-3627-4765-A6D1-9B6FDA566886}"/>
                </a:ext>
              </a:extLst>
            </p:cNvPr>
            <p:cNvSpPr txBox="1">
              <a:spLocks noChangeArrowheads="1"/>
            </p:cNvSpPr>
            <p:nvPr/>
          </p:nvSpPr>
          <p:spPr bwMode="auto">
            <a:xfrm>
              <a:off x="4566265" y="5199461"/>
              <a:ext cx="39453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胸に食物が残ったり、詰まった感じ</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食物や胃液の逆流、就寝中の咳嗽</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348ACD3-FC7E-497E-8C90-135C261623D6}"/>
              </a:ext>
            </a:extLst>
          </p:cNvPr>
          <p:cNvSpPr>
            <a:spLocks noGrp="1" noChangeArrowheads="1"/>
          </p:cNvSpPr>
          <p:nvPr>
            <p:ph type="title"/>
          </p:nvPr>
        </p:nvSpPr>
        <p:spPr>
          <a:xfrm>
            <a:off x="381000" y="76200"/>
            <a:ext cx="5400675" cy="914400"/>
          </a:xfrm>
        </p:spPr>
        <p:txBody>
          <a:bodyPr/>
          <a:lstStyle/>
          <a:p>
            <a:pPr eaLnBrk="1" hangingPunct="1">
              <a:defRPr/>
            </a:pPr>
            <a:r>
              <a:rPr lang="ja-JP" altLang="en-US">
                <a:latin typeface="ＭＳ Ｐゴシック" pitchFamily="-94" charset="-128"/>
                <a:ea typeface="ＭＳ Ｐゴシック" pitchFamily="-94" charset="-128"/>
              </a:rPr>
              <a:t>摂食・嚥下障害の原因</a:t>
            </a:r>
          </a:p>
        </p:txBody>
      </p:sp>
      <p:sp>
        <p:nvSpPr>
          <p:cNvPr id="20483" name="Rectangle 7">
            <a:extLst>
              <a:ext uri="{FF2B5EF4-FFF2-40B4-BE49-F238E27FC236}">
                <a16:creationId xmlns:a16="http://schemas.microsoft.com/office/drawing/2014/main" id="{1AA31DCA-F24F-49D2-A18F-5A63683B66FB}"/>
              </a:ext>
            </a:extLst>
          </p:cNvPr>
          <p:cNvSpPr>
            <a:spLocks noChangeArrowheads="1"/>
          </p:cNvSpPr>
          <p:nvPr/>
        </p:nvSpPr>
        <p:spPr bwMode="auto">
          <a:xfrm>
            <a:off x="152400" y="1066800"/>
            <a:ext cx="9601200" cy="381000"/>
          </a:xfrm>
          <a:prstGeom prst="rect">
            <a:avLst/>
          </a:prstGeom>
          <a:solidFill>
            <a:srgbClr val="229E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6038" tIns="46038" rIns="46038" bIns="46038"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r>
              <a:rPr lang="ja-JP" altLang="en-US" b="1">
                <a:latin typeface="ＭＳ Ｐゴシック" panose="020B0600070205080204" pitchFamily="50" charset="-128"/>
                <a:ea typeface="ＭＳ Ｐゴシック" panose="020B0600070205080204" pitchFamily="50" charset="-128"/>
              </a:rPr>
              <a:t>１．器質的原因</a:t>
            </a:r>
            <a:endParaRPr lang="ja-JP" altLang="en-US">
              <a:latin typeface="ＭＳ Ｐゴシック" panose="020B0600070205080204" pitchFamily="50" charset="-128"/>
              <a:ea typeface="ＭＳ Ｐゴシック" panose="020B0600070205080204" pitchFamily="50" charset="-128"/>
            </a:endParaRPr>
          </a:p>
        </p:txBody>
      </p:sp>
      <p:sp>
        <p:nvSpPr>
          <p:cNvPr id="20484" name="Rectangle 8">
            <a:extLst>
              <a:ext uri="{FF2B5EF4-FFF2-40B4-BE49-F238E27FC236}">
                <a16:creationId xmlns:a16="http://schemas.microsoft.com/office/drawing/2014/main" id="{DBCBD8C8-9F64-4664-93A6-B9AA3D9D9858}"/>
              </a:ext>
            </a:extLst>
          </p:cNvPr>
          <p:cNvSpPr>
            <a:spLocks noChangeArrowheads="1"/>
          </p:cNvSpPr>
          <p:nvPr/>
        </p:nvSpPr>
        <p:spPr bwMode="auto">
          <a:xfrm>
            <a:off x="152400" y="3352800"/>
            <a:ext cx="9601200" cy="381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6038" tIns="46038" rIns="46038" bIns="46038"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r>
              <a:rPr lang="en-US" altLang="ja-JP" b="1">
                <a:latin typeface="ＭＳ Ｐゴシック" panose="020B0600070205080204" pitchFamily="50" charset="-128"/>
                <a:ea typeface="ＭＳ Ｐゴシック" panose="020B0600070205080204" pitchFamily="50" charset="-128"/>
              </a:rPr>
              <a:t>2</a:t>
            </a:r>
            <a:r>
              <a:rPr lang="ja-JP" altLang="en-US" b="1">
                <a:latin typeface="ＭＳ Ｐゴシック" panose="020B0600070205080204" pitchFamily="50" charset="-128"/>
                <a:ea typeface="ＭＳ Ｐゴシック" panose="020B0600070205080204" pitchFamily="50" charset="-128"/>
              </a:rPr>
              <a:t>．機能的原因</a:t>
            </a:r>
            <a:endParaRPr lang="ja-JP" altLang="en-US">
              <a:latin typeface="ＭＳ Ｐゴシック" panose="020B0600070205080204" pitchFamily="50" charset="-128"/>
              <a:ea typeface="ＭＳ Ｐゴシック" panose="020B0600070205080204" pitchFamily="50" charset="-128"/>
            </a:endParaRPr>
          </a:p>
        </p:txBody>
      </p:sp>
      <p:sp>
        <p:nvSpPr>
          <p:cNvPr id="20485" name="AutoShape 9">
            <a:extLst>
              <a:ext uri="{FF2B5EF4-FFF2-40B4-BE49-F238E27FC236}">
                <a16:creationId xmlns:a16="http://schemas.microsoft.com/office/drawing/2014/main" id="{2E658F8E-5360-4B2A-A325-E0B3E342D01A}"/>
              </a:ext>
            </a:extLst>
          </p:cNvPr>
          <p:cNvSpPr>
            <a:spLocks noChangeArrowheads="1"/>
          </p:cNvSpPr>
          <p:nvPr/>
        </p:nvSpPr>
        <p:spPr bwMode="auto">
          <a:xfrm>
            <a:off x="152400" y="1524000"/>
            <a:ext cx="9525000" cy="381000"/>
          </a:xfrm>
          <a:prstGeom prst="roundRect">
            <a:avLst>
              <a:gd name="adj" fmla="val 16667"/>
            </a:avLst>
          </a:prstGeom>
          <a:solidFill>
            <a:schemeClr val="accent1"/>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ja-JP">
                <a:solidFill>
                  <a:schemeClr val="bg2"/>
                </a:solidFill>
                <a:latin typeface="ＭＳ Ｐゴシック" panose="020B0600070205080204" pitchFamily="50" charset="-128"/>
                <a:ea typeface="ＭＳ Ｐゴシック" panose="020B0600070205080204" pitchFamily="50" charset="-128"/>
              </a:rPr>
              <a:t>①</a:t>
            </a:r>
            <a:r>
              <a:rPr lang="ja-JP" altLang="en-US">
                <a:solidFill>
                  <a:schemeClr val="bg2"/>
                </a:solidFill>
                <a:latin typeface="ＭＳ Ｐゴシック" panose="020B0600070205080204" pitchFamily="50" charset="-128"/>
                <a:ea typeface="ＭＳ Ｐゴシック" panose="020B0600070205080204" pitchFamily="50" charset="-128"/>
              </a:rPr>
              <a:t>口腔・咽頭</a:t>
            </a:r>
            <a:endParaRPr lang="ja-JP" altLang="en-US">
              <a:latin typeface="ＭＳ Ｐゴシック" panose="020B0600070205080204" pitchFamily="50" charset="-128"/>
              <a:ea typeface="ＭＳ Ｐゴシック" panose="020B0600070205080204" pitchFamily="50" charset="-128"/>
            </a:endParaRPr>
          </a:p>
        </p:txBody>
      </p:sp>
      <p:sp>
        <p:nvSpPr>
          <p:cNvPr id="20486" name="AutoShape 12">
            <a:extLst>
              <a:ext uri="{FF2B5EF4-FFF2-40B4-BE49-F238E27FC236}">
                <a16:creationId xmlns:a16="http://schemas.microsoft.com/office/drawing/2014/main" id="{FC56E058-D8E9-4FAC-9D94-88C8A24EE483}"/>
              </a:ext>
            </a:extLst>
          </p:cNvPr>
          <p:cNvSpPr>
            <a:spLocks noChangeArrowheads="1"/>
          </p:cNvSpPr>
          <p:nvPr/>
        </p:nvSpPr>
        <p:spPr bwMode="auto">
          <a:xfrm>
            <a:off x="152400" y="2286000"/>
            <a:ext cx="9525000" cy="381000"/>
          </a:xfrm>
          <a:prstGeom prst="roundRect">
            <a:avLst>
              <a:gd name="adj" fmla="val 16667"/>
            </a:avLst>
          </a:prstGeom>
          <a:solidFill>
            <a:schemeClr val="accent1"/>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ja-JP">
                <a:solidFill>
                  <a:schemeClr val="bg2"/>
                </a:solidFill>
                <a:latin typeface="ＭＳ Ｐゴシック" panose="020B0600070205080204" pitchFamily="50" charset="-128"/>
                <a:ea typeface="ＭＳ Ｐゴシック" panose="020B0600070205080204" pitchFamily="50" charset="-128"/>
              </a:rPr>
              <a:t>②</a:t>
            </a:r>
            <a:r>
              <a:rPr lang="ja-JP" altLang="en-US">
                <a:solidFill>
                  <a:schemeClr val="bg2"/>
                </a:solidFill>
                <a:latin typeface="ＭＳ Ｐゴシック" panose="020B0600070205080204" pitchFamily="50" charset="-128"/>
                <a:ea typeface="ＭＳ Ｐゴシック" panose="020B0600070205080204" pitchFamily="50" charset="-128"/>
              </a:rPr>
              <a:t>食道</a:t>
            </a:r>
            <a:endParaRPr lang="ja-JP" altLang="en-US">
              <a:latin typeface="ＭＳ Ｐゴシック" panose="020B0600070205080204" pitchFamily="50" charset="-128"/>
              <a:ea typeface="ＭＳ Ｐゴシック" panose="020B0600070205080204" pitchFamily="50" charset="-128"/>
            </a:endParaRPr>
          </a:p>
        </p:txBody>
      </p:sp>
      <p:sp>
        <p:nvSpPr>
          <p:cNvPr id="20487" name="Text Box 13">
            <a:extLst>
              <a:ext uri="{FF2B5EF4-FFF2-40B4-BE49-F238E27FC236}">
                <a16:creationId xmlns:a16="http://schemas.microsoft.com/office/drawing/2014/main" id="{8A66E867-DFA8-4391-8A39-D5134C37C66B}"/>
              </a:ext>
            </a:extLst>
          </p:cNvPr>
          <p:cNvSpPr txBox="1">
            <a:spLocks noChangeArrowheads="1"/>
          </p:cNvSpPr>
          <p:nvPr/>
        </p:nvSpPr>
        <p:spPr bwMode="auto">
          <a:xfrm>
            <a:off x="517525" y="1889125"/>
            <a:ext cx="8812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舌炎、口内炎、歯槽膿漏、扁桃炎、扁桃周囲膿瘍、咽頭炎、喉頭炎、頭頚部腫瘍</a:t>
            </a:r>
          </a:p>
        </p:txBody>
      </p:sp>
      <p:sp>
        <p:nvSpPr>
          <p:cNvPr id="20488" name="Rectangle 14">
            <a:extLst>
              <a:ext uri="{FF2B5EF4-FFF2-40B4-BE49-F238E27FC236}">
                <a16:creationId xmlns:a16="http://schemas.microsoft.com/office/drawing/2014/main" id="{A0A54067-9EF6-4E32-BCAF-DB683B6E7C6B}"/>
              </a:ext>
            </a:extLst>
          </p:cNvPr>
          <p:cNvSpPr>
            <a:spLocks noChangeArrowheads="1"/>
          </p:cNvSpPr>
          <p:nvPr/>
        </p:nvSpPr>
        <p:spPr bwMode="auto">
          <a:xfrm>
            <a:off x="533400" y="2651125"/>
            <a:ext cx="8909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食道炎、食道潰瘍、食道蛇行、変形、狭窄、食道潰瘍、がん、食道裂孔ヘルニア</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頸椎による圧迫</a:t>
            </a:r>
          </a:p>
        </p:txBody>
      </p:sp>
      <p:sp>
        <p:nvSpPr>
          <p:cNvPr id="20489" name="AutoShape 15">
            <a:extLst>
              <a:ext uri="{FF2B5EF4-FFF2-40B4-BE49-F238E27FC236}">
                <a16:creationId xmlns:a16="http://schemas.microsoft.com/office/drawing/2014/main" id="{DE22FA31-CCA4-41C2-A1BF-70014838448A}"/>
              </a:ext>
            </a:extLst>
          </p:cNvPr>
          <p:cNvSpPr>
            <a:spLocks noChangeArrowheads="1"/>
          </p:cNvSpPr>
          <p:nvPr/>
        </p:nvSpPr>
        <p:spPr bwMode="auto">
          <a:xfrm>
            <a:off x="152400" y="3810000"/>
            <a:ext cx="9525000" cy="381000"/>
          </a:xfrm>
          <a:prstGeom prst="roundRect">
            <a:avLst>
              <a:gd name="adj" fmla="val 16667"/>
            </a:avLst>
          </a:prstGeom>
          <a:solidFill>
            <a:schemeClr val="tx2"/>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ja-JP">
                <a:solidFill>
                  <a:schemeClr val="bg2"/>
                </a:solidFill>
                <a:latin typeface="ＭＳ Ｐゴシック" panose="020B0600070205080204" pitchFamily="50" charset="-128"/>
                <a:ea typeface="ＭＳ Ｐゴシック" panose="020B0600070205080204" pitchFamily="50" charset="-128"/>
              </a:rPr>
              <a:t>①</a:t>
            </a:r>
            <a:r>
              <a:rPr lang="ja-JP" altLang="en-US">
                <a:solidFill>
                  <a:schemeClr val="bg2"/>
                </a:solidFill>
                <a:latin typeface="ＭＳ Ｐゴシック" panose="020B0600070205080204" pitchFamily="50" charset="-128"/>
                <a:ea typeface="ＭＳ Ｐゴシック" panose="020B0600070205080204" pitchFamily="50" charset="-128"/>
              </a:rPr>
              <a:t>咽頭</a:t>
            </a:r>
            <a:endParaRPr lang="ja-JP" altLang="en-US">
              <a:latin typeface="ＭＳ Ｐゴシック" panose="020B0600070205080204" pitchFamily="50" charset="-128"/>
              <a:ea typeface="ＭＳ Ｐゴシック" panose="020B0600070205080204" pitchFamily="50" charset="-128"/>
            </a:endParaRPr>
          </a:p>
        </p:txBody>
      </p:sp>
      <p:sp>
        <p:nvSpPr>
          <p:cNvPr id="20490" name="Rectangle 16">
            <a:extLst>
              <a:ext uri="{FF2B5EF4-FFF2-40B4-BE49-F238E27FC236}">
                <a16:creationId xmlns:a16="http://schemas.microsoft.com/office/drawing/2014/main" id="{746D99ED-954F-404F-B95A-BD0D00E60968}"/>
              </a:ext>
            </a:extLst>
          </p:cNvPr>
          <p:cNvSpPr>
            <a:spLocks noChangeArrowheads="1"/>
          </p:cNvSpPr>
          <p:nvPr/>
        </p:nvSpPr>
        <p:spPr bwMode="auto">
          <a:xfrm>
            <a:off x="533400" y="4191000"/>
            <a:ext cx="89884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脳血管障害、頭部外傷、脳腫瘍、脳炎、髄膜炎、錐体外路症状</a:t>
            </a:r>
            <a:r>
              <a:rPr lang="en-US" altLang="ja-JP">
                <a:latin typeface="ＭＳ Ｐゴシック" panose="020B0600070205080204" pitchFamily="50" charset="-128"/>
                <a:ea typeface="ＭＳ Ｐゴシック" panose="020B0600070205080204" pitchFamily="50" charset="-128"/>
              </a:rPr>
              <a:t>(Parkinson</a:t>
            </a:r>
            <a:r>
              <a:rPr lang="ja-JP" altLang="en-US">
                <a:latin typeface="ＭＳ Ｐゴシック" panose="020B0600070205080204" pitchFamily="50" charset="-128"/>
                <a:ea typeface="ＭＳ Ｐゴシック" panose="020B0600070205080204" pitchFamily="50" charset="-128"/>
              </a:rPr>
              <a:t>病、</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進行性核上性麻痺など</a:t>
            </a:r>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、脊髄小脳変性症、運動ニューロン疾患</a:t>
            </a:r>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筋萎縮性側索</a:t>
            </a:r>
            <a:endParaRPr lang="en-US" altLang="ja-JP">
              <a:latin typeface="ＭＳ Ｐゴシック" panose="020B0600070205080204" pitchFamily="50" charset="-128"/>
              <a:ea typeface="ＭＳ Ｐゴシック" panose="020B0600070205080204" pitchFamily="50" charset="-128"/>
            </a:endParaRPr>
          </a:p>
          <a:p>
            <a:pPr eaLnBrk="1" hangingPunct="1"/>
            <a:r>
              <a:rPr lang="ja-JP" altLang="en-US">
                <a:latin typeface="ＭＳ Ｐゴシック" panose="020B0600070205080204" pitchFamily="50" charset="-128"/>
                <a:ea typeface="ＭＳ Ｐゴシック" panose="020B0600070205080204" pitchFamily="50" charset="-128"/>
              </a:rPr>
              <a:t>硬化症など</a:t>
            </a:r>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、多発性硬化症、末梢神経疾患、筋疾患</a:t>
            </a:r>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筋ジストロフィーなど</a:t>
            </a:r>
            <a:r>
              <a:rPr lang="en-US" altLang="ja-JP">
                <a:latin typeface="ＭＳ Ｐゴシック" panose="020B0600070205080204" pitchFamily="50" charset="-128"/>
                <a:ea typeface="ＭＳ Ｐゴシック" panose="020B0600070205080204" pitchFamily="50" charset="-128"/>
              </a:rPr>
              <a:t>)</a:t>
            </a:r>
          </a:p>
          <a:p>
            <a:pPr eaLnBrk="1" hangingPunct="1"/>
            <a:r>
              <a:rPr lang="ja-JP" altLang="en-US">
                <a:latin typeface="ＭＳ Ｐゴシック" panose="020B0600070205080204" pitchFamily="50" charset="-128"/>
                <a:ea typeface="ＭＳ Ｐゴシック" panose="020B0600070205080204" pitchFamily="50" charset="-128"/>
              </a:rPr>
              <a:t>神経筋接合部異常</a:t>
            </a:r>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重症筋無力症</a:t>
            </a:r>
            <a:r>
              <a:rPr lang="en-US" altLang="ja-JP">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、加齢に伴う変化</a:t>
            </a:r>
          </a:p>
        </p:txBody>
      </p:sp>
      <p:sp>
        <p:nvSpPr>
          <p:cNvPr id="20491" name="AutoShape 17">
            <a:extLst>
              <a:ext uri="{FF2B5EF4-FFF2-40B4-BE49-F238E27FC236}">
                <a16:creationId xmlns:a16="http://schemas.microsoft.com/office/drawing/2014/main" id="{7BFA6144-AB52-439F-B4BB-6407246DB79E}"/>
              </a:ext>
            </a:extLst>
          </p:cNvPr>
          <p:cNvSpPr>
            <a:spLocks noChangeArrowheads="1"/>
          </p:cNvSpPr>
          <p:nvPr/>
        </p:nvSpPr>
        <p:spPr bwMode="auto">
          <a:xfrm>
            <a:off x="152400" y="5486400"/>
            <a:ext cx="9525000" cy="381000"/>
          </a:xfrm>
          <a:prstGeom prst="roundRect">
            <a:avLst>
              <a:gd name="adj" fmla="val 16667"/>
            </a:avLst>
          </a:prstGeom>
          <a:solidFill>
            <a:schemeClr val="tx2"/>
          </a:solidFill>
          <a:ln w="12700" cap="sq">
            <a:solidFill>
              <a:schemeClr val="tx1"/>
            </a:solidFill>
            <a:round/>
            <a:headEnd type="none" w="sm" len="sm"/>
            <a:tailEnd type="none" w="sm" len="sm"/>
          </a:ln>
        </p:spPr>
        <p:txBody>
          <a:bodyPr wrap="none" anchor="ct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en-US" altLang="ja-JP">
                <a:solidFill>
                  <a:schemeClr val="bg2"/>
                </a:solidFill>
                <a:latin typeface="ＭＳ Ｐゴシック" panose="020B0600070205080204" pitchFamily="50" charset="-128"/>
                <a:ea typeface="ＭＳ Ｐゴシック" panose="020B0600070205080204" pitchFamily="50" charset="-128"/>
              </a:rPr>
              <a:t>②</a:t>
            </a:r>
            <a:r>
              <a:rPr lang="ja-JP" altLang="en-US">
                <a:solidFill>
                  <a:schemeClr val="bg2"/>
                </a:solidFill>
                <a:latin typeface="ＭＳ Ｐゴシック" panose="020B0600070205080204" pitchFamily="50" charset="-128"/>
                <a:ea typeface="ＭＳ Ｐゴシック" panose="020B0600070205080204" pitchFamily="50" charset="-128"/>
              </a:rPr>
              <a:t>食道</a:t>
            </a:r>
            <a:endParaRPr lang="ja-JP" altLang="en-US">
              <a:latin typeface="ＭＳ Ｐゴシック" panose="020B0600070205080204" pitchFamily="50" charset="-128"/>
              <a:ea typeface="ＭＳ Ｐゴシック" panose="020B0600070205080204" pitchFamily="50" charset="-128"/>
            </a:endParaRPr>
          </a:p>
        </p:txBody>
      </p:sp>
      <p:sp>
        <p:nvSpPr>
          <p:cNvPr id="20492" name="Rectangle 18">
            <a:extLst>
              <a:ext uri="{FF2B5EF4-FFF2-40B4-BE49-F238E27FC236}">
                <a16:creationId xmlns:a16="http://schemas.microsoft.com/office/drawing/2014/main" id="{8E0C417E-1298-4152-973A-9F1768F87FD9}"/>
              </a:ext>
            </a:extLst>
          </p:cNvPr>
          <p:cNvSpPr>
            <a:spLocks noChangeArrowheads="1"/>
          </p:cNvSpPr>
          <p:nvPr/>
        </p:nvSpPr>
        <p:spPr bwMode="auto">
          <a:xfrm>
            <a:off x="533400" y="5851525"/>
            <a:ext cx="566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a:latin typeface="ＭＳ Ｐゴシック" panose="020B0600070205080204" pitchFamily="50" charset="-128"/>
                <a:ea typeface="ＭＳ Ｐゴシック" panose="020B0600070205080204" pitchFamily="50" charset="-128"/>
              </a:rPr>
              <a:t>食道アカラシア、筋炎、強皮症、</a:t>
            </a:r>
            <a:r>
              <a:rPr lang="en-US" altLang="ja-JP">
                <a:latin typeface="ＭＳ Ｐゴシック" panose="020B0600070205080204" pitchFamily="50" charset="-128"/>
                <a:ea typeface="ＭＳ Ｐゴシック" panose="020B0600070205080204" pitchFamily="50" charset="-128"/>
              </a:rPr>
              <a:t>SLE</a:t>
            </a:r>
            <a:r>
              <a:rPr lang="ja-JP" altLang="en-US">
                <a:latin typeface="ＭＳ Ｐゴシック" panose="020B0600070205080204" pitchFamily="50" charset="-128"/>
                <a:ea typeface="ＭＳ Ｐゴシック" panose="020B0600070205080204" pitchFamily="50" charset="-128"/>
              </a:rPr>
              <a:t>、胃食道逆流</a:t>
            </a:r>
          </a:p>
        </p:txBody>
      </p:sp>
      <p:sp>
        <p:nvSpPr>
          <p:cNvPr id="20493" name="Rectangle 19">
            <a:extLst>
              <a:ext uri="{FF2B5EF4-FFF2-40B4-BE49-F238E27FC236}">
                <a16:creationId xmlns:a16="http://schemas.microsoft.com/office/drawing/2014/main" id="{FE5D62D4-4D54-48E3-BC17-868A2ACC2C55}"/>
              </a:ext>
            </a:extLst>
          </p:cNvPr>
          <p:cNvSpPr>
            <a:spLocks noChangeArrowheads="1"/>
          </p:cNvSpPr>
          <p:nvPr/>
        </p:nvSpPr>
        <p:spPr bwMode="auto">
          <a:xfrm>
            <a:off x="5181600" y="6324600"/>
            <a:ext cx="4487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r>
              <a:rPr lang="ja-JP" altLang="en-US" sz="1600">
                <a:solidFill>
                  <a:schemeClr val="tx2"/>
                </a:solidFill>
                <a:latin typeface="ＭＳ Ｐゴシック" panose="020B0600070205080204" pitchFamily="50" charset="-128"/>
                <a:ea typeface="ＭＳ Ｐゴシック" panose="020B0600070205080204" pitchFamily="50" charset="-128"/>
              </a:rPr>
              <a:t>日本呼吸器学会「成人市中肺炎診療ガイドライン」</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1C997FA-5A49-48F6-9236-91FA742C793A}"/>
              </a:ext>
            </a:extLst>
          </p:cNvPr>
          <p:cNvSpPr>
            <a:spLocks noGrp="1" noChangeArrowheads="1"/>
          </p:cNvSpPr>
          <p:nvPr>
            <p:ph type="title"/>
          </p:nvPr>
        </p:nvSpPr>
        <p:spPr/>
        <p:txBody>
          <a:bodyPr/>
          <a:lstStyle/>
          <a:p>
            <a:pPr eaLnBrk="1" hangingPunct="1">
              <a:defRPr/>
            </a:pPr>
            <a:r>
              <a:rPr lang="ja-JP" altLang="en-US">
                <a:latin typeface="ＭＳ Ｐゴシック" pitchFamily="-94" charset="-128"/>
                <a:ea typeface="ＭＳ Ｐゴシック" pitchFamily="-94" charset="-128"/>
              </a:rPr>
              <a:t>今日の話し</a:t>
            </a:r>
          </a:p>
        </p:txBody>
      </p:sp>
      <p:sp>
        <p:nvSpPr>
          <p:cNvPr id="21507" name="Rectangle 3">
            <a:extLst>
              <a:ext uri="{FF2B5EF4-FFF2-40B4-BE49-F238E27FC236}">
                <a16:creationId xmlns:a16="http://schemas.microsoft.com/office/drawing/2014/main" id="{A68C2A34-B83C-4546-BEDC-18AEE7707CCE}"/>
              </a:ext>
            </a:extLst>
          </p:cNvPr>
          <p:cNvSpPr>
            <a:spLocks noGrp="1" noChangeArrowheads="1"/>
          </p:cNvSpPr>
          <p:nvPr>
            <p:ph type="body" idx="1"/>
          </p:nvPr>
        </p:nvSpPr>
        <p:spPr>
          <a:xfrm>
            <a:off x="857250" y="2209800"/>
            <a:ext cx="8743950" cy="685800"/>
          </a:xfrm>
        </p:spPr>
        <p:txBody>
          <a:bodyPr/>
          <a:lstStyle/>
          <a:p>
            <a:pPr eaLnBrk="1" hangingPunct="1"/>
            <a:r>
              <a:rPr lang="ja-JP" altLang="en-US">
                <a:latin typeface="ＭＳ Ｐゴシック" panose="020B0600070205080204" pitchFamily="50" charset="-128"/>
                <a:ea typeface="ＭＳ Ｐゴシック" panose="020B0600070205080204" pitchFamily="50" charset="-128"/>
              </a:rPr>
              <a:t>摂食・嚥下に関する神経ネットワーク</a:t>
            </a:r>
          </a:p>
        </p:txBody>
      </p:sp>
      <p:sp>
        <p:nvSpPr>
          <p:cNvPr id="21508" name="Rectangle 6">
            <a:extLst>
              <a:ext uri="{FF2B5EF4-FFF2-40B4-BE49-F238E27FC236}">
                <a16:creationId xmlns:a16="http://schemas.microsoft.com/office/drawing/2014/main" id="{9CDF8384-9F36-4FB2-B869-BE383747AB2B}"/>
              </a:ext>
            </a:extLst>
          </p:cNvPr>
          <p:cNvSpPr>
            <a:spLocks noChangeArrowheads="1"/>
          </p:cNvSpPr>
          <p:nvPr/>
        </p:nvSpPr>
        <p:spPr bwMode="auto">
          <a:xfrm>
            <a:off x="865188" y="2209800"/>
            <a:ext cx="8743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kumimoji="1" sz="2000">
                <a:solidFill>
                  <a:schemeClr val="tx1"/>
                </a:solidFill>
                <a:latin typeface="Times" panose="02020603050405020304" pitchFamily="18" charset="0"/>
                <a:ea typeface="Osaka" pitchFamily="-94" charset="-128"/>
              </a:defRPr>
            </a:lvl1pPr>
            <a:lvl2pPr marL="37931725" indent="-37474525">
              <a:defRPr kumimoji="1" sz="2000">
                <a:solidFill>
                  <a:schemeClr val="tx1"/>
                </a:solidFill>
                <a:latin typeface="Times" panose="02020603050405020304" pitchFamily="18" charset="0"/>
                <a:ea typeface="Osaka" pitchFamily="-94" charset="-128"/>
              </a:defRPr>
            </a:lvl2pPr>
            <a:lvl3pPr marL="1143000" indent="-228600">
              <a:defRPr kumimoji="1" sz="2000">
                <a:solidFill>
                  <a:schemeClr val="tx1"/>
                </a:solidFill>
                <a:latin typeface="Times" panose="02020603050405020304" pitchFamily="18" charset="0"/>
                <a:ea typeface="Osaka" pitchFamily="-94" charset="-128"/>
              </a:defRPr>
            </a:lvl3pPr>
            <a:lvl4pPr marL="1600200" indent="-228600">
              <a:defRPr kumimoji="1" sz="2000">
                <a:solidFill>
                  <a:schemeClr val="tx1"/>
                </a:solidFill>
                <a:latin typeface="Times" panose="02020603050405020304" pitchFamily="18" charset="0"/>
                <a:ea typeface="Osaka" pitchFamily="-94" charset="-128"/>
              </a:defRPr>
            </a:lvl4pPr>
            <a:lvl5pPr marL="2057400" indent="-228600">
              <a:defRPr kumimoji="1" sz="2000">
                <a:solidFill>
                  <a:schemeClr val="tx1"/>
                </a:solidFill>
                <a:latin typeface="Times" panose="02020603050405020304" pitchFamily="18" charset="0"/>
                <a:ea typeface="Osaka" pitchFamily="-94" charset="-128"/>
              </a:defRPr>
            </a:lvl5pPr>
            <a:lvl6pPr marL="25146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6pPr>
            <a:lvl7pPr marL="29718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7pPr>
            <a:lvl8pPr marL="34290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8pPr>
            <a:lvl9pPr marL="3886200" indent="-228600" eaLnBrk="0" fontAlgn="base" hangingPunct="0">
              <a:spcBef>
                <a:spcPct val="0"/>
              </a:spcBef>
              <a:spcAft>
                <a:spcPct val="0"/>
              </a:spcAft>
              <a:defRPr kumimoji="1" sz="2000">
                <a:solidFill>
                  <a:schemeClr val="tx1"/>
                </a:solidFill>
                <a:latin typeface="Times" panose="02020603050405020304" pitchFamily="18" charset="0"/>
                <a:ea typeface="Osaka" pitchFamily="-94" charset="-128"/>
              </a:defRPr>
            </a:lvl9pPr>
          </a:lstStyle>
          <a:p>
            <a:pPr eaLnBrk="1" hangingPunct="1">
              <a:spcBef>
                <a:spcPct val="20000"/>
              </a:spcBef>
              <a:buClr>
                <a:schemeClr val="accent2"/>
              </a:buClr>
              <a:buSzPct val="80000"/>
              <a:buFont typeface="Wingdings" panose="05000000000000000000" pitchFamily="2" charset="2"/>
              <a:buChar char="l"/>
            </a:pP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solidFill>
                  <a:srgbClr val="FFED23"/>
                </a:solidFill>
                <a:latin typeface="ＭＳ Ｐゴシック" panose="020B0600070205080204" pitchFamily="50" charset="-128"/>
                <a:ea typeface="ＭＳ Ｐゴシック" panose="020B0600070205080204" pitchFamily="50" charset="-128"/>
              </a:rPr>
              <a:t>脳卒中における嚥下障害の病態</a:t>
            </a:r>
            <a:endParaRPr lang="en-US" altLang="ja-JP" sz="2800" b="1">
              <a:solidFill>
                <a:srgbClr val="FFED23"/>
              </a:solidFill>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latin typeface="ＭＳ Ｐゴシック" panose="020B0600070205080204" pitchFamily="50" charset="-128"/>
                <a:ea typeface="ＭＳ Ｐゴシック" panose="020B0600070205080204" pitchFamily="50" charset="-128"/>
              </a:rPr>
              <a:t>脳卒中急性期と慢性期の嚥下障害</a:t>
            </a:r>
            <a:endParaRPr lang="en-US" altLang="ja-JP" sz="2800" b="1">
              <a:latin typeface="ＭＳ Ｐゴシック" panose="020B0600070205080204" pitchFamily="50" charset="-128"/>
              <a:ea typeface="ＭＳ Ｐゴシック" panose="020B0600070205080204" pitchFamily="50" charset="-128"/>
            </a:endParaRPr>
          </a:p>
          <a:p>
            <a:pPr eaLnBrk="1" hangingPunct="1">
              <a:spcBef>
                <a:spcPct val="20000"/>
              </a:spcBef>
              <a:buClr>
                <a:schemeClr val="accent2"/>
              </a:buClr>
              <a:buSzPct val="80000"/>
              <a:buFont typeface="Wingdings" panose="05000000000000000000" pitchFamily="2" charset="2"/>
              <a:buChar char="l"/>
            </a:pPr>
            <a:r>
              <a:rPr lang="ja-JP" altLang="en-US" sz="2800" b="1">
                <a:latin typeface="ＭＳ Ｐゴシック" panose="020B0600070205080204" pitchFamily="50" charset="-128"/>
                <a:ea typeface="ＭＳ Ｐゴシック" panose="020B0600070205080204" pitchFamily="50" charset="-128"/>
              </a:rPr>
              <a:t>嚥下障害に影響を与えるその他の要因</a:t>
            </a:r>
            <a:endParaRPr lang="en-US" altLang="ja-JP" sz="2800" b="1">
              <a:latin typeface="ＭＳ Ｐゴシック" panose="020B0600070205080204" pitchFamily="50" charset="-128"/>
              <a:ea typeface="ＭＳ Ｐゴシック" panose="020B0600070205080204" pitchFamily="50" charset="-128"/>
            </a:endParaRPr>
          </a:p>
        </p:txBody>
      </p:sp>
    </p:spTree>
  </p:cSld>
  <p:clrMapOvr>
    <a:masterClrMapping/>
  </p:clrMapOvr>
  <p:transition>
    <p:random/>
  </p:transition>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新しいプレゼンテーション">
      <a:majorFont>
        <a:latin typeface="Times"/>
        <a:ea typeface="Osaka"/>
        <a:cs typeface="Osaka"/>
      </a:majorFont>
      <a:minorFont>
        <a:latin typeface="Osak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Times" charset="0"/>
            <a:ea typeface="ＤＦＰ太丸ゴシック体" charset="-128"/>
            <a:cs typeface="ＤＦＰ太丸ゴシック体"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Times" charset="0"/>
            <a:ea typeface="ＤＦＰ太丸ゴシック体" charset="-128"/>
            <a:cs typeface="ＤＦＰ太丸ゴシック体" charset="-128"/>
          </a:defRPr>
        </a:defPPr>
      </a:lstStyle>
    </a:lnDef>
  </a:objectDefaults>
  <a:extraClrSchemeLst>
    <a:extraClrScheme>
      <a:clrScheme name="新しいプレゼンテーション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1161</TotalTime>
  <Words>1467</Words>
  <Application>Microsoft Office PowerPoint</Application>
  <PresentationFormat>35mm スライド</PresentationFormat>
  <Paragraphs>419</Paragraphs>
  <Slides>38</Slides>
  <Notes>16</Notes>
  <HiddenSlides>0</HiddenSlides>
  <MMClips>3</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Times</vt:lpstr>
      <vt:lpstr>Osaka</vt:lpstr>
      <vt:lpstr>Arial</vt:lpstr>
      <vt:lpstr>Wingdings</vt:lpstr>
      <vt:lpstr>ＭＳ Ｐゴシック</vt:lpstr>
      <vt:lpstr>ＤＦＰ太丸ゴシック体</vt:lpstr>
      <vt:lpstr>Tahoma</vt:lpstr>
      <vt:lpstr>新しいプレゼンテーション</vt:lpstr>
      <vt:lpstr>脳卒中と嚥下障害</vt:lpstr>
      <vt:lpstr>今日の話し</vt:lpstr>
      <vt:lpstr>嚥下（Swallow）</vt:lpstr>
      <vt:lpstr>口から食べることの意義</vt:lpstr>
      <vt:lpstr>摂食・嚥下に関する神経ネットワーク</vt:lpstr>
      <vt:lpstr>摂食・嚥下の流れ</vt:lpstr>
      <vt:lpstr>摂食・嚥下時の観察ポイント</vt:lpstr>
      <vt:lpstr>摂食・嚥下障害の原因</vt:lpstr>
      <vt:lpstr>今日の話し</vt:lpstr>
      <vt:lpstr>脳卒中で嚥下障害を起こす３つの病態</vt:lpstr>
      <vt:lpstr>PowerPoint プレゼンテーション</vt:lpstr>
      <vt:lpstr>PowerPoint プレゼンテーション</vt:lpstr>
      <vt:lpstr>PowerPoint プレゼンテーション</vt:lpstr>
      <vt:lpstr>球麻痺と仮性球麻痺</vt:lpstr>
      <vt:lpstr>脳卒中の障害部位から見た嚥下障害</vt:lpstr>
      <vt:lpstr>大脳皮質型　</vt:lpstr>
      <vt:lpstr>大脳皮質下型</vt:lpstr>
      <vt:lpstr>脳幹型</vt:lpstr>
      <vt:lpstr>失行・失認</vt:lpstr>
      <vt:lpstr>今日の話し</vt:lpstr>
      <vt:lpstr>脳卒中急性期の嚥下障害の重要性</vt:lpstr>
      <vt:lpstr>PowerPoint プレゼンテーション</vt:lpstr>
      <vt:lpstr>PowerPoint プレゼンテーション</vt:lpstr>
      <vt:lpstr>PowerPoint プレゼンテーション</vt:lpstr>
      <vt:lpstr>脳卒中慢性期の嚥下障害</vt:lpstr>
      <vt:lpstr>今日の話し</vt:lpstr>
      <vt:lpstr>嚥下障害を来すその他の要因</vt:lpstr>
      <vt:lpstr>口舌ジスキネジアによる嚥下障害</vt:lpstr>
      <vt:lpstr>認知症と摂食・嚥下障害</vt:lpstr>
      <vt:lpstr>嚥下障害と薬物①</vt:lpstr>
      <vt:lpstr>嚥下障害と薬物②</vt:lpstr>
      <vt:lpstr>嚥下障害と薬物③</vt:lpstr>
      <vt:lpstr>嚥下障害と薬物④</vt:lpstr>
      <vt:lpstr>嚥下障害と薬物⑤</vt:lpstr>
      <vt:lpstr>大脳基底核病変</vt:lpstr>
      <vt:lpstr>嚥下障害と薬物⑥</vt:lpstr>
      <vt:lpstr>PowerPoint プレゼンテーション</vt:lpstr>
      <vt:lpstr>まとめ</vt:lpstr>
    </vt:vector>
  </TitlesOfParts>
  <Company>神経内科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摂食と嚥下障害</dc:title>
  <dc:creator>藤本 武士</dc:creator>
  <cp:keywords/>
  <cp:lastModifiedBy>yamabe</cp:lastModifiedBy>
  <cp:revision>98</cp:revision>
  <cp:lastPrinted>2016-09-13T00:55:39Z</cp:lastPrinted>
  <dcterms:created xsi:type="dcterms:W3CDTF">2011-05-16T13:33:47Z</dcterms:created>
  <dcterms:modified xsi:type="dcterms:W3CDTF">2017-09-27T07:42:05Z</dcterms:modified>
</cp:coreProperties>
</file>